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2"/>
  </p:notesMasterIdLst>
  <p:handoutMasterIdLst>
    <p:handoutMasterId r:id="rId23"/>
  </p:handoutMasterIdLst>
  <p:sldIdLst>
    <p:sldId id="307" r:id="rId2"/>
    <p:sldId id="422" r:id="rId3"/>
    <p:sldId id="458" r:id="rId4"/>
    <p:sldId id="414" r:id="rId5"/>
    <p:sldId id="462" r:id="rId6"/>
    <p:sldId id="424" r:id="rId7"/>
    <p:sldId id="433" r:id="rId8"/>
    <p:sldId id="461" r:id="rId9"/>
    <p:sldId id="450" r:id="rId10"/>
    <p:sldId id="434" r:id="rId11"/>
    <p:sldId id="454" r:id="rId12"/>
    <p:sldId id="451" r:id="rId13"/>
    <p:sldId id="446" r:id="rId14"/>
    <p:sldId id="442" r:id="rId15"/>
    <p:sldId id="444" r:id="rId16"/>
    <p:sldId id="455" r:id="rId17"/>
    <p:sldId id="463" r:id="rId18"/>
    <p:sldId id="447" r:id="rId19"/>
    <p:sldId id="453" r:id="rId20"/>
    <p:sldId id="457" r:id="rId21"/>
  </p:sldIdLst>
  <p:sldSz cx="9144000" cy="6858000" type="screen4x3"/>
  <p:notesSz cx="7099300" cy="10234613"/>
  <p:defaultTextStyle>
    <a:defPPr>
      <a:defRPr lang="pl-PL"/>
    </a:defPPr>
    <a:lvl1pPr algn="l" rtl="0" eaLnBrk="0" fontAlgn="base" hangingPunct="0">
      <a:spcBef>
        <a:spcPct val="0"/>
      </a:spcBef>
      <a:spcAft>
        <a:spcPct val="0"/>
      </a:spcAft>
      <a:defRPr sz="1600" b="1"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sz="1600" b="1"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sz="1600" b="1"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sz="1600" b="1"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sz="1600" b="1" kern="1200">
        <a:solidFill>
          <a:schemeClr val="tx1"/>
        </a:solidFill>
        <a:latin typeface="Calibri" pitchFamily="34" charset="0"/>
        <a:ea typeface="+mn-ea"/>
        <a:cs typeface="+mn-cs"/>
      </a:defRPr>
    </a:lvl5pPr>
    <a:lvl6pPr marL="2286000" algn="l" defTabSz="914400" rtl="0" eaLnBrk="1" latinLnBrk="0" hangingPunct="1">
      <a:defRPr sz="1600" b="1" kern="1200">
        <a:solidFill>
          <a:schemeClr val="tx1"/>
        </a:solidFill>
        <a:latin typeface="Calibri" pitchFamily="34" charset="0"/>
        <a:ea typeface="+mn-ea"/>
        <a:cs typeface="+mn-cs"/>
      </a:defRPr>
    </a:lvl6pPr>
    <a:lvl7pPr marL="2743200" algn="l" defTabSz="914400" rtl="0" eaLnBrk="1" latinLnBrk="0" hangingPunct="1">
      <a:defRPr sz="1600" b="1" kern="1200">
        <a:solidFill>
          <a:schemeClr val="tx1"/>
        </a:solidFill>
        <a:latin typeface="Calibri" pitchFamily="34" charset="0"/>
        <a:ea typeface="+mn-ea"/>
        <a:cs typeface="+mn-cs"/>
      </a:defRPr>
    </a:lvl7pPr>
    <a:lvl8pPr marL="3200400" algn="l" defTabSz="914400" rtl="0" eaLnBrk="1" latinLnBrk="0" hangingPunct="1">
      <a:defRPr sz="1600" b="1" kern="1200">
        <a:solidFill>
          <a:schemeClr val="tx1"/>
        </a:solidFill>
        <a:latin typeface="Calibri" pitchFamily="34" charset="0"/>
        <a:ea typeface="+mn-ea"/>
        <a:cs typeface="+mn-cs"/>
      </a:defRPr>
    </a:lvl8pPr>
    <a:lvl9pPr marL="3657600" algn="l" defTabSz="914400" rtl="0" eaLnBrk="1" latinLnBrk="0" hangingPunct="1">
      <a:defRPr sz="1600" b="1"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9E8A"/>
    <a:srgbClr val="FFFDE5"/>
    <a:srgbClr val="EEE3C6"/>
    <a:srgbClr val="F8F8CC"/>
    <a:srgbClr val="316033"/>
    <a:srgbClr val="71943E"/>
    <a:srgbClr val="FF0000"/>
    <a:srgbClr val="678739"/>
    <a:srgbClr val="8FB754"/>
    <a:srgbClr val="C0D0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79020" autoAdjust="0"/>
  </p:normalViewPr>
  <p:slideViewPr>
    <p:cSldViewPr>
      <p:cViewPr varScale="1">
        <p:scale>
          <a:sx n="69" d="100"/>
          <a:sy n="69" d="100"/>
        </p:scale>
        <p:origin x="35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0" d="100"/>
          <a:sy n="60" d="100"/>
        </p:scale>
        <p:origin x="150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eaLnBrk="1" hangingPunct="1">
              <a:lnSpc>
                <a:spcPct val="100000"/>
              </a:lnSpc>
              <a:spcBef>
                <a:spcPct val="0"/>
              </a:spcBef>
              <a:buClrTx/>
              <a:buSzTx/>
              <a:buFontTx/>
              <a:buNone/>
              <a:defRPr sz="1300" b="0">
                <a:latin typeface="Arial" charset="0"/>
              </a:defRPr>
            </a:lvl1pPr>
          </a:lstStyle>
          <a:p>
            <a:pPr>
              <a:defRPr/>
            </a:pPr>
            <a:endParaRPr lang="pl-PL"/>
          </a:p>
        </p:txBody>
      </p:sp>
      <p:sp>
        <p:nvSpPr>
          <p:cNvPr id="179203" name="Rectangle 3"/>
          <p:cNvSpPr>
            <a:spLocks noGrp="1" noChangeArrowheads="1"/>
          </p:cNvSpPr>
          <p:nvPr>
            <p:ph type="dt" sz="quarter"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1" hangingPunct="1">
              <a:lnSpc>
                <a:spcPct val="100000"/>
              </a:lnSpc>
              <a:spcBef>
                <a:spcPct val="0"/>
              </a:spcBef>
              <a:buClrTx/>
              <a:buSzTx/>
              <a:buFontTx/>
              <a:buNone/>
              <a:defRPr sz="1300" b="0">
                <a:latin typeface="Arial" charset="0"/>
              </a:defRPr>
            </a:lvl1pPr>
          </a:lstStyle>
          <a:p>
            <a:pPr>
              <a:defRPr/>
            </a:pPr>
            <a:endParaRPr lang="pl-PL"/>
          </a:p>
        </p:txBody>
      </p:sp>
      <p:sp>
        <p:nvSpPr>
          <p:cNvPr id="179204" name="Rectangle 4"/>
          <p:cNvSpPr>
            <a:spLocks noGrp="1" noChangeArrowheads="1"/>
          </p:cNvSpPr>
          <p:nvPr>
            <p:ph type="ftr" sz="quarter" idx="2"/>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eaLnBrk="1" hangingPunct="1">
              <a:lnSpc>
                <a:spcPct val="100000"/>
              </a:lnSpc>
              <a:spcBef>
                <a:spcPct val="0"/>
              </a:spcBef>
              <a:buClrTx/>
              <a:buSzTx/>
              <a:buFontTx/>
              <a:buNone/>
              <a:defRPr sz="1300" b="0">
                <a:latin typeface="Arial" charset="0"/>
              </a:defRPr>
            </a:lvl1pPr>
          </a:lstStyle>
          <a:p>
            <a:pPr>
              <a:defRPr/>
            </a:pPr>
            <a:endParaRPr lang="pl-PL"/>
          </a:p>
        </p:txBody>
      </p:sp>
      <p:sp>
        <p:nvSpPr>
          <p:cNvPr id="179205" name="Rectangle 5"/>
          <p:cNvSpPr>
            <a:spLocks noGrp="1" noChangeArrowheads="1"/>
          </p:cNvSpPr>
          <p:nvPr>
            <p:ph type="sldNum" sz="quarter" idx="3"/>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1" hangingPunct="1">
              <a:defRPr sz="1300" b="0">
                <a:latin typeface="Arial" charset="0"/>
              </a:defRPr>
            </a:lvl1pPr>
          </a:lstStyle>
          <a:p>
            <a:pPr>
              <a:defRPr/>
            </a:pPr>
            <a:fld id="{119C7A7D-C029-48FD-BC7E-4F387688EED8}" type="slidenum">
              <a:rPr lang="pl-PL" altLang="pl-PL"/>
              <a:pPr>
                <a:defRPr/>
              </a:pPr>
              <a:t>‹#›</a:t>
            </a:fld>
            <a:endParaRPr lang="pl-PL" altLang="pl-P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eaLnBrk="1" hangingPunct="1">
              <a:lnSpc>
                <a:spcPct val="100000"/>
              </a:lnSpc>
              <a:spcBef>
                <a:spcPct val="0"/>
              </a:spcBef>
              <a:buClrTx/>
              <a:buSzTx/>
              <a:buFontTx/>
              <a:buNone/>
              <a:defRPr sz="1300" b="0">
                <a:latin typeface="Arial" charset="0"/>
              </a:defRPr>
            </a:lvl1pPr>
          </a:lstStyle>
          <a:p>
            <a:pPr>
              <a:defRPr/>
            </a:pPr>
            <a:endParaRPr lang="pl-PL"/>
          </a:p>
        </p:txBody>
      </p:sp>
      <p:sp>
        <p:nvSpPr>
          <p:cNvPr id="24579"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1" hangingPunct="1">
              <a:lnSpc>
                <a:spcPct val="100000"/>
              </a:lnSpc>
              <a:spcBef>
                <a:spcPct val="0"/>
              </a:spcBef>
              <a:buClrTx/>
              <a:buSzTx/>
              <a:buFontTx/>
              <a:buNone/>
              <a:defRPr sz="1300" b="0">
                <a:latin typeface="Arial" charset="0"/>
              </a:defRPr>
            </a:lvl1pPr>
          </a:lstStyle>
          <a:p>
            <a:pPr>
              <a:defRPr/>
            </a:pPr>
            <a:endParaRPr lang="pl-PL"/>
          </a:p>
        </p:txBody>
      </p:sp>
      <p:sp>
        <p:nvSpPr>
          <p:cNvPr id="20484"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24582"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eaLnBrk="1" hangingPunct="1">
              <a:lnSpc>
                <a:spcPct val="100000"/>
              </a:lnSpc>
              <a:spcBef>
                <a:spcPct val="0"/>
              </a:spcBef>
              <a:buClrTx/>
              <a:buSzTx/>
              <a:buFontTx/>
              <a:buNone/>
              <a:defRPr sz="1300" b="0">
                <a:latin typeface="Arial" charset="0"/>
              </a:defRPr>
            </a:lvl1pPr>
          </a:lstStyle>
          <a:p>
            <a:pPr>
              <a:defRPr/>
            </a:pPr>
            <a:endParaRPr lang="pl-PL"/>
          </a:p>
        </p:txBody>
      </p:sp>
      <p:sp>
        <p:nvSpPr>
          <p:cNvPr id="24583"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1" hangingPunct="1">
              <a:defRPr sz="1300" b="0">
                <a:latin typeface="Arial" charset="0"/>
              </a:defRPr>
            </a:lvl1pPr>
          </a:lstStyle>
          <a:p>
            <a:pPr>
              <a:defRPr/>
            </a:pPr>
            <a:fld id="{2AD569E8-7CA6-446A-9EB4-C1B741AB3134}" type="slidenum">
              <a:rPr lang="pl-PL" altLang="pl-PL"/>
              <a:pPr>
                <a:defRPr/>
              </a:pPr>
              <a:t>‹#›</a:t>
            </a:fld>
            <a:endParaRPr lang="pl-PL" altLang="pl-PL"/>
          </a:p>
        </p:txBody>
      </p:sp>
    </p:spTree>
    <p:extLst>
      <p:ext uri="{BB962C8B-B14F-4D97-AF65-F5344CB8AC3E}">
        <p14:creationId xmlns:p14="http://schemas.microsoft.com/office/powerpoint/2010/main" val="30666430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24F5D3E4-BF07-4F37-8249-FA11D6B80585}" type="slidenum">
              <a:rPr lang="pl-PL" altLang="pl-PL" smtClean="0"/>
              <a:pPr/>
              <a:t>1</a:t>
            </a:fld>
            <a:endParaRPr lang="pl-PL" altLang="pl-PL"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pl-PL" altLang="pl-PL" dirty="0"/>
          </a:p>
        </p:txBody>
      </p:sp>
    </p:spTree>
    <p:extLst>
      <p:ext uri="{BB962C8B-B14F-4D97-AF65-F5344CB8AC3E}">
        <p14:creationId xmlns:p14="http://schemas.microsoft.com/office/powerpoint/2010/main" val="1665203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4135437-BA7F-431F-A53A-EA3B53436A7E}"/>
            </a:ext>
          </a:extLst>
        </p:cNvPr>
        <p:cNvGrpSpPr/>
        <p:nvPr/>
      </p:nvGrpSpPr>
      <p:grpSpPr>
        <a:xfrm>
          <a:off x="0" y="0"/>
          <a:ext cx="0" cy="0"/>
          <a:chOff x="0" y="0"/>
          <a:chExt cx="0" cy="0"/>
        </a:xfrm>
      </p:grpSpPr>
      <p:sp>
        <p:nvSpPr>
          <p:cNvPr id="28674" name="Rectangle 7">
            <a:extLst>
              <a:ext uri="{FF2B5EF4-FFF2-40B4-BE49-F238E27FC236}">
                <a16:creationId xmlns="" xmlns:a16="http://schemas.microsoft.com/office/drawing/2014/main" id="{C0839986-36AC-6502-5DDB-30C2EB938D22}"/>
              </a:ext>
            </a:extLst>
          </p:cNvPr>
          <p:cNvSpPr>
            <a:spLocks noGrp="1" noChangeArrowheads="1"/>
          </p:cNvSpPr>
          <p:nvPr>
            <p:ph type="sldNum" sz="quarter" idx="5"/>
          </p:nvPr>
        </p:nvSpPr>
        <p:spPr>
          <a:noFill/>
        </p:spPr>
        <p:txBody>
          <a:bodyPr/>
          <a:lstStyle/>
          <a:p>
            <a:fld id="{6D7B8100-1E9F-4FA8-BC62-9B4B40C587C0}" type="slidenum">
              <a:rPr lang="pl-PL" altLang="pl-PL" smtClean="0"/>
              <a:pPr/>
              <a:t>10</a:t>
            </a:fld>
            <a:endParaRPr lang="pl-PL" altLang="pl-PL"/>
          </a:p>
        </p:txBody>
      </p:sp>
      <p:sp>
        <p:nvSpPr>
          <p:cNvPr id="28675" name="Rectangle 2">
            <a:extLst>
              <a:ext uri="{FF2B5EF4-FFF2-40B4-BE49-F238E27FC236}">
                <a16:creationId xmlns="" xmlns:a16="http://schemas.microsoft.com/office/drawing/2014/main" id="{EC8EEF88-90A5-B2B9-2C9E-5AEDA9BF3293}"/>
              </a:ext>
            </a:extLst>
          </p:cNvPr>
          <p:cNvSpPr>
            <a:spLocks noGrp="1" noRot="1" noChangeAspect="1" noChangeArrowheads="1" noTextEdit="1"/>
          </p:cNvSpPr>
          <p:nvPr>
            <p:ph type="sldImg"/>
          </p:nvPr>
        </p:nvSpPr>
        <p:spPr>
          <a:ln/>
        </p:spPr>
      </p:sp>
      <p:sp>
        <p:nvSpPr>
          <p:cNvPr id="28676" name="Rectangle 3">
            <a:extLst>
              <a:ext uri="{FF2B5EF4-FFF2-40B4-BE49-F238E27FC236}">
                <a16:creationId xmlns="" xmlns:a16="http://schemas.microsoft.com/office/drawing/2014/main" id="{F9675736-C74A-B2C5-A066-4F1DD39E2AB1}"/>
              </a:ext>
            </a:extLst>
          </p:cNvPr>
          <p:cNvSpPr>
            <a:spLocks noGrp="1" noChangeArrowheads="1"/>
          </p:cNvSpPr>
          <p:nvPr>
            <p:ph type="body" idx="1"/>
          </p:nvPr>
        </p:nvSpPr>
        <p:spPr>
          <a:noFill/>
          <a:ln/>
        </p:spPr>
        <p:txBody>
          <a:bodyPr/>
          <a:lstStyle/>
          <a:p>
            <a:pPr eaLnBrk="1" hangingPunct="1"/>
            <a:endParaRPr lang="pl-PL" altLang="pl-PL" dirty="0"/>
          </a:p>
          <a:p>
            <a:pPr eaLnBrk="1" hangingPunct="1"/>
            <a:endParaRPr lang="pl-PL" altLang="pl-PL" dirty="0"/>
          </a:p>
          <a:p>
            <a:pPr eaLnBrk="1" hangingPunct="1"/>
            <a:endParaRPr lang="pl-PL" altLang="pl-PL" dirty="0"/>
          </a:p>
        </p:txBody>
      </p:sp>
    </p:spTree>
    <p:extLst>
      <p:ext uri="{BB962C8B-B14F-4D97-AF65-F5344CB8AC3E}">
        <p14:creationId xmlns:p14="http://schemas.microsoft.com/office/powerpoint/2010/main" val="1605206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4135437-BA7F-431F-A53A-EA3B53436A7E}"/>
            </a:ext>
          </a:extLst>
        </p:cNvPr>
        <p:cNvGrpSpPr/>
        <p:nvPr/>
      </p:nvGrpSpPr>
      <p:grpSpPr>
        <a:xfrm>
          <a:off x="0" y="0"/>
          <a:ext cx="0" cy="0"/>
          <a:chOff x="0" y="0"/>
          <a:chExt cx="0" cy="0"/>
        </a:xfrm>
      </p:grpSpPr>
      <p:sp>
        <p:nvSpPr>
          <p:cNvPr id="28674" name="Rectangle 7">
            <a:extLst>
              <a:ext uri="{FF2B5EF4-FFF2-40B4-BE49-F238E27FC236}">
                <a16:creationId xmlns="" xmlns:a16="http://schemas.microsoft.com/office/drawing/2014/main" id="{C0839986-36AC-6502-5DDB-30C2EB938D22}"/>
              </a:ext>
            </a:extLst>
          </p:cNvPr>
          <p:cNvSpPr>
            <a:spLocks noGrp="1" noChangeArrowheads="1"/>
          </p:cNvSpPr>
          <p:nvPr>
            <p:ph type="sldNum" sz="quarter" idx="5"/>
          </p:nvPr>
        </p:nvSpPr>
        <p:spPr>
          <a:noFill/>
        </p:spPr>
        <p:txBody>
          <a:bodyPr/>
          <a:lstStyle/>
          <a:p>
            <a:fld id="{6D7B8100-1E9F-4FA8-BC62-9B4B40C587C0}" type="slidenum">
              <a:rPr lang="pl-PL" altLang="pl-PL" smtClean="0"/>
              <a:pPr/>
              <a:t>11</a:t>
            </a:fld>
            <a:endParaRPr lang="pl-PL" altLang="pl-PL"/>
          </a:p>
        </p:txBody>
      </p:sp>
      <p:sp>
        <p:nvSpPr>
          <p:cNvPr id="28675" name="Rectangle 2">
            <a:extLst>
              <a:ext uri="{FF2B5EF4-FFF2-40B4-BE49-F238E27FC236}">
                <a16:creationId xmlns="" xmlns:a16="http://schemas.microsoft.com/office/drawing/2014/main" id="{EC8EEF88-90A5-B2B9-2C9E-5AEDA9BF3293}"/>
              </a:ext>
            </a:extLst>
          </p:cNvPr>
          <p:cNvSpPr>
            <a:spLocks noGrp="1" noRot="1" noChangeAspect="1" noChangeArrowheads="1" noTextEdit="1"/>
          </p:cNvSpPr>
          <p:nvPr>
            <p:ph type="sldImg"/>
          </p:nvPr>
        </p:nvSpPr>
        <p:spPr>
          <a:ln/>
        </p:spPr>
      </p:sp>
      <p:sp>
        <p:nvSpPr>
          <p:cNvPr id="28676" name="Rectangle 3">
            <a:extLst>
              <a:ext uri="{FF2B5EF4-FFF2-40B4-BE49-F238E27FC236}">
                <a16:creationId xmlns="" xmlns:a16="http://schemas.microsoft.com/office/drawing/2014/main" id="{F9675736-C74A-B2C5-A066-4F1DD39E2AB1}"/>
              </a:ext>
            </a:extLst>
          </p:cNvPr>
          <p:cNvSpPr>
            <a:spLocks noGrp="1" noChangeArrowheads="1"/>
          </p:cNvSpPr>
          <p:nvPr>
            <p:ph type="body" idx="1"/>
          </p:nvPr>
        </p:nvSpPr>
        <p:spPr>
          <a:noFill/>
          <a:ln/>
        </p:spPr>
        <p:txBody>
          <a:bodyPr/>
          <a:lstStyle/>
          <a:p>
            <a:pPr eaLnBrk="1" hangingPunct="1"/>
            <a:endParaRPr lang="pl-PL" altLang="pl-PL" dirty="0"/>
          </a:p>
          <a:p>
            <a:pPr eaLnBrk="1" hangingPunct="1"/>
            <a:endParaRPr lang="pl-PL" altLang="pl-PL" dirty="0"/>
          </a:p>
          <a:p>
            <a:pPr eaLnBrk="1" hangingPunct="1"/>
            <a:endParaRPr lang="pl-PL" altLang="pl-PL" dirty="0"/>
          </a:p>
        </p:txBody>
      </p:sp>
    </p:spTree>
    <p:extLst>
      <p:ext uri="{BB962C8B-B14F-4D97-AF65-F5344CB8AC3E}">
        <p14:creationId xmlns:p14="http://schemas.microsoft.com/office/powerpoint/2010/main" val="1605206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686122D-D66D-A95C-80EE-691AE3ABD355}"/>
            </a:ext>
          </a:extLst>
        </p:cNvPr>
        <p:cNvGrpSpPr/>
        <p:nvPr/>
      </p:nvGrpSpPr>
      <p:grpSpPr>
        <a:xfrm>
          <a:off x="0" y="0"/>
          <a:ext cx="0" cy="0"/>
          <a:chOff x="0" y="0"/>
          <a:chExt cx="0" cy="0"/>
        </a:xfrm>
      </p:grpSpPr>
      <p:sp>
        <p:nvSpPr>
          <p:cNvPr id="28674" name="Rectangle 7">
            <a:extLst>
              <a:ext uri="{FF2B5EF4-FFF2-40B4-BE49-F238E27FC236}">
                <a16:creationId xmlns="" xmlns:a16="http://schemas.microsoft.com/office/drawing/2014/main" id="{B83C74DE-5EBD-A2F8-4EE2-7280336D0711}"/>
              </a:ext>
            </a:extLst>
          </p:cNvPr>
          <p:cNvSpPr>
            <a:spLocks noGrp="1" noChangeArrowheads="1"/>
          </p:cNvSpPr>
          <p:nvPr>
            <p:ph type="sldNum" sz="quarter" idx="5"/>
          </p:nvPr>
        </p:nvSpPr>
        <p:spPr>
          <a:noFill/>
        </p:spPr>
        <p:txBody>
          <a:bodyPr/>
          <a:lstStyle/>
          <a:p>
            <a:fld id="{6D7B8100-1E9F-4FA8-BC62-9B4B40C587C0}" type="slidenum">
              <a:rPr lang="pl-PL" altLang="pl-PL" smtClean="0"/>
              <a:pPr/>
              <a:t>12</a:t>
            </a:fld>
            <a:endParaRPr lang="pl-PL" altLang="pl-PL"/>
          </a:p>
        </p:txBody>
      </p:sp>
      <p:sp>
        <p:nvSpPr>
          <p:cNvPr id="28675" name="Rectangle 2">
            <a:extLst>
              <a:ext uri="{FF2B5EF4-FFF2-40B4-BE49-F238E27FC236}">
                <a16:creationId xmlns="" xmlns:a16="http://schemas.microsoft.com/office/drawing/2014/main" id="{A8C7E523-4062-4B71-7891-8C041F81CD23}"/>
              </a:ext>
            </a:extLst>
          </p:cNvPr>
          <p:cNvSpPr>
            <a:spLocks noGrp="1" noRot="1" noChangeAspect="1" noChangeArrowheads="1" noTextEdit="1"/>
          </p:cNvSpPr>
          <p:nvPr>
            <p:ph type="sldImg"/>
          </p:nvPr>
        </p:nvSpPr>
        <p:spPr>
          <a:ln/>
        </p:spPr>
      </p:sp>
      <p:sp>
        <p:nvSpPr>
          <p:cNvPr id="28676" name="Rectangle 3">
            <a:extLst>
              <a:ext uri="{FF2B5EF4-FFF2-40B4-BE49-F238E27FC236}">
                <a16:creationId xmlns="" xmlns:a16="http://schemas.microsoft.com/office/drawing/2014/main" id="{3F85D8E2-5927-1625-F022-91E875895D24}"/>
              </a:ext>
            </a:extLst>
          </p:cNvPr>
          <p:cNvSpPr>
            <a:spLocks noGrp="1" noChangeArrowheads="1"/>
          </p:cNvSpPr>
          <p:nvPr>
            <p:ph type="body" idx="1"/>
          </p:nvPr>
        </p:nvSpPr>
        <p:spPr>
          <a:noFill/>
          <a:ln/>
        </p:spPr>
        <p:txBody>
          <a:bodyPr/>
          <a:lstStyle/>
          <a:p>
            <a:pPr eaLnBrk="1" hangingPunct="1"/>
            <a:endParaRPr lang="pl-PL" altLang="pl-PL" dirty="0"/>
          </a:p>
          <a:p>
            <a:pPr eaLnBrk="1" hangingPunct="1"/>
            <a:endParaRPr lang="pl-PL" altLang="pl-PL" dirty="0"/>
          </a:p>
          <a:p>
            <a:pPr eaLnBrk="1" hangingPunct="1"/>
            <a:endParaRPr lang="pl-PL" altLang="pl-PL" dirty="0"/>
          </a:p>
        </p:txBody>
      </p:sp>
    </p:spTree>
    <p:extLst>
      <p:ext uri="{BB962C8B-B14F-4D97-AF65-F5344CB8AC3E}">
        <p14:creationId xmlns:p14="http://schemas.microsoft.com/office/powerpoint/2010/main" val="976085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9566A72-F253-13B4-4553-D2BB68FA3B40}"/>
            </a:ext>
          </a:extLst>
        </p:cNvPr>
        <p:cNvGrpSpPr/>
        <p:nvPr/>
      </p:nvGrpSpPr>
      <p:grpSpPr>
        <a:xfrm>
          <a:off x="0" y="0"/>
          <a:ext cx="0" cy="0"/>
          <a:chOff x="0" y="0"/>
          <a:chExt cx="0" cy="0"/>
        </a:xfrm>
      </p:grpSpPr>
      <p:sp>
        <p:nvSpPr>
          <p:cNvPr id="28674" name="Rectangle 7">
            <a:extLst>
              <a:ext uri="{FF2B5EF4-FFF2-40B4-BE49-F238E27FC236}">
                <a16:creationId xmlns="" xmlns:a16="http://schemas.microsoft.com/office/drawing/2014/main" id="{92B9D1B0-D788-1638-3816-A19D1778094B}"/>
              </a:ext>
            </a:extLst>
          </p:cNvPr>
          <p:cNvSpPr>
            <a:spLocks noGrp="1" noChangeArrowheads="1"/>
          </p:cNvSpPr>
          <p:nvPr>
            <p:ph type="sldNum" sz="quarter" idx="5"/>
          </p:nvPr>
        </p:nvSpPr>
        <p:spPr>
          <a:noFill/>
        </p:spPr>
        <p:txBody>
          <a:bodyPr/>
          <a:lstStyle/>
          <a:p>
            <a:fld id="{6D7B8100-1E9F-4FA8-BC62-9B4B40C587C0}" type="slidenum">
              <a:rPr lang="pl-PL" altLang="pl-PL" smtClean="0"/>
              <a:pPr/>
              <a:t>13</a:t>
            </a:fld>
            <a:endParaRPr lang="pl-PL" altLang="pl-PL"/>
          </a:p>
        </p:txBody>
      </p:sp>
      <p:sp>
        <p:nvSpPr>
          <p:cNvPr id="28675" name="Rectangle 2">
            <a:extLst>
              <a:ext uri="{FF2B5EF4-FFF2-40B4-BE49-F238E27FC236}">
                <a16:creationId xmlns="" xmlns:a16="http://schemas.microsoft.com/office/drawing/2014/main" id="{06E778F3-3486-9760-95CB-A94C55FF1210}"/>
              </a:ext>
            </a:extLst>
          </p:cNvPr>
          <p:cNvSpPr>
            <a:spLocks noGrp="1" noRot="1" noChangeAspect="1" noChangeArrowheads="1" noTextEdit="1"/>
          </p:cNvSpPr>
          <p:nvPr>
            <p:ph type="sldImg"/>
          </p:nvPr>
        </p:nvSpPr>
        <p:spPr>
          <a:ln/>
        </p:spPr>
      </p:sp>
      <p:sp>
        <p:nvSpPr>
          <p:cNvPr id="28676" name="Rectangle 3">
            <a:extLst>
              <a:ext uri="{FF2B5EF4-FFF2-40B4-BE49-F238E27FC236}">
                <a16:creationId xmlns="" xmlns:a16="http://schemas.microsoft.com/office/drawing/2014/main" id="{0885158C-0609-265B-035E-499731B50B81}"/>
              </a:ext>
            </a:extLst>
          </p:cNvPr>
          <p:cNvSpPr>
            <a:spLocks noGrp="1" noChangeArrowheads="1"/>
          </p:cNvSpPr>
          <p:nvPr>
            <p:ph type="body" idx="1"/>
          </p:nvPr>
        </p:nvSpPr>
        <p:spPr>
          <a:noFill/>
          <a:ln/>
        </p:spPr>
        <p:txBody>
          <a:bodyPr/>
          <a:lstStyle/>
          <a:p>
            <a:pPr eaLnBrk="1" hangingPunct="1"/>
            <a:endParaRPr lang="pl-PL" altLang="pl-PL"/>
          </a:p>
          <a:p>
            <a:pPr eaLnBrk="1" hangingPunct="1"/>
            <a:endParaRPr lang="pl-PL" altLang="pl-PL"/>
          </a:p>
          <a:p>
            <a:pPr eaLnBrk="1" hangingPunct="1"/>
            <a:endParaRPr lang="pl-PL" altLang="pl-PL"/>
          </a:p>
        </p:txBody>
      </p:sp>
    </p:spTree>
    <p:extLst>
      <p:ext uri="{BB962C8B-B14F-4D97-AF65-F5344CB8AC3E}">
        <p14:creationId xmlns:p14="http://schemas.microsoft.com/office/powerpoint/2010/main" val="898547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16AF31E-724E-4399-956D-DFCB6E500036}" type="slidenum">
              <a:rPr lang="pl-PL" altLang="pl-PL" smtClean="0"/>
              <a:pPr/>
              <a:t>14</a:t>
            </a:fld>
            <a:endParaRPr lang="pl-PL" altLang="pl-PL"/>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pl-PL" altLang="pl-PL"/>
          </a:p>
          <a:p>
            <a:pPr eaLnBrk="1" hangingPunct="1"/>
            <a:endParaRPr lang="pl-PL" altLang="pl-PL"/>
          </a:p>
          <a:p>
            <a:pPr eaLnBrk="1" hangingPunct="1"/>
            <a:endParaRPr lang="pl-PL" altLang="pl-PL"/>
          </a:p>
        </p:txBody>
      </p:sp>
    </p:spTree>
    <p:extLst>
      <p:ext uri="{BB962C8B-B14F-4D97-AF65-F5344CB8AC3E}">
        <p14:creationId xmlns:p14="http://schemas.microsoft.com/office/powerpoint/2010/main" val="360406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D7B8100-1E9F-4FA8-BC62-9B4B40C587C0}" type="slidenum">
              <a:rPr lang="pl-PL" altLang="pl-PL" smtClean="0"/>
              <a:pPr/>
              <a:t>15</a:t>
            </a:fld>
            <a:endParaRPr lang="pl-PL" altLang="pl-PL"/>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pl-PL" altLang="pl-PL"/>
          </a:p>
          <a:p>
            <a:pPr eaLnBrk="1" hangingPunct="1"/>
            <a:endParaRPr lang="pl-PL" altLang="pl-PL"/>
          </a:p>
          <a:p>
            <a:pPr eaLnBrk="1" hangingPunct="1"/>
            <a:endParaRPr lang="pl-PL" altLang="pl-PL"/>
          </a:p>
        </p:txBody>
      </p:sp>
    </p:spTree>
    <p:extLst>
      <p:ext uri="{BB962C8B-B14F-4D97-AF65-F5344CB8AC3E}">
        <p14:creationId xmlns:p14="http://schemas.microsoft.com/office/powerpoint/2010/main" val="1323415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686122D-D66D-A95C-80EE-691AE3ABD355}"/>
            </a:ext>
          </a:extLst>
        </p:cNvPr>
        <p:cNvGrpSpPr/>
        <p:nvPr/>
      </p:nvGrpSpPr>
      <p:grpSpPr>
        <a:xfrm>
          <a:off x="0" y="0"/>
          <a:ext cx="0" cy="0"/>
          <a:chOff x="0" y="0"/>
          <a:chExt cx="0" cy="0"/>
        </a:xfrm>
      </p:grpSpPr>
      <p:sp>
        <p:nvSpPr>
          <p:cNvPr id="28674" name="Rectangle 7">
            <a:extLst>
              <a:ext uri="{FF2B5EF4-FFF2-40B4-BE49-F238E27FC236}">
                <a16:creationId xmlns="" xmlns:a16="http://schemas.microsoft.com/office/drawing/2014/main" id="{B83C74DE-5EBD-A2F8-4EE2-7280336D0711}"/>
              </a:ext>
            </a:extLst>
          </p:cNvPr>
          <p:cNvSpPr>
            <a:spLocks noGrp="1" noChangeArrowheads="1"/>
          </p:cNvSpPr>
          <p:nvPr>
            <p:ph type="sldNum" sz="quarter" idx="5"/>
          </p:nvPr>
        </p:nvSpPr>
        <p:spPr>
          <a:noFill/>
        </p:spPr>
        <p:txBody>
          <a:bodyPr/>
          <a:lstStyle/>
          <a:p>
            <a:fld id="{6D7B8100-1E9F-4FA8-BC62-9B4B40C587C0}" type="slidenum">
              <a:rPr lang="pl-PL" altLang="pl-PL" smtClean="0"/>
              <a:pPr/>
              <a:t>16</a:t>
            </a:fld>
            <a:endParaRPr lang="pl-PL" altLang="pl-PL"/>
          </a:p>
        </p:txBody>
      </p:sp>
      <p:sp>
        <p:nvSpPr>
          <p:cNvPr id="28675" name="Rectangle 2">
            <a:extLst>
              <a:ext uri="{FF2B5EF4-FFF2-40B4-BE49-F238E27FC236}">
                <a16:creationId xmlns="" xmlns:a16="http://schemas.microsoft.com/office/drawing/2014/main" id="{A8C7E523-4062-4B71-7891-8C041F81CD23}"/>
              </a:ext>
            </a:extLst>
          </p:cNvPr>
          <p:cNvSpPr>
            <a:spLocks noGrp="1" noRot="1" noChangeAspect="1" noChangeArrowheads="1" noTextEdit="1"/>
          </p:cNvSpPr>
          <p:nvPr>
            <p:ph type="sldImg"/>
          </p:nvPr>
        </p:nvSpPr>
        <p:spPr>
          <a:ln/>
        </p:spPr>
      </p:sp>
      <p:sp>
        <p:nvSpPr>
          <p:cNvPr id="28676" name="Rectangle 3">
            <a:extLst>
              <a:ext uri="{FF2B5EF4-FFF2-40B4-BE49-F238E27FC236}">
                <a16:creationId xmlns="" xmlns:a16="http://schemas.microsoft.com/office/drawing/2014/main" id="{3F85D8E2-5927-1625-F022-91E875895D24}"/>
              </a:ext>
            </a:extLst>
          </p:cNvPr>
          <p:cNvSpPr>
            <a:spLocks noGrp="1" noChangeArrowheads="1"/>
          </p:cNvSpPr>
          <p:nvPr>
            <p:ph type="body" idx="1"/>
          </p:nvPr>
        </p:nvSpPr>
        <p:spPr>
          <a:noFill/>
          <a:ln/>
        </p:spPr>
        <p:txBody>
          <a:bodyPr/>
          <a:lstStyle/>
          <a:p>
            <a:pPr eaLnBrk="1" hangingPunct="1"/>
            <a:endParaRPr lang="pl-PL" altLang="pl-PL" dirty="0"/>
          </a:p>
          <a:p>
            <a:pPr eaLnBrk="1" hangingPunct="1"/>
            <a:endParaRPr lang="pl-PL" altLang="pl-PL" dirty="0"/>
          </a:p>
          <a:p>
            <a:pPr eaLnBrk="1" hangingPunct="1"/>
            <a:endParaRPr lang="pl-PL" altLang="pl-PL" dirty="0"/>
          </a:p>
        </p:txBody>
      </p:sp>
    </p:spTree>
    <p:extLst>
      <p:ext uri="{BB962C8B-B14F-4D97-AF65-F5344CB8AC3E}">
        <p14:creationId xmlns:p14="http://schemas.microsoft.com/office/powerpoint/2010/main" val="976085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C7732D6-FFB5-2817-D331-6543C7E40802}"/>
            </a:ext>
          </a:extLst>
        </p:cNvPr>
        <p:cNvGrpSpPr/>
        <p:nvPr/>
      </p:nvGrpSpPr>
      <p:grpSpPr>
        <a:xfrm>
          <a:off x="0" y="0"/>
          <a:ext cx="0" cy="0"/>
          <a:chOff x="0" y="0"/>
          <a:chExt cx="0" cy="0"/>
        </a:xfrm>
      </p:grpSpPr>
      <p:sp>
        <p:nvSpPr>
          <p:cNvPr id="28674" name="Rectangle 7">
            <a:extLst>
              <a:ext uri="{FF2B5EF4-FFF2-40B4-BE49-F238E27FC236}">
                <a16:creationId xmlns:a16="http://schemas.microsoft.com/office/drawing/2014/main" xmlns="" id="{1643379B-D514-5288-659E-E2CE5948166E}"/>
              </a:ext>
            </a:extLst>
          </p:cNvPr>
          <p:cNvSpPr>
            <a:spLocks noGrp="1" noChangeArrowheads="1"/>
          </p:cNvSpPr>
          <p:nvPr>
            <p:ph type="sldNum" sz="quarter" idx="5"/>
          </p:nvPr>
        </p:nvSpPr>
        <p:spPr>
          <a:noFill/>
        </p:spPr>
        <p:txBody>
          <a:bodyPr/>
          <a:lstStyle/>
          <a:p>
            <a:fld id="{6D7B8100-1E9F-4FA8-BC62-9B4B40C587C0}" type="slidenum">
              <a:rPr lang="pl-PL" altLang="pl-PL" smtClean="0"/>
              <a:pPr/>
              <a:t>17</a:t>
            </a:fld>
            <a:endParaRPr lang="pl-PL" altLang="pl-PL"/>
          </a:p>
        </p:txBody>
      </p:sp>
      <p:sp>
        <p:nvSpPr>
          <p:cNvPr id="28675" name="Rectangle 2">
            <a:extLst>
              <a:ext uri="{FF2B5EF4-FFF2-40B4-BE49-F238E27FC236}">
                <a16:creationId xmlns:a16="http://schemas.microsoft.com/office/drawing/2014/main" xmlns="" id="{D6EEBEBE-37FD-8933-390D-606D997B47C0}"/>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xmlns="" id="{2CBCB0F3-1D8E-848C-DE63-53039BAFD3D7}"/>
              </a:ext>
            </a:extLst>
          </p:cNvPr>
          <p:cNvSpPr>
            <a:spLocks noGrp="1" noChangeArrowheads="1"/>
          </p:cNvSpPr>
          <p:nvPr>
            <p:ph type="body" idx="1"/>
          </p:nvPr>
        </p:nvSpPr>
        <p:spPr>
          <a:noFill/>
          <a:ln/>
        </p:spPr>
        <p:txBody>
          <a:bodyPr/>
          <a:lstStyle/>
          <a:p>
            <a:pPr eaLnBrk="1" hangingPunct="1"/>
            <a:r>
              <a:rPr lang="en-US" altLang="pl-PL" dirty="0"/>
              <a:t>Add notes</a:t>
            </a:r>
          </a:p>
          <a:p>
            <a:pPr eaLnBrk="1" hangingPunct="1"/>
            <a:endParaRPr lang="pl-PL" altLang="pl-PL" dirty="0"/>
          </a:p>
          <a:p>
            <a:pPr eaLnBrk="1" hangingPunct="1"/>
            <a:endParaRPr lang="pl-PL" altLang="pl-PL" dirty="0"/>
          </a:p>
          <a:p>
            <a:pPr eaLnBrk="1" hangingPunct="1"/>
            <a:endParaRPr lang="pl-PL" altLang="pl-PL" dirty="0"/>
          </a:p>
        </p:txBody>
      </p:sp>
    </p:spTree>
    <p:extLst>
      <p:ext uri="{BB962C8B-B14F-4D97-AF65-F5344CB8AC3E}">
        <p14:creationId xmlns:p14="http://schemas.microsoft.com/office/powerpoint/2010/main" val="2798242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8C9FE19-079D-769B-6FF4-4C65D81BC833}"/>
            </a:ext>
          </a:extLst>
        </p:cNvPr>
        <p:cNvGrpSpPr/>
        <p:nvPr/>
      </p:nvGrpSpPr>
      <p:grpSpPr>
        <a:xfrm>
          <a:off x="0" y="0"/>
          <a:ext cx="0" cy="0"/>
          <a:chOff x="0" y="0"/>
          <a:chExt cx="0" cy="0"/>
        </a:xfrm>
      </p:grpSpPr>
      <p:sp>
        <p:nvSpPr>
          <p:cNvPr id="28674" name="Rectangle 7">
            <a:extLst>
              <a:ext uri="{FF2B5EF4-FFF2-40B4-BE49-F238E27FC236}">
                <a16:creationId xmlns="" xmlns:a16="http://schemas.microsoft.com/office/drawing/2014/main" id="{E58DDCC9-4A34-0B16-47D7-5BFC9C0FDF3E}"/>
              </a:ext>
            </a:extLst>
          </p:cNvPr>
          <p:cNvSpPr>
            <a:spLocks noGrp="1" noChangeArrowheads="1"/>
          </p:cNvSpPr>
          <p:nvPr>
            <p:ph type="sldNum" sz="quarter" idx="5"/>
          </p:nvPr>
        </p:nvSpPr>
        <p:spPr>
          <a:noFill/>
        </p:spPr>
        <p:txBody>
          <a:bodyPr/>
          <a:lstStyle/>
          <a:p>
            <a:fld id="{6D7B8100-1E9F-4FA8-BC62-9B4B40C587C0}" type="slidenum">
              <a:rPr lang="pl-PL" altLang="pl-PL" smtClean="0"/>
              <a:pPr/>
              <a:t>18</a:t>
            </a:fld>
            <a:endParaRPr lang="pl-PL" altLang="pl-PL"/>
          </a:p>
        </p:txBody>
      </p:sp>
      <p:sp>
        <p:nvSpPr>
          <p:cNvPr id="28675" name="Rectangle 2">
            <a:extLst>
              <a:ext uri="{FF2B5EF4-FFF2-40B4-BE49-F238E27FC236}">
                <a16:creationId xmlns="" xmlns:a16="http://schemas.microsoft.com/office/drawing/2014/main" id="{926167A0-A3D3-EA89-49D5-FE7C16E6A4F6}"/>
              </a:ext>
            </a:extLst>
          </p:cNvPr>
          <p:cNvSpPr>
            <a:spLocks noGrp="1" noRot="1" noChangeAspect="1" noChangeArrowheads="1" noTextEdit="1"/>
          </p:cNvSpPr>
          <p:nvPr>
            <p:ph type="sldImg"/>
          </p:nvPr>
        </p:nvSpPr>
        <p:spPr>
          <a:ln/>
        </p:spPr>
      </p:sp>
      <p:sp>
        <p:nvSpPr>
          <p:cNvPr id="28676" name="Rectangle 3">
            <a:extLst>
              <a:ext uri="{FF2B5EF4-FFF2-40B4-BE49-F238E27FC236}">
                <a16:creationId xmlns="" xmlns:a16="http://schemas.microsoft.com/office/drawing/2014/main" id="{D59CE34D-5E2B-CD8E-5B19-2882040289EE}"/>
              </a:ext>
            </a:extLst>
          </p:cNvPr>
          <p:cNvSpPr>
            <a:spLocks noGrp="1" noChangeArrowheads="1"/>
          </p:cNvSpPr>
          <p:nvPr>
            <p:ph type="body" idx="1"/>
          </p:nvPr>
        </p:nvSpPr>
        <p:spPr>
          <a:noFill/>
          <a:ln/>
        </p:spPr>
        <p:txBody>
          <a:bodyPr/>
          <a:lstStyle/>
          <a:p>
            <a:pPr eaLnBrk="1" hangingPunct="1"/>
            <a:endParaRPr lang="pl-PL" altLang="pl-PL" dirty="0"/>
          </a:p>
          <a:p>
            <a:pPr eaLnBrk="1" hangingPunct="1"/>
            <a:endParaRPr lang="pl-PL" altLang="pl-PL" dirty="0"/>
          </a:p>
          <a:p>
            <a:pPr>
              <a:buClr>
                <a:srgbClr val="FF0000"/>
              </a:buClr>
              <a:buSzPct val="75000"/>
              <a:buFont typeface="Wingdings" pitchFamily="2" charset="2"/>
              <a:buChar char="v"/>
            </a:pPr>
            <a:r>
              <a:rPr lang="pl-PL" altLang="pl-PL" dirty="0"/>
              <a:t>początki technik KPW z cieczą na bazie </a:t>
            </a:r>
            <a:r>
              <a:rPr lang="pl-PL" altLang="pl-PL" dirty="0" err="1"/>
              <a:t>mikroemulsji</a:t>
            </a:r>
            <a:r>
              <a:rPr lang="pl-PL" altLang="pl-PL" dirty="0"/>
              <a:t>  to lata 1995-2018 i technologia  opracowana na Węgrzech przez prof. </a:t>
            </a:r>
            <a:r>
              <a:rPr lang="pl-PL" altLang="pl-PL" dirty="0" err="1"/>
              <a:t>Lakatosa</a:t>
            </a:r>
            <a:r>
              <a:rPr lang="pl-PL" altLang="pl-PL" dirty="0"/>
              <a:t>  i </a:t>
            </a:r>
            <a:r>
              <a:rPr lang="pl-PL" altLang="pl-PL" i="1" u="sng" dirty="0"/>
              <a:t>wdrożona</a:t>
            </a:r>
            <a:r>
              <a:rPr lang="pl-PL" altLang="pl-PL" dirty="0"/>
              <a:t> na 16 odwiertach </a:t>
            </a:r>
          </a:p>
          <a:p>
            <a:pPr>
              <a:buClr>
                <a:srgbClr val="FF0000"/>
              </a:buClr>
              <a:buSzPct val="75000"/>
              <a:buFont typeface="Wingdings" pitchFamily="2" charset="2"/>
              <a:buChar char="v"/>
            </a:pPr>
            <a:endParaRPr lang="pl-PL" altLang="pl-PL" dirty="0"/>
          </a:p>
          <a:p>
            <a:pPr>
              <a:buClr>
                <a:srgbClr val="FF0000"/>
              </a:buClr>
              <a:buSzPct val="75000"/>
              <a:buFont typeface="Wingdings" pitchFamily="2" charset="2"/>
              <a:buChar char="v"/>
            </a:pPr>
            <a:r>
              <a:rPr lang="pl-PL" altLang="pl-PL" dirty="0"/>
              <a:t>  podstawowe ograniczenie </a:t>
            </a:r>
            <a:r>
              <a:rPr lang="pl-PL" altLang="pl-PL" dirty="0" err="1"/>
              <a:t>technologi</a:t>
            </a:r>
            <a:r>
              <a:rPr lang="pl-PL" altLang="pl-PL" dirty="0"/>
              <a:t> </a:t>
            </a:r>
            <a:r>
              <a:rPr lang="pl-PL" altLang="pl-PL" dirty="0" err="1"/>
              <a:t>Lakatosa</a:t>
            </a:r>
            <a:r>
              <a:rPr lang="pl-PL" altLang="pl-PL" dirty="0"/>
              <a:t> to zasolenie wody złożowej max. do 1,5 % </a:t>
            </a:r>
          </a:p>
          <a:p>
            <a:pPr eaLnBrk="1" hangingPunct="1"/>
            <a:endParaRPr lang="pl-PL" altLang="pl-PL" dirty="0"/>
          </a:p>
        </p:txBody>
      </p:sp>
    </p:spTree>
    <p:extLst>
      <p:ext uri="{BB962C8B-B14F-4D97-AF65-F5344CB8AC3E}">
        <p14:creationId xmlns:p14="http://schemas.microsoft.com/office/powerpoint/2010/main" val="1453713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313E515-620C-02AA-9D0A-032F9A6F1F5D}"/>
            </a:ext>
          </a:extLst>
        </p:cNvPr>
        <p:cNvGrpSpPr/>
        <p:nvPr/>
      </p:nvGrpSpPr>
      <p:grpSpPr>
        <a:xfrm>
          <a:off x="0" y="0"/>
          <a:ext cx="0" cy="0"/>
          <a:chOff x="0" y="0"/>
          <a:chExt cx="0" cy="0"/>
        </a:xfrm>
      </p:grpSpPr>
      <p:sp>
        <p:nvSpPr>
          <p:cNvPr id="28674" name="Rectangle 7">
            <a:extLst>
              <a:ext uri="{FF2B5EF4-FFF2-40B4-BE49-F238E27FC236}">
                <a16:creationId xmlns="" xmlns:a16="http://schemas.microsoft.com/office/drawing/2014/main" id="{6D383270-491B-D42E-A729-25AFCAB08EA6}"/>
              </a:ext>
            </a:extLst>
          </p:cNvPr>
          <p:cNvSpPr>
            <a:spLocks noGrp="1" noChangeArrowheads="1"/>
          </p:cNvSpPr>
          <p:nvPr>
            <p:ph type="sldNum" sz="quarter" idx="5"/>
          </p:nvPr>
        </p:nvSpPr>
        <p:spPr>
          <a:noFill/>
        </p:spPr>
        <p:txBody>
          <a:bodyPr/>
          <a:lstStyle/>
          <a:p>
            <a:fld id="{6D7B8100-1E9F-4FA8-BC62-9B4B40C587C0}" type="slidenum">
              <a:rPr lang="pl-PL" altLang="pl-PL" smtClean="0"/>
              <a:pPr/>
              <a:t>19</a:t>
            </a:fld>
            <a:endParaRPr lang="pl-PL" altLang="pl-PL"/>
          </a:p>
        </p:txBody>
      </p:sp>
      <p:sp>
        <p:nvSpPr>
          <p:cNvPr id="28675" name="Rectangle 2">
            <a:extLst>
              <a:ext uri="{FF2B5EF4-FFF2-40B4-BE49-F238E27FC236}">
                <a16:creationId xmlns="" xmlns:a16="http://schemas.microsoft.com/office/drawing/2014/main" id="{2989B824-9058-38C4-B681-48E1F76B0037}"/>
              </a:ext>
            </a:extLst>
          </p:cNvPr>
          <p:cNvSpPr>
            <a:spLocks noGrp="1" noRot="1" noChangeAspect="1" noChangeArrowheads="1" noTextEdit="1"/>
          </p:cNvSpPr>
          <p:nvPr>
            <p:ph type="sldImg"/>
          </p:nvPr>
        </p:nvSpPr>
        <p:spPr>
          <a:ln/>
        </p:spPr>
      </p:sp>
      <p:sp>
        <p:nvSpPr>
          <p:cNvPr id="28676" name="Rectangle 3">
            <a:extLst>
              <a:ext uri="{FF2B5EF4-FFF2-40B4-BE49-F238E27FC236}">
                <a16:creationId xmlns="" xmlns:a16="http://schemas.microsoft.com/office/drawing/2014/main" id="{76F97CD6-4917-4CBD-EDD6-8BE0BCE77589}"/>
              </a:ext>
            </a:extLst>
          </p:cNvPr>
          <p:cNvSpPr>
            <a:spLocks noGrp="1" noChangeArrowheads="1"/>
          </p:cNvSpPr>
          <p:nvPr>
            <p:ph type="body" idx="1"/>
          </p:nvPr>
        </p:nvSpPr>
        <p:spPr>
          <a:noFill/>
          <a:ln/>
        </p:spPr>
        <p:txBody>
          <a:bodyPr/>
          <a:lstStyle/>
          <a:p>
            <a:pPr eaLnBrk="1" hangingPunct="1"/>
            <a:endParaRPr lang="pl-PL" altLang="pl-PL" dirty="0"/>
          </a:p>
          <a:p>
            <a:pPr eaLnBrk="1" hangingPunct="1"/>
            <a:endParaRPr lang="pl-PL" altLang="pl-PL" dirty="0"/>
          </a:p>
          <a:p>
            <a:pPr eaLnBrk="1" hangingPunct="1"/>
            <a:endParaRPr lang="pl-PL" altLang="pl-PL" dirty="0"/>
          </a:p>
        </p:txBody>
      </p:sp>
    </p:spTree>
    <p:extLst>
      <p:ext uri="{BB962C8B-B14F-4D97-AF65-F5344CB8AC3E}">
        <p14:creationId xmlns:p14="http://schemas.microsoft.com/office/powerpoint/2010/main" val="1738907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a:defRPr/>
            </a:pPr>
            <a:fld id="{2AD569E8-7CA6-446A-9EB4-C1B741AB3134}" type="slidenum">
              <a:rPr lang="pl-PL" altLang="pl-PL" smtClean="0"/>
              <a:pPr>
                <a:defRPr/>
              </a:pPr>
              <a:t>2</a:t>
            </a:fld>
            <a:endParaRPr lang="pl-PL" altLang="pl-PL"/>
          </a:p>
        </p:txBody>
      </p:sp>
    </p:spTree>
    <p:extLst>
      <p:ext uri="{BB962C8B-B14F-4D97-AF65-F5344CB8AC3E}">
        <p14:creationId xmlns:p14="http://schemas.microsoft.com/office/powerpoint/2010/main" val="2821227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a:defRPr/>
            </a:pPr>
            <a:fld id="{2AD569E8-7CA6-446A-9EB4-C1B741AB3134}" type="slidenum">
              <a:rPr lang="pl-PL" altLang="pl-PL" smtClean="0"/>
              <a:pPr>
                <a:defRPr/>
              </a:pPr>
              <a:t>20</a:t>
            </a:fld>
            <a:endParaRPr lang="pl-PL" altLang="pl-PL"/>
          </a:p>
        </p:txBody>
      </p:sp>
    </p:spTree>
    <p:extLst>
      <p:ext uri="{BB962C8B-B14F-4D97-AF65-F5344CB8AC3E}">
        <p14:creationId xmlns:p14="http://schemas.microsoft.com/office/powerpoint/2010/main" val="1096633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FAACA78-50AF-4F75-DCF7-F42495EBCCBD}"/>
            </a:ext>
          </a:extLst>
        </p:cNvPr>
        <p:cNvGrpSpPr/>
        <p:nvPr/>
      </p:nvGrpSpPr>
      <p:grpSpPr>
        <a:xfrm>
          <a:off x="0" y="0"/>
          <a:ext cx="0" cy="0"/>
          <a:chOff x="0" y="0"/>
          <a:chExt cx="0" cy="0"/>
        </a:xfrm>
      </p:grpSpPr>
      <p:sp>
        <p:nvSpPr>
          <p:cNvPr id="28674" name="Rectangle 7">
            <a:extLst>
              <a:ext uri="{FF2B5EF4-FFF2-40B4-BE49-F238E27FC236}">
                <a16:creationId xmlns="" xmlns:a16="http://schemas.microsoft.com/office/drawing/2014/main" id="{5E8CBC9B-61CB-6B17-1493-62C272282258}"/>
              </a:ext>
            </a:extLst>
          </p:cNvPr>
          <p:cNvSpPr>
            <a:spLocks noGrp="1" noChangeArrowheads="1"/>
          </p:cNvSpPr>
          <p:nvPr>
            <p:ph type="sldNum" sz="quarter" idx="5"/>
          </p:nvPr>
        </p:nvSpPr>
        <p:spPr>
          <a:noFill/>
        </p:spPr>
        <p:txBody>
          <a:bodyPr/>
          <a:lstStyle/>
          <a:p>
            <a:fld id="{6D7B8100-1E9F-4FA8-BC62-9B4B40C587C0}" type="slidenum">
              <a:rPr lang="pl-PL" altLang="pl-PL" smtClean="0"/>
              <a:pPr/>
              <a:t>3</a:t>
            </a:fld>
            <a:endParaRPr lang="pl-PL" altLang="pl-PL"/>
          </a:p>
        </p:txBody>
      </p:sp>
      <p:sp>
        <p:nvSpPr>
          <p:cNvPr id="28675" name="Rectangle 2">
            <a:extLst>
              <a:ext uri="{FF2B5EF4-FFF2-40B4-BE49-F238E27FC236}">
                <a16:creationId xmlns="" xmlns:a16="http://schemas.microsoft.com/office/drawing/2014/main" id="{FE83195C-B728-2C89-8847-AA290F22F229}"/>
              </a:ext>
            </a:extLst>
          </p:cNvPr>
          <p:cNvSpPr>
            <a:spLocks noGrp="1" noRot="1" noChangeAspect="1" noChangeArrowheads="1" noTextEdit="1"/>
          </p:cNvSpPr>
          <p:nvPr>
            <p:ph type="sldImg"/>
          </p:nvPr>
        </p:nvSpPr>
        <p:spPr>
          <a:ln/>
        </p:spPr>
      </p:sp>
      <p:sp>
        <p:nvSpPr>
          <p:cNvPr id="28676" name="Rectangle 3">
            <a:extLst>
              <a:ext uri="{FF2B5EF4-FFF2-40B4-BE49-F238E27FC236}">
                <a16:creationId xmlns="" xmlns:a16="http://schemas.microsoft.com/office/drawing/2014/main" id="{72142BEA-8971-9D77-BB52-E14A561DF66A}"/>
              </a:ext>
            </a:extLst>
          </p:cNvPr>
          <p:cNvSpPr>
            <a:spLocks noGrp="1" noChangeArrowheads="1"/>
          </p:cNvSpPr>
          <p:nvPr>
            <p:ph type="body" idx="1"/>
          </p:nvPr>
        </p:nvSpPr>
        <p:spPr>
          <a:noFill/>
          <a:ln/>
        </p:spPr>
        <p:txBody>
          <a:bodyPr/>
          <a:lstStyle/>
          <a:p>
            <a:pPr eaLnBrk="1" hangingPunct="1"/>
            <a:r>
              <a:rPr lang="en-US" altLang="pl-PL" dirty="0"/>
              <a:t>Add notes</a:t>
            </a:r>
          </a:p>
          <a:p>
            <a:pPr eaLnBrk="1" hangingPunct="1"/>
            <a:endParaRPr lang="pl-PL" altLang="pl-PL" dirty="0"/>
          </a:p>
          <a:p>
            <a:pPr eaLnBrk="1" hangingPunct="1"/>
            <a:endParaRPr lang="pl-PL" altLang="pl-PL" dirty="0"/>
          </a:p>
          <a:p>
            <a:pPr eaLnBrk="1" hangingPunct="1"/>
            <a:endParaRPr lang="pl-PL" altLang="pl-PL" dirty="0"/>
          </a:p>
        </p:txBody>
      </p:sp>
    </p:spTree>
    <p:extLst>
      <p:ext uri="{BB962C8B-B14F-4D97-AF65-F5344CB8AC3E}">
        <p14:creationId xmlns:p14="http://schemas.microsoft.com/office/powerpoint/2010/main" val="3880810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D7B8100-1E9F-4FA8-BC62-9B4B40C587C0}" type="slidenum">
              <a:rPr lang="pl-PL" altLang="pl-PL" smtClean="0"/>
              <a:pPr/>
              <a:t>4</a:t>
            </a:fld>
            <a:endParaRPr lang="pl-PL" altLang="pl-PL"/>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pl-PL" altLang="pl-PL" dirty="0"/>
          </a:p>
          <a:p>
            <a:pPr eaLnBrk="1" hangingPunct="1"/>
            <a:endParaRPr lang="pl-PL" altLang="pl-PL" dirty="0"/>
          </a:p>
          <a:p>
            <a:pPr eaLnBrk="1" hangingPunct="1"/>
            <a:endParaRPr lang="pl-PL" altLang="pl-PL" dirty="0"/>
          </a:p>
        </p:txBody>
      </p:sp>
    </p:spTree>
    <p:extLst>
      <p:ext uri="{BB962C8B-B14F-4D97-AF65-F5344CB8AC3E}">
        <p14:creationId xmlns:p14="http://schemas.microsoft.com/office/powerpoint/2010/main" val="3026192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588845B-6064-E7A5-85D5-E4763442AC7A}"/>
            </a:ext>
          </a:extLst>
        </p:cNvPr>
        <p:cNvGrpSpPr/>
        <p:nvPr/>
      </p:nvGrpSpPr>
      <p:grpSpPr>
        <a:xfrm>
          <a:off x="0" y="0"/>
          <a:ext cx="0" cy="0"/>
          <a:chOff x="0" y="0"/>
          <a:chExt cx="0" cy="0"/>
        </a:xfrm>
      </p:grpSpPr>
      <p:sp>
        <p:nvSpPr>
          <p:cNvPr id="28674" name="Rectangle 7">
            <a:extLst>
              <a:ext uri="{FF2B5EF4-FFF2-40B4-BE49-F238E27FC236}">
                <a16:creationId xmlns:a16="http://schemas.microsoft.com/office/drawing/2014/main" xmlns="" id="{3368F33C-BACB-557A-B2A8-AE414851332E}"/>
              </a:ext>
            </a:extLst>
          </p:cNvPr>
          <p:cNvSpPr>
            <a:spLocks noGrp="1" noChangeArrowheads="1"/>
          </p:cNvSpPr>
          <p:nvPr>
            <p:ph type="sldNum" sz="quarter" idx="5"/>
          </p:nvPr>
        </p:nvSpPr>
        <p:spPr>
          <a:noFill/>
        </p:spPr>
        <p:txBody>
          <a:bodyPr/>
          <a:lstStyle/>
          <a:p>
            <a:fld id="{6D7B8100-1E9F-4FA8-BC62-9B4B40C587C0}" type="slidenum">
              <a:rPr lang="pl-PL" altLang="pl-PL" smtClean="0"/>
              <a:pPr/>
              <a:t>5</a:t>
            </a:fld>
            <a:endParaRPr lang="pl-PL" altLang="pl-PL"/>
          </a:p>
        </p:txBody>
      </p:sp>
      <p:sp>
        <p:nvSpPr>
          <p:cNvPr id="28675" name="Rectangle 2">
            <a:extLst>
              <a:ext uri="{FF2B5EF4-FFF2-40B4-BE49-F238E27FC236}">
                <a16:creationId xmlns:a16="http://schemas.microsoft.com/office/drawing/2014/main" xmlns="" id="{AF5C1464-EA90-22C4-3F68-AB27FB5A214D}"/>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xmlns="" id="{6B6474C7-8E50-C5B2-2D6F-204CB666D183}"/>
              </a:ext>
            </a:extLst>
          </p:cNvPr>
          <p:cNvSpPr>
            <a:spLocks noGrp="1" noChangeArrowheads="1"/>
          </p:cNvSpPr>
          <p:nvPr>
            <p:ph type="body" idx="1"/>
          </p:nvPr>
        </p:nvSpPr>
        <p:spPr>
          <a:noFill/>
          <a:ln/>
        </p:spPr>
        <p:txBody>
          <a:bodyPr/>
          <a:lstStyle/>
          <a:p>
            <a:pPr eaLnBrk="1" hangingPunct="1"/>
            <a:r>
              <a:rPr lang="en-US" altLang="pl-PL" dirty="0"/>
              <a:t>Add notes</a:t>
            </a:r>
          </a:p>
          <a:p>
            <a:pPr eaLnBrk="1" hangingPunct="1"/>
            <a:endParaRPr lang="pl-PL" altLang="pl-PL" dirty="0"/>
          </a:p>
          <a:p>
            <a:pPr eaLnBrk="1" hangingPunct="1"/>
            <a:endParaRPr lang="pl-PL" altLang="pl-PL" dirty="0"/>
          </a:p>
          <a:p>
            <a:pPr eaLnBrk="1" hangingPunct="1"/>
            <a:endParaRPr lang="pl-PL" altLang="pl-PL" dirty="0"/>
          </a:p>
        </p:txBody>
      </p:sp>
    </p:spTree>
    <p:extLst>
      <p:ext uri="{BB962C8B-B14F-4D97-AF65-F5344CB8AC3E}">
        <p14:creationId xmlns:p14="http://schemas.microsoft.com/office/powerpoint/2010/main" val="3170728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6171A0A-33E7-6369-8B49-8CDC9C50255B}"/>
            </a:ext>
          </a:extLst>
        </p:cNvPr>
        <p:cNvGrpSpPr/>
        <p:nvPr/>
      </p:nvGrpSpPr>
      <p:grpSpPr>
        <a:xfrm>
          <a:off x="0" y="0"/>
          <a:ext cx="0" cy="0"/>
          <a:chOff x="0" y="0"/>
          <a:chExt cx="0" cy="0"/>
        </a:xfrm>
      </p:grpSpPr>
      <p:sp>
        <p:nvSpPr>
          <p:cNvPr id="28674" name="Rectangle 7">
            <a:extLst>
              <a:ext uri="{FF2B5EF4-FFF2-40B4-BE49-F238E27FC236}">
                <a16:creationId xmlns="" xmlns:a16="http://schemas.microsoft.com/office/drawing/2014/main" id="{FD847D76-0022-4220-AD80-30DC1EB1B1A0}"/>
              </a:ext>
            </a:extLst>
          </p:cNvPr>
          <p:cNvSpPr>
            <a:spLocks noGrp="1" noChangeArrowheads="1"/>
          </p:cNvSpPr>
          <p:nvPr>
            <p:ph type="sldNum" sz="quarter" idx="5"/>
          </p:nvPr>
        </p:nvSpPr>
        <p:spPr>
          <a:noFill/>
        </p:spPr>
        <p:txBody>
          <a:bodyPr/>
          <a:lstStyle/>
          <a:p>
            <a:fld id="{6D7B8100-1E9F-4FA8-BC62-9B4B40C587C0}" type="slidenum">
              <a:rPr lang="pl-PL" altLang="pl-PL" smtClean="0"/>
              <a:pPr/>
              <a:t>6</a:t>
            </a:fld>
            <a:endParaRPr lang="pl-PL" altLang="pl-PL"/>
          </a:p>
        </p:txBody>
      </p:sp>
      <p:sp>
        <p:nvSpPr>
          <p:cNvPr id="28675" name="Rectangle 2">
            <a:extLst>
              <a:ext uri="{FF2B5EF4-FFF2-40B4-BE49-F238E27FC236}">
                <a16:creationId xmlns="" xmlns:a16="http://schemas.microsoft.com/office/drawing/2014/main" id="{3133EC45-CFCB-6008-7A91-446BAA9A57CC}"/>
              </a:ext>
            </a:extLst>
          </p:cNvPr>
          <p:cNvSpPr>
            <a:spLocks noGrp="1" noRot="1" noChangeAspect="1" noChangeArrowheads="1" noTextEdit="1"/>
          </p:cNvSpPr>
          <p:nvPr>
            <p:ph type="sldImg"/>
          </p:nvPr>
        </p:nvSpPr>
        <p:spPr>
          <a:ln/>
        </p:spPr>
      </p:sp>
      <p:sp>
        <p:nvSpPr>
          <p:cNvPr id="28676" name="Rectangle 3">
            <a:extLst>
              <a:ext uri="{FF2B5EF4-FFF2-40B4-BE49-F238E27FC236}">
                <a16:creationId xmlns="" xmlns:a16="http://schemas.microsoft.com/office/drawing/2014/main" id="{58838F7B-904E-FC63-A69F-0B9A7BE681CD}"/>
              </a:ext>
            </a:extLst>
          </p:cNvPr>
          <p:cNvSpPr>
            <a:spLocks noGrp="1" noChangeArrowheads="1"/>
          </p:cNvSpPr>
          <p:nvPr>
            <p:ph type="body" idx="1"/>
          </p:nvPr>
        </p:nvSpPr>
        <p:spPr>
          <a:noFill/>
          <a:ln/>
        </p:spPr>
        <p:txBody>
          <a:bodyPr/>
          <a:lstStyle/>
          <a:p>
            <a:pPr eaLnBrk="1" hangingPunct="1"/>
            <a:endParaRPr lang="pl-PL" altLang="pl-PL"/>
          </a:p>
          <a:p>
            <a:pPr eaLnBrk="1" hangingPunct="1"/>
            <a:endParaRPr lang="pl-PL" altLang="pl-PL"/>
          </a:p>
          <a:p>
            <a:pPr eaLnBrk="1" hangingPunct="1"/>
            <a:endParaRPr lang="pl-PL" altLang="pl-PL"/>
          </a:p>
        </p:txBody>
      </p:sp>
    </p:spTree>
    <p:extLst>
      <p:ext uri="{BB962C8B-B14F-4D97-AF65-F5344CB8AC3E}">
        <p14:creationId xmlns:p14="http://schemas.microsoft.com/office/powerpoint/2010/main" val="3666825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C4340FA-F31A-863F-3672-99859AF4E1B3}"/>
            </a:ext>
          </a:extLst>
        </p:cNvPr>
        <p:cNvGrpSpPr/>
        <p:nvPr/>
      </p:nvGrpSpPr>
      <p:grpSpPr>
        <a:xfrm>
          <a:off x="0" y="0"/>
          <a:ext cx="0" cy="0"/>
          <a:chOff x="0" y="0"/>
          <a:chExt cx="0" cy="0"/>
        </a:xfrm>
      </p:grpSpPr>
      <p:sp>
        <p:nvSpPr>
          <p:cNvPr id="28674" name="Rectangle 7">
            <a:extLst>
              <a:ext uri="{FF2B5EF4-FFF2-40B4-BE49-F238E27FC236}">
                <a16:creationId xmlns="" xmlns:a16="http://schemas.microsoft.com/office/drawing/2014/main" id="{16C0CD7E-33F8-3AD0-C829-B799365D821D}"/>
              </a:ext>
            </a:extLst>
          </p:cNvPr>
          <p:cNvSpPr>
            <a:spLocks noGrp="1" noChangeArrowheads="1"/>
          </p:cNvSpPr>
          <p:nvPr>
            <p:ph type="sldNum" sz="quarter" idx="5"/>
          </p:nvPr>
        </p:nvSpPr>
        <p:spPr>
          <a:noFill/>
        </p:spPr>
        <p:txBody>
          <a:bodyPr/>
          <a:lstStyle/>
          <a:p>
            <a:fld id="{6D7B8100-1E9F-4FA8-BC62-9B4B40C587C0}" type="slidenum">
              <a:rPr lang="pl-PL" altLang="pl-PL" smtClean="0"/>
              <a:pPr/>
              <a:t>7</a:t>
            </a:fld>
            <a:endParaRPr lang="pl-PL" altLang="pl-PL"/>
          </a:p>
        </p:txBody>
      </p:sp>
      <p:sp>
        <p:nvSpPr>
          <p:cNvPr id="28675" name="Rectangle 2">
            <a:extLst>
              <a:ext uri="{FF2B5EF4-FFF2-40B4-BE49-F238E27FC236}">
                <a16:creationId xmlns="" xmlns:a16="http://schemas.microsoft.com/office/drawing/2014/main" id="{D68A7CE1-DFA7-01F3-D189-6F26097792EC}"/>
              </a:ext>
            </a:extLst>
          </p:cNvPr>
          <p:cNvSpPr>
            <a:spLocks noGrp="1" noRot="1" noChangeAspect="1" noChangeArrowheads="1" noTextEdit="1"/>
          </p:cNvSpPr>
          <p:nvPr>
            <p:ph type="sldImg"/>
          </p:nvPr>
        </p:nvSpPr>
        <p:spPr>
          <a:ln/>
        </p:spPr>
      </p:sp>
      <p:sp>
        <p:nvSpPr>
          <p:cNvPr id="28676" name="Rectangle 3">
            <a:extLst>
              <a:ext uri="{FF2B5EF4-FFF2-40B4-BE49-F238E27FC236}">
                <a16:creationId xmlns="" xmlns:a16="http://schemas.microsoft.com/office/drawing/2014/main" id="{5E3EEDA6-4ED6-8F88-4B06-C308E498074B}"/>
              </a:ext>
            </a:extLst>
          </p:cNvPr>
          <p:cNvSpPr>
            <a:spLocks noGrp="1" noChangeArrowheads="1"/>
          </p:cNvSpPr>
          <p:nvPr>
            <p:ph type="body" idx="1"/>
          </p:nvPr>
        </p:nvSpPr>
        <p:spPr>
          <a:noFill/>
          <a:ln/>
        </p:spPr>
        <p:txBody>
          <a:bodyPr/>
          <a:lstStyle/>
          <a:p>
            <a:pPr eaLnBrk="1" hangingPunct="1"/>
            <a:endParaRPr lang="pl-PL" altLang="pl-PL" dirty="0"/>
          </a:p>
          <a:p>
            <a:pPr eaLnBrk="1" hangingPunct="1"/>
            <a:endParaRPr lang="pl-PL" altLang="pl-PL" dirty="0"/>
          </a:p>
          <a:p>
            <a:pPr eaLnBrk="1" hangingPunct="1"/>
            <a:endParaRPr lang="pl-PL" altLang="pl-PL" dirty="0"/>
          </a:p>
        </p:txBody>
      </p:sp>
    </p:spTree>
    <p:extLst>
      <p:ext uri="{BB962C8B-B14F-4D97-AF65-F5344CB8AC3E}">
        <p14:creationId xmlns:p14="http://schemas.microsoft.com/office/powerpoint/2010/main" val="1792904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FAACA78-50AF-4F75-DCF7-F42495EBCCBD}"/>
            </a:ext>
          </a:extLst>
        </p:cNvPr>
        <p:cNvGrpSpPr/>
        <p:nvPr/>
      </p:nvGrpSpPr>
      <p:grpSpPr>
        <a:xfrm>
          <a:off x="0" y="0"/>
          <a:ext cx="0" cy="0"/>
          <a:chOff x="0" y="0"/>
          <a:chExt cx="0" cy="0"/>
        </a:xfrm>
      </p:grpSpPr>
      <p:sp>
        <p:nvSpPr>
          <p:cNvPr id="28674" name="Rectangle 7">
            <a:extLst>
              <a:ext uri="{FF2B5EF4-FFF2-40B4-BE49-F238E27FC236}">
                <a16:creationId xmlns:a16="http://schemas.microsoft.com/office/drawing/2014/main" xmlns="" id="{5E8CBC9B-61CB-6B17-1493-62C272282258}"/>
              </a:ext>
            </a:extLst>
          </p:cNvPr>
          <p:cNvSpPr>
            <a:spLocks noGrp="1" noChangeArrowheads="1"/>
          </p:cNvSpPr>
          <p:nvPr>
            <p:ph type="sldNum" sz="quarter" idx="5"/>
          </p:nvPr>
        </p:nvSpPr>
        <p:spPr>
          <a:noFill/>
        </p:spPr>
        <p:txBody>
          <a:bodyPr/>
          <a:lstStyle/>
          <a:p>
            <a:fld id="{6D7B8100-1E9F-4FA8-BC62-9B4B40C587C0}" type="slidenum">
              <a:rPr lang="pl-PL" altLang="pl-PL" smtClean="0"/>
              <a:pPr/>
              <a:t>8</a:t>
            </a:fld>
            <a:endParaRPr lang="pl-PL" altLang="pl-PL"/>
          </a:p>
        </p:txBody>
      </p:sp>
      <p:sp>
        <p:nvSpPr>
          <p:cNvPr id="28675" name="Rectangle 2">
            <a:extLst>
              <a:ext uri="{FF2B5EF4-FFF2-40B4-BE49-F238E27FC236}">
                <a16:creationId xmlns:a16="http://schemas.microsoft.com/office/drawing/2014/main" xmlns="" id="{FE83195C-B728-2C89-8847-AA290F22F229}"/>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xmlns="" id="{72142BEA-8971-9D77-BB52-E14A561DF66A}"/>
              </a:ext>
            </a:extLst>
          </p:cNvPr>
          <p:cNvSpPr>
            <a:spLocks noGrp="1" noChangeArrowheads="1"/>
          </p:cNvSpPr>
          <p:nvPr>
            <p:ph type="body" idx="1"/>
          </p:nvPr>
        </p:nvSpPr>
        <p:spPr>
          <a:noFill/>
          <a:ln/>
        </p:spPr>
        <p:txBody>
          <a:bodyPr/>
          <a:lstStyle/>
          <a:p>
            <a:pPr eaLnBrk="1" hangingPunct="1"/>
            <a:r>
              <a:rPr lang="en-US" altLang="pl-PL" dirty="0"/>
              <a:t>Add notes</a:t>
            </a:r>
          </a:p>
          <a:p>
            <a:pPr eaLnBrk="1" hangingPunct="1"/>
            <a:endParaRPr lang="pl-PL" altLang="pl-PL" dirty="0"/>
          </a:p>
          <a:p>
            <a:pPr eaLnBrk="1" hangingPunct="1"/>
            <a:endParaRPr lang="pl-PL" altLang="pl-PL" dirty="0"/>
          </a:p>
          <a:p>
            <a:pPr eaLnBrk="1" hangingPunct="1"/>
            <a:endParaRPr lang="pl-PL" altLang="pl-PL" dirty="0"/>
          </a:p>
        </p:txBody>
      </p:sp>
    </p:spTree>
    <p:extLst>
      <p:ext uri="{BB962C8B-B14F-4D97-AF65-F5344CB8AC3E}">
        <p14:creationId xmlns:p14="http://schemas.microsoft.com/office/powerpoint/2010/main" val="1851256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8D80817-4297-56AA-36AC-D62AE5B9EBF7}"/>
            </a:ext>
          </a:extLst>
        </p:cNvPr>
        <p:cNvGrpSpPr/>
        <p:nvPr/>
      </p:nvGrpSpPr>
      <p:grpSpPr>
        <a:xfrm>
          <a:off x="0" y="0"/>
          <a:ext cx="0" cy="0"/>
          <a:chOff x="0" y="0"/>
          <a:chExt cx="0" cy="0"/>
        </a:xfrm>
      </p:grpSpPr>
      <p:sp>
        <p:nvSpPr>
          <p:cNvPr id="28674" name="Rectangle 7">
            <a:extLst>
              <a:ext uri="{FF2B5EF4-FFF2-40B4-BE49-F238E27FC236}">
                <a16:creationId xmlns="" xmlns:a16="http://schemas.microsoft.com/office/drawing/2014/main" id="{647384CD-1245-628F-776E-BA8D0A56E7A1}"/>
              </a:ext>
            </a:extLst>
          </p:cNvPr>
          <p:cNvSpPr>
            <a:spLocks noGrp="1" noChangeArrowheads="1"/>
          </p:cNvSpPr>
          <p:nvPr>
            <p:ph type="sldNum" sz="quarter" idx="5"/>
          </p:nvPr>
        </p:nvSpPr>
        <p:spPr>
          <a:noFill/>
        </p:spPr>
        <p:txBody>
          <a:bodyPr/>
          <a:lstStyle/>
          <a:p>
            <a:fld id="{6D7B8100-1E9F-4FA8-BC62-9B4B40C587C0}" type="slidenum">
              <a:rPr lang="pl-PL" altLang="pl-PL" smtClean="0"/>
              <a:pPr/>
              <a:t>9</a:t>
            </a:fld>
            <a:endParaRPr lang="pl-PL" altLang="pl-PL"/>
          </a:p>
        </p:txBody>
      </p:sp>
      <p:sp>
        <p:nvSpPr>
          <p:cNvPr id="28675" name="Rectangle 2">
            <a:extLst>
              <a:ext uri="{FF2B5EF4-FFF2-40B4-BE49-F238E27FC236}">
                <a16:creationId xmlns="" xmlns:a16="http://schemas.microsoft.com/office/drawing/2014/main" id="{E3DE2698-C4A0-EE34-4A59-6C1C7126BE56}"/>
              </a:ext>
            </a:extLst>
          </p:cNvPr>
          <p:cNvSpPr>
            <a:spLocks noGrp="1" noRot="1" noChangeAspect="1" noChangeArrowheads="1" noTextEdit="1"/>
          </p:cNvSpPr>
          <p:nvPr>
            <p:ph type="sldImg"/>
          </p:nvPr>
        </p:nvSpPr>
        <p:spPr>
          <a:ln/>
        </p:spPr>
      </p:sp>
      <p:sp>
        <p:nvSpPr>
          <p:cNvPr id="28676" name="Rectangle 3">
            <a:extLst>
              <a:ext uri="{FF2B5EF4-FFF2-40B4-BE49-F238E27FC236}">
                <a16:creationId xmlns="" xmlns:a16="http://schemas.microsoft.com/office/drawing/2014/main" id="{1F730898-91E5-F2EE-B5DD-B797D3EA7C29}"/>
              </a:ext>
            </a:extLst>
          </p:cNvPr>
          <p:cNvSpPr>
            <a:spLocks noGrp="1" noChangeArrowheads="1"/>
          </p:cNvSpPr>
          <p:nvPr>
            <p:ph type="body" idx="1"/>
          </p:nvPr>
        </p:nvSpPr>
        <p:spPr>
          <a:noFill/>
          <a:ln/>
        </p:spPr>
        <p:txBody>
          <a:bodyPr/>
          <a:lstStyle/>
          <a:p>
            <a:pPr eaLnBrk="1" hangingPunct="1"/>
            <a:endParaRPr lang="pl-PL" altLang="pl-PL" dirty="0"/>
          </a:p>
          <a:p>
            <a:pPr eaLnBrk="1" hangingPunct="1"/>
            <a:endParaRPr lang="pl-PL" altLang="pl-PL" dirty="0"/>
          </a:p>
          <a:p>
            <a:pPr eaLnBrk="1" hangingPunct="1"/>
            <a:endParaRPr lang="pl-PL" altLang="pl-PL" dirty="0"/>
          </a:p>
        </p:txBody>
      </p:sp>
    </p:spTree>
    <p:extLst>
      <p:ext uri="{BB962C8B-B14F-4D97-AF65-F5344CB8AC3E}">
        <p14:creationId xmlns:p14="http://schemas.microsoft.com/office/powerpoint/2010/main" val="2255628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a:xfrm>
            <a:off x="457200" y="1600200"/>
            <a:ext cx="8229600" cy="4525963"/>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654050"/>
            <a:ext cx="2057400" cy="5472113"/>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654050"/>
            <a:ext cx="6019800" cy="5472113"/>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ytuł, zawartość i tekst">
    <p:spTree>
      <p:nvGrpSpPr>
        <p:cNvPr id="1" name=""/>
        <p:cNvGrpSpPr/>
        <p:nvPr/>
      </p:nvGrpSpPr>
      <p:grpSpPr>
        <a:xfrm>
          <a:off x="0" y="0"/>
          <a:ext cx="0" cy="0"/>
          <a:chOff x="0" y="0"/>
          <a:chExt cx="0" cy="0"/>
        </a:xfrm>
      </p:grpSpPr>
      <p:sp>
        <p:nvSpPr>
          <p:cNvPr id="2" name="Tytuł 1"/>
          <p:cNvSpPr>
            <a:spLocks noGrp="1"/>
          </p:cNvSpPr>
          <p:nvPr>
            <p:ph type="title"/>
          </p:nvPr>
        </p:nvSpPr>
        <p:spPr>
          <a:xfrm>
            <a:off x="1633538" y="654050"/>
            <a:ext cx="7050087" cy="487363"/>
          </a:xfrm>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648200" y="1600200"/>
            <a:ext cx="4038600" cy="4525963"/>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ytuł, clipart i tekst">
    <p:spTree>
      <p:nvGrpSpPr>
        <p:cNvPr id="1" name=""/>
        <p:cNvGrpSpPr/>
        <p:nvPr/>
      </p:nvGrpSpPr>
      <p:grpSpPr>
        <a:xfrm>
          <a:off x="0" y="0"/>
          <a:ext cx="0" cy="0"/>
          <a:chOff x="0" y="0"/>
          <a:chExt cx="0" cy="0"/>
        </a:xfrm>
      </p:grpSpPr>
      <p:sp>
        <p:nvSpPr>
          <p:cNvPr id="2" name="Tytuł 1"/>
          <p:cNvSpPr>
            <a:spLocks noGrp="1"/>
          </p:cNvSpPr>
          <p:nvPr>
            <p:ph type="title"/>
          </p:nvPr>
        </p:nvSpPr>
        <p:spPr>
          <a:xfrm>
            <a:off x="1633538" y="654050"/>
            <a:ext cx="7050087" cy="487363"/>
          </a:xfrm>
        </p:spPr>
        <p:txBody>
          <a:bodyPr/>
          <a:lstStyle/>
          <a:p>
            <a:r>
              <a:rPr lang="pl-PL"/>
              <a:t>Kliknij, aby edytować styl</a:t>
            </a:r>
          </a:p>
        </p:txBody>
      </p:sp>
      <p:sp>
        <p:nvSpPr>
          <p:cNvPr id="3" name="Symbol zastępczy obiektu clipart 2"/>
          <p:cNvSpPr>
            <a:spLocks noGrp="1"/>
          </p:cNvSpPr>
          <p:nvPr>
            <p:ph type="clipArt" sz="half" idx="1"/>
          </p:nvPr>
        </p:nvSpPr>
        <p:spPr>
          <a:xfrm>
            <a:off x="457200" y="1600200"/>
            <a:ext cx="4038600" cy="4525963"/>
          </a:xfrm>
          <a:prstGeom prst="rect">
            <a:avLst/>
          </a:prstGeom>
        </p:spPr>
        <p:txBody>
          <a:bodyPr>
            <a:normAutofit/>
          </a:bodyPr>
          <a:lstStyle/>
          <a:p>
            <a:pPr lvl="0"/>
            <a:endParaRPr lang="pl-PL" noProof="0"/>
          </a:p>
        </p:txBody>
      </p:sp>
      <p:sp>
        <p:nvSpPr>
          <p:cNvPr id="4" name="Symbol zastępczy tekstu 3"/>
          <p:cNvSpPr>
            <a:spLocks noGrp="1"/>
          </p:cNvSpPr>
          <p:nvPr>
            <p:ph type="body" sz="half" idx="2"/>
          </p:nvPr>
        </p:nvSpPr>
        <p:spPr>
          <a:xfrm>
            <a:off x="4648200" y="1600200"/>
            <a:ext cx="4038600" cy="4525963"/>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a:xfrm>
            <a:off x="457200" y="1600200"/>
            <a:ext cx="8229600" cy="4525963"/>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2050" name="Picture 9" descr="!!!logo INiG new_bez_napisu-RGB"/>
          <p:cNvPicPr>
            <a:picLocks noChangeAspect="1" noChangeArrowheads="1"/>
          </p:cNvPicPr>
          <p:nvPr userDrawn="1"/>
        </p:nvPicPr>
        <p:blipFill>
          <a:blip r:embed="rId15" cstate="print"/>
          <a:srcRect/>
          <a:stretch>
            <a:fillRect/>
          </a:stretch>
        </p:blipFill>
        <p:spPr bwMode="auto">
          <a:xfrm>
            <a:off x="287338" y="115888"/>
            <a:ext cx="900112" cy="900112"/>
          </a:xfrm>
          <a:prstGeom prst="rect">
            <a:avLst/>
          </a:prstGeom>
          <a:noFill/>
          <a:ln w="9525">
            <a:noFill/>
            <a:miter lim="800000"/>
            <a:headEnd/>
            <a:tailEnd/>
          </a:ln>
        </p:spPr>
      </p:pic>
      <p:pic>
        <p:nvPicPr>
          <p:cNvPr id="2051" name="Picture 1"/>
          <p:cNvPicPr>
            <a:picLocks noChangeAspect="1" noChangeArrowheads="1"/>
          </p:cNvPicPr>
          <p:nvPr/>
        </p:nvPicPr>
        <p:blipFill>
          <a:blip r:embed="rId16" cstate="print"/>
          <a:srcRect/>
          <a:stretch>
            <a:fillRect/>
          </a:stretch>
        </p:blipFill>
        <p:spPr bwMode="auto">
          <a:xfrm>
            <a:off x="0" y="6264275"/>
            <a:ext cx="9144000" cy="620713"/>
          </a:xfrm>
          <a:prstGeom prst="rect">
            <a:avLst/>
          </a:prstGeom>
          <a:noFill/>
          <a:ln w="9525">
            <a:noFill/>
            <a:round/>
            <a:headEnd/>
            <a:tailEnd/>
          </a:ln>
        </p:spPr>
      </p:pic>
      <p:sp>
        <p:nvSpPr>
          <p:cNvPr id="2052" name="Rectangle 2"/>
          <p:cNvSpPr>
            <a:spLocks noGrp="1" noChangeArrowheads="1"/>
          </p:cNvSpPr>
          <p:nvPr>
            <p:ph type="title"/>
          </p:nvPr>
        </p:nvSpPr>
        <p:spPr bwMode="auto">
          <a:xfrm>
            <a:off x="1633538" y="654050"/>
            <a:ext cx="7050087" cy="487363"/>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endParaRPr lang="en-GB" altLang="pl-PL"/>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r" defTabSz="407988" rtl="0" eaLnBrk="0" fontAlgn="base" hangingPunct="0">
        <a:lnSpc>
          <a:spcPct val="92000"/>
        </a:lnSpc>
        <a:spcBef>
          <a:spcPct val="0"/>
        </a:spcBef>
        <a:spcAft>
          <a:spcPct val="0"/>
        </a:spcAft>
        <a:buClr>
          <a:srgbClr val="000000"/>
        </a:buClr>
        <a:buSzPct val="45000"/>
        <a:buFont typeface="Wingdings" pitchFamily="2" charset="2"/>
        <a:defRPr sz="3600">
          <a:solidFill>
            <a:srgbClr val="355E00"/>
          </a:solidFill>
          <a:latin typeface="+mj-lt"/>
          <a:ea typeface="+mj-ea"/>
          <a:cs typeface="+mj-cs"/>
        </a:defRPr>
      </a:lvl1pPr>
      <a:lvl2pPr algn="r" defTabSz="407988" rtl="0" eaLnBrk="0" fontAlgn="base" hangingPunct="0">
        <a:lnSpc>
          <a:spcPct val="92000"/>
        </a:lnSpc>
        <a:spcBef>
          <a:spcPct val="0"/>
        </a:spcBef>
        <a:spcAft>
          <a:spcPct val="0"/>
        </a:spcAft>
        <a:buClr>
          <a:srgbClr val="000000"/>
        </a:buClr>
        <a:buSzPct val="45000"/>
        <a:buFont typeface="Wingdings" pitchFamily="2" charset="2"/>
        <a:defRPr sz="3600">
          <a:solidFill>
            <a:srgbClr val="355E00"/>
          </a:solidFill>
          <a:latin typeface="Arial" charset="0"/>
        </a:defRPr>
      </a:lvl2pPr>
      <a:lvl3pPr algn="r" defTabSz="407988" rtl="0" eaLnBrk="0" fontAlgn="base" hangingPunct="0">
        <a:lnSpc>
          <a:spcPct val="92000"/>
        </a:lnSpc>
        <a:spcBef>
          <a:spcPct val="0"/>
        </a:spcBef>
        <a:spcAft>
          <a:spcPct val="0"/>
        </a:spcAft>
        <a:buClr>
          <a:srgbClr val="000000"/>
        </a:buClr>
        <a:buSzPct val="45000"/>
        <a:buFont typeface="Wingdings" pitchFamily="2" charset="2"/>
        <a:defRPr sz="3600">
          <a:solidFill>
            <a:srgbClr val="355E00"/>
          </a:solidFill>
          <a:latin typeface="Arial" charset="0"/>
        </a:defRPr>
      </a:lvl3pPr>
      <a:lvl4pPr algn="r" defTabSz="407988" rtl="0" eaLnBrk="0" fontAlgn="base" hangingPunct="0">
        <a:lnSpc>
          <a:spcPct val="92000"/>
        </a:lnSpc>
        <a:spcBef>
          <a:spcPct val="0"/>
        </a:spcBef>
        <a:spcAft>
          <a:spcPct val="0"/>
        </a:spcAft>
        <a:buClr>
          <a:srgbClr val="000000"/>
        </a:buClr>
        <a:buSzPct val="45000"/>
        <a:buFont typeface="Wingdings" pitchFamily="2" charset="2"/>
        <a:defRPr sz="3600">
          <a:solidFill>
            <a:srgbClr val="355E00"/>
          </a:solidFill>
          <a:latin typeface="Arial" charset="0"/>
        </a:defRPr>
      </a:lvl4pPr>
      <a:lvl5pPr algn="r" defTabSz="407988" rtl="0" eaLnBrk="0" fontAlgn="base" hangingPunct="0">
        <a:lnSpc>
          <a:spcPct val="92000"/>
        </a:lnSpc>
        <a:spcBef>
          <a:spcPct val="0"/>
        </a:spcBef>
        <a:spcAft>
          <a:spcPct val="0"/>
        </a:spcAft>
        <a:buClr>
          <a:srgbClr val="000000"/>
        </a:buClr>
        <a:buSzPct val="45000"/>
        <a:buFont typeface="Wingdings" pitchFamily="2" charset="2"/>
        <a:defRPr sz="3600">
          <a:solidFill>
            <a:srgbClr val="355E00"/>
          </a:solidFill>
          <a:latin typeface="Arial" charset="0"/>
        </a:defRPr>
      </a:lvl5pPr>
      <a:lvl6pPr marL="457200" algn="r" defTabSz="407988" rtl="0" fontAlgn="base">
        <a:lnSpc>
          <a:spcPct val="92000"/>
        </a:lnSpc>
        <a:spcBef>
          <a:spcPct val="0"/>
        </a:spcBef>
        <a:spcAft>
          <a:spcPct val="0"/>
        </a:spcAft>
        <a:buClr>
          <a:srgbClr val="000000"/>
        </a:buClr>
        <a:buSzPct val="45000"/>
        <a:buFont typeface="Wingdings" pitchFamily="2" charset="2"/>
        <a:defRPr sz="3600">
          <a:solidFill>
            <a:srgbClr val="355E00"/>
          </a:solidFill>
          <a:latin typeface="Arial" charset="0"/>
        </a:defRPr>
      </a:lvl6pPr>
      <a:lvl7pPr marL="914400" algn="r" defTabSz="407988" rtl="0" fontAlgn="base">
        <a:lnSpc>
          <a:spcPct val="92000"/>
        </a:lnSpc>
        <a:spcBef>
          <a:spcPct val="0"/>
        </a:spcBef>
        <a:spcAft>
          <a:spcPct val="0"/>
        </a:spcAft>
        <a:buClr>
          <a:srgbClr val="000000"/>
        </a:buClr>
        <a:buSzPct val="45000"/>
        <a:buFont typeface="Wingdings" pitchFamily="2" charset="2"/>
        <a:defRPr sz="3600">
          <a:solidFill>
            <a:srgbClr val="355E00"/>
          </a:solidFill>
          <a:latin typeface="Arial" charset="0"/>
        </a:defRPr>
      </a:lvl7pPr>
      <a:lvl8pPr marL="1371600" algn="r" defTabSz="407988" rtl="0" fontAlgn="base">
        <a:lnSpc>
          <a:spcPct val="92000"/>
        </a:lnSpc>
        <a:spcBef>
          <a:spcPct val="0"/>
        </a:spcBef>
        <a:spcAft>
          <a:spcPct val="0"/>
        </a:spcAft>
        <a:buClr>
          <a:srgbClr val="000000"/>
        </a:buClr>
        <a:buSzPct val="45000"/>
        <a:buFont typeface="Wingdings" pitchFamily="2" charset="2"/>
        <a:defRPr sz="3600">
          <a:solidFill>
            <a:srgbClr val="355E00"/>
          </a:solidFill>
          <a:latin typeface="Arial" charset="0"/>
        </a:defRPr>
      </a:lvl8pPr>
      <a:lvl9pPr marL="1828800" algn="r" defTabSz="407988" rtl="0" fontAlgn="base">
        <a:lnSpc>
          <a:spcPct val="92000"/>
        </a:lnSpc>
        <a:spcBef>
          <a:spcPct val="0"/>
        </a:spcBef>
        <a:spcAft>
          <a:spcPct val="0"/>
        </a:spcAft>
        <a:buClr>
          <a:srgbClr val="000000"/>
        </a:buClr>
        <a:buSzPct val="45000"/>
        <a:buFont typeface="Wingdings" pitchFamily="2" charset="2"/>
        <a:defRPr sz="3600">
          <a:solidFill>
            <a:srgbClr val="355E00"/>
          </a:solidFill>
          <a:latin typeface="Arial" charset="0"/>
        </a:defRPr>
      </a:lvl9pPr>
    </p:titleStyle>
    <p:bodyStyle>
      <a:lvl1pPr marL="390525" indent="-293688" algn="l" defTabSz="407988" rtl="0" eaLnBrk="0" fontAlgn="base" hangingPunct="0">
        <a:lnSpc>
          <a:spcPct val="92000"/>
        </a:lnSpc>
        <a:spcBef>
          <a:spcPct val="0"/>
        </a:spcBef>
        <a:spcAft>
          <a:spcPts val="1288"/>
        </a:spcAft>
        <a:buClr>
          <a:srgbClr val="000000"/>
        </a:buClr>
        <a:buSzPct val="45000"/>
        <a:buFont typeface="Wingdings" pitchFamily="2" charset="2"/>
        <a:buChar char=""/>
        <a:defRPr sz="2900">
          <a:solidFill>
            <a:srgbClr val="000000"/>
          </a:solidFill>
          <a:latin typeface="+mn-lt"/>
          <a:ea typeface="+mn-ea"/>
          <a:cs typeface="+mn-cs"/>
        </a:defRPr>
      </a:lvl1pPr>
      <a:lvl2pPr marL="782638" indent="-260350" algn="l" defTabSz="407988" rtl="0" eaLnBrk="0" fontAlgn="base" hangingPunct="0">
        <a:lnSpc>
          <a:spcPct val="92000"/>
        </a:lnSpc>
        <a:spcBef>
          <a:spcPct val="0"/>
        </a:spcBef>
        <a:spcAft>
          <a:spcPts val="1038"/>
        </a:spcAft>
        <a:buClr>
          <a:srgbClr val="000000"/>
        </a:buClr>
        <a:buSzPct val="75000"/>
        <a:buFont typeface="Symbol" pitchFamily="18" charset="2"/>
        <a:buChar char=""/>
        <a:defRPr sz="2500">
          <a:solidFill>
            <a:srgbClr val="000000"/>
          </a:solidFill>
          <a:latin typeface="+mn-lt"/>
        </a:defRPr>
      </a:lvl2pPr>
      <a:lvl3pPr marL="1173163" indent="-195263" algn="l" defTabSz="407988" rtl="0" eaLnBrk="0" fontAlgn="base" hangingPunct="0">
        <a:lnSpc>
          <a:spcPct val="92000"/>
        </a:lnSpc>
        <a:spcBef>
          <a:spcPct val="0"/>
        </a:spcBef>
        <a:spcAft>
          <a:spcPts val="775"/>
        </a:spcAft>
        <a:buClr>
          <a:srgbClr val="000000"/>
        </a:buClr>
        <a:buSzPct val="45000"/>
        <a:buFont typeface="Wingdings" pitchFamily="2" charset="2"/>
        <a:buChar char=""/>
        <a:defRPr sz="2200">
          <a:solidFill>
            <a:srgbClr val="000000"/>
          </a:solidFill>
          <a:latin typeface="+mn-lt"/>
        </a:defRPr>
      </a:lvl3pPr>
      <a:lvl4pPr marL="1565275" indent="-193675" algn="l" defTabSz="407988" rtl="0" eaLnBrk="0" fontAlgn="base" hangingPunct="0">
        <a:lnSpc>
          <a:spcPct val="92000"/>
        </a:lnSpc>
        <a:spcBef>
          <a:spcPct val="0"/>
        </a:spcBef>
        <a:spcAft>
          <a:spcPts val="525"/>
        </a:spcAft>
        <a:buClr>
          <a:srgbClr val="000000"/>
        </a:buClr>
        <a:buSzPct val="75000"/>
        <a:buFont typeface="Symbol" pitchFamily="18" charset="2"/>
        <a:buChar char=""/>
        <a:defRPr>
          <a:solidFill>
            <a:srgbClr val="000000"/>
          </a:solidFill>
          <a:latin typeface="+mn-lt"/>
        </a:defRPr>
      </a:lvl4pPr>
      <a:lvl5pPr marL="1957388" indent="-196850" algn="l" defTabSz="407988" rtl="0" eaLnBrk="0" fontAlgn="base" hangingPunct="0">
        <a:lnSpc>
          <a:spcPct val="92000"/>
        </a:lnSpc>
        <a:spcBef>
          <a:spcPct val="0"/>
        </a:spcBef>
        <a:spcAft>
          <a:spcPts val="263"/>
        </a:spcAft>
        <a:buClr>
          <a:srgbClr val="000000"/>
        </a:buClr>
        <a:buSzPct val="45000"/>
        <a:buFont typeface="Wingdings" pitchFamily="2" charset="2"/>
        <a:buChar char=""/>
        <a:defRPr>
          <a:solidFill>
            <a:srgbClr val="000000"/>
          </a:solidFill>
          <a:latin typeface="+mn-lt"/>
        </a:defRPr>
      </a:lvl5pPr>
      <a:lvl6pPr marL="2414588" indent="-196850" algn="l" defTabSz="407988" rtl="0" fontAlgn="base">
        <a:lnSpc>
          <a:spcPct val="92000"/>
        </a:lnSpc>
        <a:spcBef>
          <a:spcPct val="0"/>
        </a:spcBef>
        <a:spcAft>
          <a:spcPts val="263"/>
        </a:spcAft>
        <a:buClr>
          <a:srgbClr val="000000"/>
        </a:buClr>
        <a:buSzPct val="45000"/>
        <a:buFont typeface="Wingdings" pitchFamily="2" charset="2"/>
        <a:buChar char=""/>
        <a:defRPr>
          <a:solidFill>
            <a:srgbClr val="000000"/>
          </a:solidFill>
          <a:latin typeface="+mn-lt"/>
        </a:defRPr>
      </a:lvl6pPr>
      <a:lvl7pPr marL="2871788" indent="-196850" algn="l" defTabSz="407988" rtl="0" fontAlgn="base">
        <a:lnSpc>
          <a:spcPct val="92000"/>
        </a:lnSpc>
        <a:spcBef>
          <a:spcPct val="0"/>
        </a:spcBef>
        <a:spcAft>
          <a:spcPts val="263"/>
        </a:spcAft>
        <a:buClr>
          <a:srgbClr val="000000"/>
        </a:buClr>
        <a:buSzPct val="45000"/>
        <a:buFont typeface="Wingdings" pitchFamily="2" charset="2"/>
        <a:buChar char=""/>
        <a:defRPr>
          <a:solidFill>
            <a:srgbClr val="000000"/>
          </a:solidFill>
          <a:latin typeface="+mn-lt"/>
        </a:defRPr>
      </a:lvl7pPr>
      <a:lvl8pPr marL="3328988" indent="-196850" algn="l" defTabSz="407988" rtl="0" fontAlgn="base">
        <a:lnSpc>
          <a:spcPct val="92000"/>
        </a:lnSpc>
        <a:spcBef>
          <a:spcPct val="0"/>
        </a:spcBef>
        <a:spcAft>
          <a:spcPts val="263"/>
        </a:spcAft>
        <a:buClr>
          <a:srgbClr val="000000"/>
        </a:buClr>
        <a:buSzPct val="45000"/>
        <a:buFont typeface="Wingdings" pitchFamily="2" charset="2"/>
        <a:buChar char=""/>
        <a:defRPr>
          <a:solidFill>
            <a:srgbClr val="000000"/>
          </a:solidFill>
          <a:latin typeface="+mn-lt"/>
        </a:defRPr>
      </a:lvl8pPr>
      <a:lvl9pPr marL="3786188" indent="-196850" algn="l" defTabSz="407988" rtl="0" fontAlgn="base">
        <a:lnSpc>
          <a:spcPct val="92000"/>
        </a:lnSpc>
        <a:spcBef>
          <a:spcPct val="0"/>
        </a:spcBef>
        <a:spcAft>
          <a:spcPts val="263"/>
        </a:spcAft>
        <a:buClr>
          <a:srgbClr val="000000"/>
        </a:buClr>
        <a:buSzPct val="45000"/>
        <a:buFont typeface="Wingdings" pitchFamily="2" charset="2"/>
        <a:buChar char=""/>
        <a:defRPr>
          <a:solidFill>
            <a:srgbClr val="000000"/>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inig.pl/e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endParaRPr lang="pl-PL" altLang="pl-PL" dirty="0"/>
          </a:p>
        </p:txBody>
      </p:sp>
      <p:sp>
        <p:nvSpPr>
          <p:cNvPr id="3075" name="Rectangle 3"/>
          <p:cNvSpPr>
            <a:spLocks noChangeArrowheads="1"/>
          </p:cNvSpPr>
          <p:nvPr/>
        </p:nvSpPr>
        <p:spPr bwMode="auto">
          <a:xfrm>
            <a:off x="0" y="5805488"/>
            <a:ext cx="9144000" cy="1052512"/>
          </a:xfrm>
          <a:prstGeom prst="rect">
            <a:avLst/>
          </a:prstGeom>
          <a:solidFill>
            <a:schemeClr val="bg1"/>
          </a:solidFill>
          <a:ln w="9525" algn="ctr">
            <a:noFill/>
            <a:miter lim="800000"/>
            <a:headEnd/>
            <a:tailEnd/>
          </a:ln>
        </p:spPr>
        <p:txBody>
          <a:bodyPr wrap="none" anchor="ctr">
            <a:spAutoFit/>
          </a:bodyPr>
          <a:lstStyle/>
          <a:p>
            <a:pPr algn="ctr" eaLnBrk="1">
              <a:lnSpc>
                <a:spcPct val="92000"/>
              </a:lnSpc>
              <a:spcBef>
                <a:spcPct val="50000"/>
              </a:spcBef>
              <a:buClr>
                <a:srgbClr val="000000"/>
              </a:buClr>
              <a:buSzPct val="45000"/>
              <a:buFont typeface="Wingdings" pitchFamily="2" charset="2"/>
              <a:buNone/>
            </a:pPr>
            <a:endParaRPr lang="pl-PL" altLang="pl-PL" dirty="0">
              <a:latin typeface="Arial" charset="0"/>
            </a:endParaRPr>
          </a:p>
        </p:txBody>
      </p:sp>
      <p:pic>
        <p:nvPicPr>
          <p:cNvPr id="3076" name="Picture 5" descr="PL_informator_final_okl-A"/>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7E759A7-6AA0-58FE-5D05-F2E42DEF296B}"/>
            </a:ext>
          </a:extLst>
        </p:cNvPr>
        <p:cNvGrpSpPr/>
        <p:nvPr/>
      </p:nvGrpSpPr>
      <p:grpSpPr>
        <a:xfrm>
          <a:off x="0" y="0"/>
          <a:ext cx="0" cy="0"/>
          <a:chOff x="0" y="0"/>
          <a:chExt cx="0" cy="0"/>
        </a:xfrm>
      </p:grpSpPr>
      <p:sp>
        <p:nvSpPr>
          <p:cNvPr id="184322" name="Rectangle 2">
            <a:extLst>
              <a:ext uri="{FF2B5EF4-FFF2-40B4-BE49-F238E27FC236}">
                <a16:creationId xmlns="" xmlns:a16="http://schemas.microsoft.com/office/drawing/2014/main" id="{7455732D-4D6D-8049-C681-936BFC0EEF45}"/>
              </a:ext>
            </a:extLst>
          </p:cNvPr>
          <p:cNvSpPr>
            <a:spLocks noGrp="1" noChangeArrowheads="1"/>
          </p:cNvSpPr>
          <p:nvPr>
            <p:ph type="title"/>
          </p:nvPr>
        </p:nvSpPr>
        <p:spPr>
          <a:xfrm>
            <a:off x="1979712" y="260648"/>
            <a:ext cx="5648838" cy="487362"/>
          </a:xfrm>
        </p:spPr>
        <p:txBody>
          <a:bodyPr>
            <a:normAutofit fontScale="90000"/>
          </a:bodyPr>
          <a:lstStyle/>
          <a:p>
            <a:pPr algn="l">
              <a:defRPr/>
            </a:pPr>
            <a:r>
              <a:rPr lang="pl-PL" altLang="pl-PL" sz="2200" b="1" dirty="0">
                <a:solidFill>
                  <a:srgbClr val="316033"/>
                </a:solidFill>
                <a:effectLst>
                  <a:outerShdw blurRad="38100" dist="38100" dir="2700000" algn="tl">
                    <a:srgbClr val="C0C0C0"/>
                  </a:outerShdw>
                </a:effectLst>
              </a:rPr>
              <a:t> </a:t>
            </a:r>
            <a:br>
              <a:rPr lang="pl-PL" altLang="pl-PL" sz="2200" b="1" dirty="0">
                <a:solidFill>
                  <a:srgbClr val="316033"/>
                </a:solidFill>
                <a:effectLst>
                  <a:outerShdw blurRad="38100" dist="38100" dir="2700000" algn="tl">
                    <a:srgbClr val="C0C0C0"/>
                  </a:outerShdw>
                </a:effectLst>
              </a:rPr>
            </a:br>
            <a:r>
              <a:rPr lang="pl-PL" altLang="pl-PL" sz="2700" b="1" dirty="0">
                <a:latin typeface="Aptos" panose="020B0004020202020204" pitchFamily="34" charset="0"/>
              </a:rPr>
              <a:t/>
            </a:r>
            <a:br>
              <a:rPr lang="pl-PL" altLang="pl-PL" sz="2700" b="1" dirty="0">
                <a:latin typeface="Aptos" panose="020B0004020202020204" pitchFamily="34" charset="0"/>
              </a:rPr>
            </a:br>
            <a:r>
              <a:rPr lang="pl-PL" sz="2700" b="1" dirty="0">
                <a:latin typeface="Aptos" panose="020B0004020202020204" pitchFamily="34" charset="0"/>
              </a:rPr>
              <a:t> </a:t>
            </a:r>
            <a:r>
              <a:rPr lang="en-US" sz="2700" b="1" dirty="0">
                <a:latin typeface="Aptos" panose="020B0004020202020204" pitchFamily="34" charset="0"/>
              </a:rPr>
              <a:t>Validation </a:t>
            </a:r>
            <a:r>
              <a:rPr lang="en-US" sz="2700" b="1" dirty="0" smtClean="0">
                <a:latin typeface="Aptos" panose="020B0004020202020204" pitchFamily="34" charset="0"/>
              </a:rPr>
              <a:t>of Multizol effectiveness</a:t>
            </a:r>
            <a:r>
              <a:rPr lang="pl-PL" sz="2800" dirty="0">
                <a:latin typeface="Aptos" panose="020B0004020202020204" pitchFamily="34" charset="0"/>
              </a:rPr>
              <a:t/>
            </a:r>
            <a:br>
              <a:rPr lang="pl-PL" sz="2800" dirty="0">
                <a:latin typeface="Aptos" panose="020B0004020202020204" pitchFamily="34" charset="0"/>
              </a:rPr>
            </a:br>
            <a:endParaRPr lang="pl-PL" altLang="pl-PL" sz="2200" b="1" dirty="0">
              <a:solidFill>
                <a:srgbClr val="316033"/>
              </a:solidFill>
              <a:effectLst>
                <a:outerShdw blurRad="38100" dist="38100" dir="2700000" algn="tl">
                  <a:srgbClr val="C0C0C0"/>
                </a:outerShdw>
              </a:effectLst>
              <a:latin typeface="Aptos" panose="020B0004020202020204" pitchFamily="34" charset="0"/>
            </a:endParaRPr>
          </a:p>
        </p:txBody>
      </p:sp>
      <p:sp>
        <p:nvSpPr>
          <p:cNvPr id="9219" name="Line 3">
            <a:extLst>
              <a:ext uri="{FF2B5EF4-FFF2-40B4-BE49-F238E27FC236}">
                <a16:creationId xmlns="" xmlns:a16="http://schemas.microsoft.com/office/drawing/2014/main" id="{ECBB7C1A-EEFF-94AE-8B3E-BD601FA378D9}"/>
              </a:ext>
            </a:extLst>
          </p:cNvPr>
          <p:cNvSpPr>
            <a:spLocks noChangeShapeType="1"/>
          </p:cNvSpPr>
          <p:nvPr/>
        </p:nvSpPr>
        <p:spPr bwMode="auto">
          <a:xfrm>
            <a:off x="1403648" y="980728"/>
            <a:ext cx="7343775" cy="0"/>
          </a:xfrm>
          <a:prstGeom prst="line">
            <a:avLst/>
          </a:prstGeom>
          <a:noFill/>
          <a:ln w="22225">
            <a:solidFill>
              <a:srgbClr val="006600"/>
            </a:solidFill>
            <a:round/>
            <a:headEnd/>
            <a:tailEnd/>
          </a:ln>
        </p:spPr>
        <p:txBody>
          <a:bodyPr/>
          <a:lstStyle/>
          <a:p>
            <a:endParaRPr lang="pl-PL"/>
          </a:p>
        </p:txBody>
      </p:sp>
      <p:sp>
        <p:nvSpPr>
          <p:cNvPr id="21" name="pole tekstowe 18">
            <a:extLst>
              <a:ext uri="{FF2B5EF4-FFF2-40B4-BE49-F238E27FC236}">
                <a16:creationId xmlns="" xmlns:a16="http://schemas.microsoft.com/office/drawing/2014/main" id="{3C870942-5FA8-128B-BBF2-94FAE7E0D733}"/>
              </a:ext>
            </a:extLst>
          </p:cNvPr>
          <p:cNvSpPr txBox="1">
            <a:spLocks noChangeArrowheads="1"/>
          </p:cNvSpPr>
          <p:nvPr/>
        </p:nvSpPr>
        <p:spPr bwMode="auto">
          <a:xfrm>
            <a:off x="167702" y="5138727"/>
            <a:ext cx="4476306" cy="318870"/>
          </a:xfrm>
          <a:prstGeom prst="rect">
            <a:avLst/>
          </a:prstGeom>
          <a:noFill/>
          <a:ln w="9525">
            <a:noFill/>
            <a:miter lim="800000"/>
            <a:headEnd/>
            <a:tailEnd/>
          </a:ln>
        </p:spPr>
        <p:txBody>
          <a:bodyPr wrap="square">
            <a:spAutoFit/>
          </a:bodyPr>
          <a:lstStyle/>
          <a:p>
            <a:pPr eaLnBrk="1">
              <a:lnSpc>
                <a:spcPct val="92000"/>
              </a:lnSpc>
              <a:spcBef>
                <a:spcPct val="50000"/>
              </a:spcBef>
              <a:buClr>
                <a:srgbClr val="000000"/>
              </a:buClr>
              <a:buSzPct val="45000"/>
              <a:buFont typeface="Wingdings" pitchFamily="2" charset="2"/>
              <a:buNone/>
            </a:pPr>
            <a:r>
              <a:rPr lang="pl-PL" dirty="0">
                <a:latin typeface="Aptos" panose="020B0004020202020204" pitchFamily="34" charset="0"/>
              </a:rPr>
              <a:t>    </a:t>
            </a:r>
          </a:p>
        </p:txBody>
      </p:sp>
      <p:pic>
        <p:nvPicPr>
          <p:cNvPr id="9" name="image8.jpg" descr="komora.jpg"/>
          <p:cNvPicPr/>
          <p:nvPr/>
        </p:nvPicPr>
        <p:blipFill>
          <a:blip r:embed="rId3" cstate="print"/>
          <a:srcRect r="3614"/>
          <a:stretch>
            <a:fillRect/>
          </a:stretch>
        </p:blipFill>
        <p:spPr>
          <a:xfrm>
            <a:off x="6228184" y="1700808"/>
            <a:ext cx="2664296" cy="1296144"/>
          </a:xfrm>
          <a:prstGeom prst="rect">
            <a:avLst/>
          </a:prstGeom>
          <a:ln/>
        </p:spPr>
      </p:pic>
      <p:pic>
        <p:nvPicPr>
          <p:cNvPr id="10" name="Obraz 9" descr="IMG_20220420_111212.jpg"/>
          <p:cNvPicPr/>
          <p:nvPr/>
        </p:nvPicPr>
        <p:blipFill>
          <a:blip r:embed="rId4" cstate="print"/>
          <a:srcRect t="9677" r="8000"/>
          <a:stretch>
            <a:fillRect/>
          </a:stretch>
        </p:blipFill>
        <p:spPr bwMode="auto">
          <a:xfrm>
            <a:off x="6732240" y="4149080"/>
            <a:ext cx="2196244" cy="1800200"/>
          </a:xfrm>
          <a:prstGeom prst="rect">
            <a:avLst/>
          </a:prstGeom>
          <a:noFill/>
          <a:ln w="9525">
            <a:noFill/>
            <a:miter lim="800000"/>
            <a:headEnd/>
            <a:tailEnd/>
          </a:ln>
        </p:spPr>
      </p:pic>
      <p:sp>
        <p:nvSpPr>
          <p:cNvPr id="11" name="Prostokąt 10"/>
          <p:cNvSpPr/>
          <p:nvPr/>
        </p:nvSpPr>
        <p:spPr>
          <a:xfrm>
            <a:off x="323528" y="1556792"/>
            <a:ext cx="5688632" cy="3539430"/>
          </a:xfrm>
          <a:prstGeom prst="rect">
            <a:avLst/>
          </a:prstGeom>
        </p:spPr>
        <p:txBody>
          <a:bodyPr wrap="square">
            <a:spAutoFit/>
          </a:bodyPr>
          <a:lstStyle/>
          <a:p>
            <a:pPr marL="0" lvl="3">
              <a:buFont typeface="Wingdings" pitchFamily="2" charset="2"/>
              <a:buChar char="v"/>
              <a:tabLst>
                <a:tab pos="228600" algn="l"/>
              </a:tabLst>
            </a:pPr>
            <a:r>
              <a:rPr lang="en-US" dirty="0">
                <a:latin typeface="Aptos" panose="020B0004020202020204"/>
              </a:rPr>
              <a:t> Close to 80 core flow tests were conducted to 	quantitatively assess the effectiveness of Multizol 	based on changes in the permeability of rock samples 	after the working fluid was injected into them under 	simulated conditions of the near wellbore zone. </a:t>
            </a:r>
          </a:p>
          <a:p>
            <a:pPr>
              <a:buFont typeface="Wingdings" pitchFamily="2" charset="2"/>
              <a:buChar char="v"/>
            </a:pPr>
            <a:endParaRPr lang="en-US" dirty="0">
              <a:latin typeface="Aptos" panose="020B0004020202020204"/>
            </a:endParaRPr>
          </a:p>
          <a:p>
            <a:pPr marL="0" lvl="1">
              <a:buFont typeface="Wingdings" pitchFamily="2" charset="2"/>
              <a:buChar char="v"/>
              <a:tabLst>
                <a:tab pos="228600" algn="l"/>
              </a:tabLst>
            </a:pPr>
            <a:r>
              <a:rPr lang="en-US" dirty="0">
                <a:latin typeface="Aptos" panose="020B0004020202020204"/>
              </a:rPr>
              <a:t> In the case of cores simulating water layers, the loss 	of permeability ranged from 98% to 100%.</a:t>
            </a:r>
          </a:p>
          <a:p>
            <a:endParaRPr lang="en-US" dirty="0">
              <a:latin typeface="Aptos" panose="020B0004020202020204"/>
            </a:endParaRPr>
          </a:p>
          <a:p>
            <a:pPr algn="ctr"/>
            <a:r>
              <a:rPr lang="en-US" b="0" dirty="0">
                <a:latin typeface="Aptos" panose="020B0004020202020204"/>
              </a:rPr>
              <a:t>This means the permeability of these samples </a:t>
            </a:r>
          </a:p>
          <a:p>
            <a:pPr algn="ctr"/>
            <a:r>
              <a:rPr lang="en-US" b="0" dirty="0">
                <a:latin typeface="Aptos" panose="020B0004020202020204"/>
              </a:rPr>
              <a:t>to brine was completely eliminated</a:t>
            </a:r>
            <a:r>
              <a:rPr lang="en-US" dirty="0">
                <a:latin typeface="Aptos" panose="020B0004020202020204"/>
              </a:rPr>
              <a:t>. </a:t>
            </a:r>
          </a:p>
          <a:p>
            <a:pPr>
              <a:buFont typeface="Wingdings" pitchFamily="2" charset="2"/>
              <a:buChar char="v"/>
            </a:pPr>
            <a:endParaRPr lang="en-US" dirty="0">
              <a:latin typeface="Aptos" panose="020B0004020202020204"/>
            </a:endParaRPr>
          </a:p>
          <a:p>
            <a:pPr>
              <a:buFont typeface="Wingdings" pitchFamily="2" charset="2"/>
              <a:buChar char="v"/>
              <a:tabLst>
                <a:tab pos="228600" algn="l"/>
              </a:tabLst>
            </a:pPr>
            <a:r>
              <a:rPr lang="en-US" dirty="0">
                <a:latin typeface="Aptos" panose="020B0004020202020204"/>
              </a:rPr>
              <a:t> In contrast, loss of permeability in samples simulating 	the gas layer yielded an average value of 14.0%. </a:t>
            </a:r>
          </a:p>
        </p:txBody>
      </p:sp>
    </p:spTree>
    <p:extLst>
      <p:ext uri="{BB962C8B-B14F-4D97-AF65-F5344CB8AC3E}">
        <p14:creationId xmlns:p14="http://schemas.microsoft.com/office/powerpoint/2010/main" val="102360560"/>
      </p:ext>
    </p:extLst>
  </p:cSld>
  <p:clrMapOvr>
    <a:masterClrMapping/>
  </p:clrMapOvr>
  <p:transition/>
  <p:timing>
    <p:tnLst>
      <p:par>
        <p:cTn id="1" dur="indefinite" restart="never" nodeType="tmRoot">
          <p:childTnLst>
            <p:par>
              <p:cTn id="2"/>
            </p:par>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F7E759A7-6AA0-58FE-5D05-F2E42DEF296B}"/>
            </a:ext>
          </a:extLst>
        </p:cNvPr>
        <p:cNvGrpSpPr/>
        <p:nvPr/>
      </p:nvGrpSpPr>
      <p:grpSpPr>
        <a:xfrm>
          <a:off x="0" y="0"/>
          <a:ext cx="0" cy="0"/>
          <a:chOff x="0" y="0"/>
          <a:chExt cx="0" cy="0"/>
        </a:xfrm>
      </p:grpSpPr>
      <p:sp>
        <p:nvSpPr>
          <p:cNvPr id="184322" name="Rectangle 2">
            <a:extLst>
              <a:ext uri="{FF2B5EF4-FFF2-40B4-BE49-F238E27FC236}">
                <a16:creationId xmlns="" xmlns:a16="http://schemas.microsoft.com/office/drawing/2014/main" id="{7455732D-4D6D-8049-C681-936BFC0EEF45}"/>
              </a:ext>
            </a:extLst>
          </p:cNvPr>
          <p:cNvSpPr>
            <a:spLocks noGrp="1" noChangeArrowheads="1"/>
          </p:cNvSpPr>
          <p:nvPr>
            <p:ph type="title"/>
          </p:nvPr>
        </p:nvSpPr>
        <p:spPr>
          <a:xfrm>
            <a:off x="1531557" y="112586"/>
            <a:ext cx="6008878" cy="487362"/>
          </a:xfrm>
        </p:spPr>
        <p:txBody>
          <a:bodyPr>
            <a:normAutofit fontScale="90000"/>
          </a:bodyPr>
          <a:lstStyle/>
          <a:p>
            <a:pPr algn="ctr">
              <a:defRPr/>
            </a:pPr>
            <a:r>
              <a:rPr lang="pl-PL" altLang="pl-PL" sz="2200" b="1" dirty="0">
                <a:solidFill>
                  <a:srgbClr val="316033"/>
                </a:solidFill>
                <a:effectLst>
                  <a:outerShdw blurRad="38100" dist="38100" dir="2700000" algn="tl">
                    <a:srgbClr val="C0C0C0"/>
                  </a:outerShdw>
                </a:effectLst>
              </a:rPr>
              <a:t> </a:t>
            </a:r>
            <a:br>
              <a:rPr lang="pl-PL" altLang="pl-PL" sz="2200" b="1" dirty="0">
                <a:solidFill>
                  <a:srgbClr val="316033"/>
                </a:solidFill>
                <a:effectLst>
                  <a:outerShdw blurRad="38100" dist="38100" dir="2700000" algn="tl">
                    <a:srgbClr val="C0C0C0"/>
                  </a:outerShdw>
                </a:effectLst>
              </a:rPr>
            </a:br>
            <a:r>
              <a:rPr lang="pl-PL" sz="2700" b="1" dirty="0">
                <a:latin typeface="Aptos" panose="020B0004020202020204" pitchFamily="34" charset="0"/>
              </a:rPr>
              <a:t> </a:t>
            </a:r>
            <a:r>
              <a:rPr lang="en-US" sz="3100" b="1" dirty="0">
                <a:latin typeface="Aptos" panose="020B0004020202020204" pitchFamily="34" charset="0"/>
              </a:rPr>
              <a:t>Mutizol gel properties </a:t>
            </a:r>
            <a:endParaRPr lang="en-US" altLang="pl-PL" sz="3100" b="1" dirty="0">
              <a:solidFill>
                <a:srgbClr val="316033"/>
              </a:solidFill>
              <a:effectLst>
                <a:outerShdw blurRad="38100" dist="38100" dir="2700000" algn="tl">
                  <a:srgbClr val="C0C0C0"/>
                </a:outerShdw>
              </a:effectLst>
              <a:latin typeface="Aptos" panose="020B0004020202020204" pitchFamily="34" charset="0"/>
            </a:endParaRPr>
          </a:p>
        </p:txBody>
      </p:sp>
      <p:sp>
        <p:nvSpPr>
          <p:cNvPr id="9219" name="Line 3">
            <a:extLst>
              <a:ext uri="{FF2B5EF4-FFF2-40B4-BE49-F238E27FC236}">
                <a16:creationId xmlns="" xmlns:a16="http://schemas.microsoft.com/office/drawing/2014/main" id="{ECBB7C1A-EEFF-94AE-8B3E-BD601FA378D9}"/>
              </a:ext>
            </a:extLst>
          </p:cNvPr>
          <p:cNvSpPr>
            <a:spLocks noChangeShapeType="1"/>
          </p:cNvSpPr>
          <p:nvPr/>
        </p:nvSpPr>
        <p:spPr bwMode="auto">
          <a:xfrm>
            <a:off x="1409119" y="908720"/>
            <a:ext cx="6872974" cy="0"/>
          </a:xfrm>
          <a:prstGeom prst="line">
            <a:avLst/>
          </a:prstGeom>
          <a:noFill/>
          <a:ln w="22225">
            <a:solidFill>
              <a:srgbClr val="006600"/>
            </a:solidFill>
            <a:round/>
            <a:headEnd/>
            <a:tailEnd/>
          </a:ln>
        </p:spPr>
        <p:txBody>
          <a:bodyPr/>
          <a:lstStyle/>
          <a:p>
            <a:endParaRPr lang="pl-PL"/>
          </a:p>
        </p:txBody>
      </p:sp>
      <p:sp>
        <p:nvSpPr>
          <p:cNvPr id="21" name="pole tekstowe 18">
            <a:extLst>
              <a:ext uri="{FF2B5EF4-FFF2-40B4-BE49-F238E27FC236}">
                <a16:creationId xmlns="" xmlns:a16="http://schemas.microsoft.com/office/drawing/2014/main" id="{3C870942-5FA8-128B-BBF2-94FAE7E0D733}"/>
              </a:ext>
            </a:extLst>
          </p:cNvPr>
          <p:cNvSpPr txBox="1">
            <a:spLocks noChangeArrowheads="1"/>
          </p:cNvSpPr>
          <p:nvPr/>
        </p:nvSpPr>
        <p:spPr bwMode="auto">
          <a:xfrm>
            <a:off x="167702" y="5138727"/>
            <a:ext cx="4476306" cy="318870"/>
          </a:xfrm>
          <a:prstGeom prst="rect">
            <a:avLst/>
          </a:prstGeom>
          <a:noFill/>
          <a:ln w="9525">
            <a:noFill/>
            <a:miter lim="800000"/>
            <a:headEnd/>
            <a:tailEnd/>
          </a:ln>
        </p:spPr>
        <p:txBody>
          <a:bodyPr wrap="square">
            <a:spAutoFit/>
          </a:bodyPr>
          <a:lstStyle/>
          <a:p>
            <a:pPr eaLnBrk="1">
              <a:lnSpc>
                <a:spcPct val="92000"/>
              </a:lnSpc>
              <a:spcBef>
                <a:spcPct val="50000"/>
              </a:spcBef>
              <a:buClr>
                <a:srgbClr val="000000"/>
              </a:buClr>
              <a:buSzPct val="45000"/>
              <a:buFont typeface="Wingdings" pitchFamily="2" charset="2"/>
              <a:buNone/>
            </a:pPr>
            <a:r>
              <a:rPr lang="pl-PL" dirty="0">
                <a:latin typeface="Aptos" panose="020B0004020202020204" pitchFamily="34" charset="0"/>
              </a:rPr>
              <a:t>    </a:t>
            </a:r>
          </a:p>
        </p:txBody>
      </p:sp>
      <p:sp>
        <p:nvSpPr>
          <p:cNvPr id="11" name="Prostokąt 10"/>
          <p:cNvSpPr/>
          <p:nvPr/>
        </p:nvSpPr>
        <p:spPr>
          <a:xfrm>
            <a:off x="1331640" y="4882663"/>
            <a:ext cx="6408712" cy="830997"/>
          </a:xfrm>
          <a:prstGeom prst="rect">
            <a:avLst/>
          </a:prstGeom>
        </p:spPr>
        <p:txBody>
          <a:bodyPr wrap="square">
            <a:spAutoFit/>
          </a:bodyPr>
          <a:lstStyle/>
          <a:p>
            <a:r>
              <a:rPr lang="en-US" dirty="0"/>
              <a:t>Dynamic viscosity of  gels prepared on the basis of Multizol-35 and 12% and 15% NaCl solutions at  </a:t>
            </a:r>
            <a:r>
              <a:rPr lang="pl-PL" dirty="0"/>
              <a:t>30</a:t>
            </a:r>
            <a:r>
              <a:rPr lang="pl-PL" baseline="30000" dirty="0"/>
              <a:t>o</a:t>
            </a:r>
            <a:r>
              <a:rPr lang="pl-PL" dirty="0"/>
              <a:t>C </a:t>
            </a:r>
            <a:r>
              <a:rPr lang="en-US" dirty="0"/>
              <a:t>.</a:t>
            </a:r>
          </a:p>
          <a:p>
            <a:pPr>
              <a:buFont typeface="Wingdings" pitchFamily="2" charset="2"/>
              <a:buChar char="v"/>
            </a:pPr>
            <a:endParaRPr lang="en-US" dirty="0"/>
          </a:p>
        </p:txBody>
      </p:sp>
      <p:graphicFrame>
        <p:nvGraphicFramePr>
          <p:cNvPr id="13" name="Tabela 12"/>
          <p:cNvGraphicFramePr>
            <a:graphicFrameLocks noGrp="1" noChangeAspect="1"/>
          </p:cNvGraphicFramePr>
          <p:nvPr>
            <p:extLst>
              <p:ext uri="{D42A27DB-BD31-4B8C-83A1-F6EECF244321}">
                <p14:modId xmlns:p14="http://schemas.microsoft.com/office/powerpoint/2010/main" val="2859159154"/>
              </p:ext>
            </p:extLst>
          </p:nvPr>
        </p:nvGraphicFramePr>
        <p:xfrm>
          <a:off x="971600" y="1417157"/>
          <a:ext cx="7128792" cy="3307987"/>
        </p:xfrm>
        <a:graphic>
          <a:graphicData uri="http://schemas.openxmlformats.org/drawingml/2006/table">
            <a:tbl>
              <a:tblPr/>
              <a:tblGrid>
                <a:gridCol w="1870380">
                  <a:extLst>
                    <a:ext uri="{9D8B030D-6E8A-4147-A177-3AD203B41FA5}">
                      <a16:colId xmlns="" xmlns:a16="http://schemas.microsoft.com/office/drawing/2014/main" val="20000"/>
                    </a:ext>
                  </a:extLst>
                </a:gridCol>
                <a:gridCol w="1657281">
                  <a:extLst>
                    <a:ext uri="{9D8B030D-6E8A-4147-A177-3AD203B41FA5}">
                      <a16:colId xmlns="" xmlns:a16="http://schemas.microsoft.com/office/drawing/2014/main" val="20001"/>
                    </a:ext>
                  </a:extLst>
                </a:gridCol>
                <a:gridCol w="1872939">
                  <a:extLst>
                    <a:ext uri="{9D8B030D-6E8A-4147-A177-3AD203B41FA5}">
                      <a16:colId xmlns="" xmlns:a16="http://schemas.microsoft.com/office/drawing/2014/main" val="20002"/>
                    </a:ext>
                  </a:extLst>
                </a:gridCol>
                <a:gridCol w="1728192">
                  <a:extLst>
                    <a:ext uri="{9D8B030D-6E8A-4147-A177-3AD203B41FA5}">
                      <a16:colId xmlns="" xmlns:a16="http://schemas.microsoft.com/office/drawing/2014/main" val="20003"/>
                    </a:ext>
                  </a:extLst>
                </a:gridCol>
              </a:tblGrid>
              <a:tr h="648072">
                <a:tc>
                  <a:txBody>
                    <a:bodyPr/>
                    <a:lstStyle/>
                    <a:p>
                      <a:pPr algn="ctr">
                        <a:lnSpc>
                          <a:spcPct val="150000"/>
                        </a:lnSpc>
                        <a:spcAft>
                          <a:spcPts val="0"/>
                        </a:spcAft>
                      </a:pPr>
                      <a:r>
                        <a:rPr lang="pl-PL" sz="1200" b="1" kern="100" dirty="0" err="1">
                          <a:latin typeface="Aptos"/>
                          <a:ea typeface="Aptos"/>
                          <a:cs typeface="Times New Roman"/>
                        </a:rPr>
                        <a:t>Gel</a:t>
                      </a:r>
                      <a:r>
                        <a:rPr lang="pl-PL" sz="1200" b="1" kern="100" dirty="0">
                          <a:latin typeface="Aptos"/>
                          <a:ea typeface="Aptos"/>
                          <a:cs typeface="Times New Roman"/>
                        </a:rPr>
                        <a:t> </a:t>
                      </a:r>
                      <a:r>
                        <a:rPr lang="pl-PL" sz="1200" b="1" kern="100" dirty="0" err="1">
                          <a:latin typeface="Aptos"/>
                          <a:ea typeface="Aptos"/>
                          <a:cs typeface="Times New Roman"/>
                        </a:rPr>
                        <a:t>composition</a:t>
                      </a:r>
                      <a:endParaRPr lang="pl-PL" sz="1200" b="1" kern="100" dirty="0">
                        <a:latin typeface="Aptos"/>
                        <a:ea typeface="Apto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l-PL" sz="1200" b="1" kern="100" dirty="0">
                          <a:latin typeface="Aptos"/>
                          <a:ea typeface="Aptos"/>
                          <a:cs typeface="Times New Roman"/>
                        </a:rPr>
                        <a:t>Dynamic viscosity</a:t>
                      </a:r>
                      <a:endParaRPr lang="pl-PL" sz="1200" kern="100" dirty="0">
                        <a:latin typeface="Aptos"/>
                        <a:ea typeface="Aptos"/>
                        <a:cs typeface="Times New Roman"/>
                      </a:endParaRPr>
                    </a:p>
                    <a:p>
                      <a:pPr algn="ctr">
                        <a:lnSpc>
                          <a:spcPct val="150000"/>
                        </a:lnSpc>
                        <a:spcAft>
                          <a:spcPts val="0"/>
                        </a:spcAft>
                      </a:pPr>
                      <a:r>
                        <a:rPr lang="pl-PL" sz="1200" b="1" kern="100" dirty="0">
                          <a:latin typeface="Aptos"/>
                          <a:ea typeface="Aptos"/>
                          <a:cs typeface="Times New Roman"/>
                        </a:rPr>
                        <a:t>[mPa·s]</a:t>
                      </a:r>
                      <a:endParaRPr lang="pl-PL" sz="1200" kern="100" dirty="0">
                        <a:latin typeface="Aptos"/>
                        <a:ea typeface="Apto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l-PL" sz="1200" b="1" kern="100" dirty="0" err="1">
                          <a:latin typeface="Aptos"/>
                          <a:ea typeface="Aptos"/>
                          <a:cs typeface="Times New Roman"/>
                        </a:rPr>
                        <a:t>Gel</a:t>
                      </a:r>
                      <a:r>
                        <a:rPr lang="pl-PL" sz="1200" b="1" kern="100" dirty="0">
                          <a:latin typeface="Aptos"/>
                          <a:ea typeface="Aptos"/>
                          <a:cs typeface="Times New Roman"/>
                        </a:rPr>
                        <a:t> </a:t>
                      </a:r>
                      <a:r>
                        <a:rPr lang="pl-PL" sz="1200" b="1" kern="100" dirty="0" err="1">
                          <a:latin typeface="Aptos"/>
                          <a:ea typeface="Aptos"/>
                          <a:cs typeface="Times New Roman"/>
                        </a:rPr>
                        <a:t>composition</a:t>
                      </a:r>
                      <a:endParaRPr lang="pl-PL" sz="1200" kern="100" dirty="0">
                        <a:latin typeface="Aptos"/>
                        <a:ea typeface="Apto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l-PL" sz="1200" b="1" kern="100" dirty="0" err="1">
                          <a:latin typeface="Aptos"/>
                          <a:ea typeface="Aptos"/>
                          <a:cs typeface="Times New Roman"/>
                        </a:rPr>
                        <a:t>Dynamic</a:t>
                      </a:r>
                      <a:r>
                        <a:rPr lang="pl-PL" sz="1200" b="1" kern="100" dirty="0">
                          <a:latin typeface="Aptos"/>
                          <a:ea typeface="Aptos"/>
                          <a:cs typeface="Times New Roman"/>
                        </a:rPr>
                        <a:t> </a:t>
                      </a:r>
                      <a:r>
                        <a:rPr lang="pl-PL" sz="1200" b="1" kern="100" dirty="0" err="1">
                          <a:latin typeface="Aptos"/>
                          <a:ea typeface="Aptos"/>
                          <a:cs typeface="Times New Roman"/>
                        </a:rPr>
                        <a:t>viscosity</a:t>
                      </a:r>
                      <a:endParaRPr lang="pl-PL" sz="1200" kern="100" dirty="0">
                        <a:latin typeface="Aptos"/>
                        <a:ea typeface="Aptos"/>
                        <a:cs typeface="Times New Roman"/>
                      </a:endParaRPr>
                    </a:p>
                    <a:p>
                      <a:pPr algn="ctr">
                        <a:lnSpc>
                          <a:spcPct val="150000"/>
                        </a:lnSpc>
                        <a:spcAft>
                          <a:spcPts val="0"/>
                        </a:spcAft>
                      </a:pPr>
                      <a:r>
                        <a:rPr lang="pl-PL" sz="1200" b="1" kern="100" dirty="0">
                          <a:latin typeface="Aptos"/>
                          <a:ea typeface="Aptos"/>
                          <a:cs typeface="Times New Roman"/>
                        </a:rPr>
                        <a:t>[</a:t>
                      </a:r>
                      <a:r>
                        <a:rPr lang="pl-PL" sz="1200" b="1" kern="100" dirty="0" err="1">
                          <a:latin typeface="Aptos"/>
                          <a:ea typeface="Aptos"/>
                          <a:cs typeface="Times New Roman"/>
                        </a:rPr>
                        <a:t>mPa·s</a:t>
                      </a:r>
                      <a:r>
                        <a:rPr lang="pl-PL" sz="1200" b="1" kern="100" dirty="0">
                          <a:latin typeface="Aptos"/>
                          <a:ea typeface="Aptos"/>
                          <a:cs typeface="Times New Roman"/>
                        </a:rPr>
                        <a:t>]</a:t>
                      </a:r>
                      <a:endParaRPr lang="pl-PL" sz="1200" kern="100" dirty="0">
                        <a:latin typeface="Aptos"/>
                        <a:ea typeface="Apto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648072">
                <a:tc>
                  <a:txBody>
                    <a:bodyPr/>
                    <a:lstStyle/>
                    <a:p>
                      <a:pPr algn="ctr">
                        <a:lnSpc>
                          <a:spcPct val="150000"/>
                        </a:lnSpc>
                        <a:spcAft>
                          <a:spcPts val="0"/>
                        </a:spcAft>
                      </a:pPr>
                      <a:r>
                        <a:rPr lang="en-US" sz="1200" kern="100" dirty="0">
                          <a:latin typeface="Aptos"/>
                          <a:ea typeface="Aptos"/>
                          <a:cs typeface="Times New Roman"/>
                        </a:rPr>
                        <a:t>90% vol. Multizol-35</a:t>
                      </a:r>
                      <a:endParaRPr lang="pl-PL" sz="1200" kern="100">
                        <a:latin typeface="Aptos"/>
                        <a:ea typeface="Aptos"/>
                        <a:cs typeface="Times New Roman"/>
                      </a:endParaRPr>
                    </a:p>
                    <a:p>
                      <a:pPr algn="ctr">
                        <a:lnSpc>
                          <a:spcPct val="150000"/>
                        </a:lnSpc>
                        <a:spcAft>
                          <a:spcPts val="0"/>
                        </a:spcAft>
                      </a:pPr>
                      <a:r>
                        <a:rPr lang="en-US" sz="1200" kern="100" dirty="0">
                          <a:latin typeface="Aptos"/>
                          <a:ea typeface="Aptos"/>
                          <a:cs typeface="Times New Roman"/>
                        </a:rPr>
                        <a:t>10% vol. 12% NaCl</a:t>
                      </a:r>
                      <a:endParaRPr lang="pl-PL" sz="1200" kern="100">
                        <a:latin typeface="Aptos"/>
                        <a:ea typeface="Apto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l-PL" sz="1200" b="1" kern="100" dirty="0">
                          <a:latin typeface="Aptos"/>
                          <a:ea typeface="Aptos"/>
                          <a:cs typeface="Times New Roman"/>
                        </a:rPr>
                        <a:t>301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latin typeface="Aptos"/>
                          <a:ea typeface="Aptos"/>
                          <a:cs typeface="Times New Roman"/>
                        </a:rPr>
                        <a:t>90% vol. Multizol-35</a:t>
                      </a:r>
                      <a:endParaRPr lang="pl-PL" sz="1200" kern="100" dirty="0">
                        <a:latin typeface="Aptos"/>
                        <a:ea typeface="Aptos"/>
                        <a:cs typeface="Times New Roman"/>
                      </a:endParaRPr>
                    </a:p>
                    <a:p>
                      <a:pPr algn="ctr">
                        <a:lnSpc>
                          <a:spcPct val="150000"/>
                        </a:lnSpc>
                        <a:spcAft>
                          <a:spcPts val="0"/>
                        </a:spcAft>
                      </a:pPr>
                      <a:r>
                        <a:rPr lang="en-US" sz="1200" kern="100" dirty="0">
                          <a:latin typeface="Aptos"/>
                          <a:ea typeface="Aptos"/>
                          <a:cs typeface="Times New Roman"/>
                        </a:rPr>
                        <a:t>10% vol. 15% NaCl</a:t>
                      </a:r>
                      <a:endParaRPr lang="pl-PL" sz="1200" kern="100" dirty="0">
                        <a:latin typeface="Aptos"/>
                        <a:ea typeface="Apto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l-PL" sz="1200" b="1" kern="100" dirty="0">
                          <a:latin typeface="Aptos"/>
                          <a:ea typeface="Aptos"/>
                          <a:cs typeface="Times New Roman"/>
                        </a:rPr>
                        <a:t>180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648072">
                <a:tc>
                  <a:txBody>
                    <a:bodyPr/>
                    <a:lstStyle/>
                    <a:p>
                      <a:pPr algn="ctr">
                        <a:lnSpc>
                          <a:spcPct val="150000"/>
                        </a:lnSpc>
                        <a:spcAft>
                          <a:spcPts val="0"/>
                        </a:spcAft>
                      </a:pPr>
                      <a:r>
                        <a:rPr lang="en-US" sz="1200" kern="100" dirty="0">
                          <a:latin typeface="Aptos"/>
                          <a:ea typeface="Aptos"/>
                          <a:cs typeface="Times New Roman"/>
                        </a:rPr>
                        <a:t>85% vol. Multizol-35</a:t>
                      </a:r>
                      <a:endParaRPr lang="pl-PL" sz="1200" kern="100">
                        <a:latin typeface="Aptos"/>
                        <a:ea typeface="Aptos"/>
                        <a:cs typeface="Times New Roman"/>
                      </a:endParaRPr>
                    </a:p>
                    <a:p>
                      <a:pPr algn="ctr">
                        <a:lnSpc>
                          <a:spcPct val="150000"/>
                        </a:lnSpc>
                        <a:spcAft>
                          <a:spcPts val="0"/>
                        </a:spcAft>
                      </a:pPr>
                      <a:r>
                        <a:rPr lang="en-US" sz="1200" kern="100" dirty="0">
                          <a:latin typeface="Aptos"/>
                          <a:ea typeface="Aptos"/>
                          <a:cs typeface="Times New Roman"/>
                        </a:rPr>
                        <a:t>15% vol. 12% NaCl</a:t>
                      </a:r>
                      <a:endParaRPr lang="pl-PL" sz="1200" kern="100">
                        <a:latin typeface="Aptos"/>
                        <a:ea typeface="Apto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l-PL" sz="1200" b="1" kern="100" dirty="0">
                          <a:latin typeface="Aptos"/>
                          <a:ea typeface="Aptos"/>
                          <a:cs typeface="Times New Roman"/>
                        </a:rPr>
                        <a:t>824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latin typeface="Aptos"/>
                          <a:ea typeface="Aptos"/>
                          <a:cs typeface="Times New Roman"/>
                        </a:rPr>
                        <a:t>85% vol. Multizol-35</a:t>
                      </a:r>
                      <a:endParaRPr lang="pl-PL" sz="1200" kern="100">
                        <a:latin typeface="Aptos"/>
                        <a:ea typeface="Aptos"/>
                        <a:cs typeface="Times New Roman"/>
                      </a:endParaRPr>
                    </a:p>
                    <a:p>
                      <a:pPr algn="ctr">
                        <a:lnSpc>
                          <a:spcPct val="150000"/>
                        </a:lnSpc>
                        <a:spcAft>
                          <a:spcPts val="0"/>
                        </a:spcAft>
                      </a:pPr>
                      <a:r>
                        <a:rPr lang="en-US" sz="1200" kern="100" dirty="0">
                          <a:latin typeface="Aptos"/>
                          <a:ea typeface="Aptos"/>
                          <a:cs typeface="Times New Roman"/>
                        </a:rPr>
                        <a:t>15% vol. 15% NaCl</a:t>
                      </a:r>
                      <a:endParaRPr lang="pl-PL" sz="1200" kern="100">
                        <a:latin typeface="Aptos"/>
                        <a:ea typeface="Apto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l-PL" sz="1200" b="1" kern="100" dirty="0">
                          <a:latin typeface="Aptos"/>
                          <a:ea typeface="Aptos"/>
                          <a:cs typeface="Times New Roman"/>
                        </a:rPr>
                        <a:t>213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648072">
                <a:tc>
                  <a:txBody>
                    <a:bodyPr/>
                    <a:lstStyle/>
                    <a:p>
                      <a:pPr algn="ctr">
                        <a:lnSpc>
                          <a:spcPct val="150000"/>
                        </a:lnSpc>
                        <a:spcAft>
                          <a:spcPts val="0"/>
                        </a:spcAft>
                      </a:pPr>
                      <a:r>
                        <a:rPr lang="en-US" sz="1200" kern="100" dirty="0">
                          <a:latin typeface="Aptos"/>
                          <a:ea typeface="Aptos"/>
                          <a:cs typeface="Times New Roman"/>
                        </a:rPr>
                        <a:t>80% vol. Multizol-35</a:t>
                      </a:r>
                      <a:endParaRPr lang="pl-PL" sz="1200" kern="100">
                        <a:latin typeface="Aptos"/>
                        <a:ea typeface="Aptos"/>
                        <a:cs typeface="Times New Roman"/>
                      </a:endParaRPr>
                    </a:p>
                    <a:p>
                      <a:pPr algn="ctr">
                        <a:lnSpc>
                          <a:spcPct val="150000"/>
                        </a:lnSpc>
                        <a:spcAft>
                          <a:spcPts val="0"/>
                        </a:spcAft>
                      </a:pPr>
                      <a:r>
                        <a:rPr lang="en-US" sz="1200" kern="100" dirty="0">
                          <a:latin typeface="Aptos"/>
                          <a:ea typeface="Aptos"/>
                          <a:cs typeface="Times New Roman"/>
                        </a:rPr>
                        <a:t>20% vol. 12% NaCl</a:t>
                      </a:r>
                      <a:endParaRPr lang="pl-PL" sz="1200" kern="100">
                        <a:latin typeface="Aptos"/>
                        <a:ea typeface="Apto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l-PL" sz="1200" b="1" kern="100" dirty="0">
                          <a:latin typeface="Aptos"/>
                          <a:ea typeface="Aptos"/>
                          <a:cs typeface="Times New Roman"/>
                        </a:rPr>
                        <a:t>1096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latin typeface="Aptos"/>
                          <a:ea typeface="Aptos"/>
                          <a:cs typeface="Times New Roman"/>
                        </a:rPr>
                        <a:t>80% vol. Multizol-35</a:t>
                      </a:r>
                      <a:endParaRPr lang="pl-PL" sz="1200" kern="100">
                        <a:latin typeface="Aptos"/>
                        <a:ea typeface="Aptos"/>
                        <a:cs typeface="Times New Roman"/>
                      </a:endParaRPr>
                    </a:p>
                    <a:p>
                      <a:pPr algn="ctr">
                        <a:lnSpc>
                          <a:spcPct val="150000"/>
                        </a:lnSpc>
                        <a:spcAft>
                          <a:spcPts val="0"/>
                        </a:spcAft>
                      </a:pPr>
                      <a:r>
                        <a:rPr lang="en-US" sz="1200" kern="100" dirty="0">
                          <a:latin typeface="Aptos"/>
                          <a:ea typeface="Aptos"/>
                          <a:cs typeface="Times New Roman"/>
                        </a:rPr>
                        <a:t>20% vol. 15% NaCl</a:t>
                      </a:r>
                      <a:endParaRPr lang="pl-PL" sz="1200" kern="100">
                        <a:latin typeface="Aptos"/>
                        <a:ea typeface="Apto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l-PL" sz="1200" b="1" kern="100" dirty="0">
                          <a:latin typeface="Aptos"/>
                          <a:ea typeface="Aptos"/>
                          <a:cs typeface="Times New Roman"/>
                        </a:rPr>
                        <a:t>286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715699">
                <a:tc>
                  <a:txBody>
                    <a:bodyPr/>
                    <a:lstStyle/>
                    <a:p>
                      <a:pPr algn="ctr">
                        <a:lnSpc>
                          <a:spcPct val="150000"/>
                        </a:lnSpc>
                        <a:spcAft>
                          <a:spcPts val="0"/>
                        </a:spcAft>
                      </a:pPr>
                      <a:r>
                        <a:rPr lang="en-US" sz="1200" kern="100" dirty="0">
                          <a:latin typeface="Aptos"/>
                          <a:ea typeface="Aptos"/>
                          <a:cs typeface="Times New Roman"/>
                        </a:rPr>
                        <a:t>75% vol. Multizol-35</a:t>
                      </a:r>
                      <a:endParaRPr lang="pl-PL" sz="1200" kern="100">
                        <a:latin typeface="Aptos"/>
                        <a:ea typeface="Aptos"/>
                        <a:cs typeface="Times New Roman"/>
                      </a:endParaRPr>
                    </a:p>
                    <a:p>
                      <a:pPr algn="ctr">
                        <a:lnSpc>
                          <a:spcPct val="150000"/>
                        </a:lnSpc>
                        <a:spcAft>
                          <a:spcPts val="0"/>
                        </a:spcAft>
                      </a:pPr>
                      <a:r>
                        <a:rPr lang="en-US" sz="1200" kern="100" dirty="0">
                          <a:latin typeface="Aptos"/>
                          <a:ea typeface="Aptos"/>
                          <a:cs typeface="Times New Roman"/>
                        </a:rPr>
                        <a:t>25% vol. 12% NaCl</a:t>
                      </a:r>
                      <a:endParaRPr lang="pl-PL" sz="1200" kern="100">
                        <a:latin typeface="Aptos"/>
                        <a:ea typeface="Apto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l-PL" sz="1200" b="1" kern="100" dirty="0">
                          <a:latin typeface="Aptos"/>
                          <a:ea typeface="Aptos"/>
                          <a:cs typeface="Times New Roman"/>
                        </a:rPr>
                        <a:t>538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100" dirty="0">
                          <a:latin typeface="Aptos"/>
                          <a:ea typeface="Aptos"/>
                          <a:cs typeface="Times New Roman"/>
                        </a:rPr>
                        <a:t>75% vol. Multizol-35</a:t>
                      </a:r>
                      <a:endParaRPr lang="pl-PL" sz="1200" kern="100">
                        <a:latin typeface="Aptos"/>
                        <a:ea typeface="Aptos"/>
                        <a:cs typeface="Times New Roman"/>
                      </a:endParaRPr>
                    </a:p>
                    <a:p>
                      <a:pPr algn="ctr">
                        <a:lnSpc>
                          <a:spcPct val="150000"/>
                        </a:lnSpc>
                        <a:spcAft>
                          <a:spcPts val="0"/>
                        </a:spcAft>
                      </a:pPr>
                      <a:r>
                        <a:rPr lang="en-US" sz="1200" kern="100" dirty="0">
                          <a:latin typeface="Aptos"/>
                          <a:ea typeface="Aptos"/>
                          <a:cs typeface="Times New Roman"/>
                        </a:rPr>
                        <a:t>25% vol. 15% NaCl</a:t>
                      </a:r>
                      <a:endParaRPr lang="pl-PL" sz="1200" kern="100">
                        <a:latin typeface="Aptos"/>
                        <a:ea typeface="Apto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l-PL" sz="1200" b="1" kern="100" dirty="0">
                          <a:latin typeface="Aptos"/>
                          <a:ea typeface="Aptos"/>
                          <a:cs typeface="Times New Roman"/>
                        </a:rPr>
                        <a:t>268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02360560"/>
      </p:ext>
    </p:extLst>
  </p:cSld>
  <p:clrMapOvr>
    <a:masterClrMapping/>
  </p:clrMapOvr>
  <p:transition/>
  <p:timing>
    <p:tnLst>
      <p:par>
        <p:cTn id="1" dur="indefinite" restart="never" nodeType="tmRoot">
          <p:childTnLst>
            <p:par>
              <p:cTn id="2"/>
            </p:par>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7718ADC-31F2-F3D9-6BFA-E93CC9972696}"/>
            </a:ext>
          </a:extLst>
        </p:cNvPr>
        <p:cNvGrpSpPr/>
        <p:nvPr/>
      </p:nvGrpSpPr>
      <p:grpSpPr>
        <a:xfrm>
          <a:off x="0" y="0"/>
          <a:ext cx="0" cy="0"/>
          <a:chOff x="0" y="0"/>
          <a:chExt cx="0" cy="0"/>
        </a:xfrm>
      </p:grpSpPr>
      <p:sp>
        <p:nvSpPr>
          <p:cNvPr id="184322" name="Rectangle 2">
            <a:extLst>
              <a:ext uri="{FF2B5EF4-FFF2-40B4-BE49-F238E27FC236}">
                <a16:creationId xmlns="" xmlns:a16="http://schemas.microsoft.com/office/drawing/2014/main" id="{B14D2EA6-4DCA-C15A-0447-1CDAFC10A5F7}"/>
              </a:ext>
            </a:extLst>
          </p:cNvPr>
          <p:cNvSpPr>
            <a:spLocks noGrp="1" noChangeArrowheads="1"/>
          </p:cNvSpPr>
          <p:nvPr>
            <p:ph type="title"/>
          </p:nvPr>
        </p:nvSpPr>
        <p:spPr>
          <a:xfrm>
            <a:off x="1835696" y="332656"/>
            <a:ext cx="6336704" cy="487362"/>
          </a:xfrm>
        </p:spPr>
        <p:txBody>
          <a:bodyPr>
            <a:normAutofit fontScale="90000"/>
          </a:bodyPr>
          <a:lstStyle/>
          <a:p>
            <a:pPr algn="ctr">
              <a:defRPr/>
            </a:pPr>
            <a:r>
              <a:rPr lang="pl-PL" altLang="pl-PL" sz="2200" b="1" dirty="0">
                <a:solidFill>
                  <a:srgbClr val="316033"/>
                </a:solidFill>
                <a:effectLst>
                  <a:outerShdw blurRad="38100" dist="38100" dir="2700000" algn="tl">
                    <a:srgbClr val="C0C0C0"/>
                  </a:outerShdw>
                </a:effectLst>
              </a:rPr>
              <a:t> </a:t>
            </a:r>
            <a:br>
              <a:rPr lang="pl-PL" altLang="pl-PL" sz="2200" b="1" dirty="0">
                <a:solidFill>
                  <a:srgbClr val="316033"/>
                </a:solidFill>
                <a:effectLst>
                  <a:outerShdw blurRad="38100" dist="38100" dir="2700000" algn="tl">
                    <a:srgbClr val="C0C0C0"/>
                  </a:outerShdw>
                </a:effectLst>
              </a:rPr>
            </a:br>
            <a:r>
              <a:rPr lang="pl-PL" altLang="pl-PL" sz="2700" b="1" dirty="0">
                <a:latin typeface="Aptos" panose="020B0004020202020204" pitchFamily="34" charset="0"/>
              </a:rPr>
              <a:t/>
            </a:r>
            <a:br>
              <a:rPr lang="pl-PL" altLang="pl-PL" sz="2700" b="1" dirty="0">
                <a:latin typeface="Aptos" panose="020B0004020202020204" pitchFamily="34" charset="0"/>
              </a:rPr>
            </a:br>
            <a:r>
              <a:rPr lang="pl-PL" altLang="pl-PL" sz="2200" b="1" dirty="0">
                <a:latin typeface="Aptos" panose="020B0004020202020204" pitchFamily="34" charset="0"/>
              </a:rPr>
              <a:t>WSO </a:t>
            </a:r>
            <a:r>
              <a:rPr lang="en-US" altLang="pl-PL" sz="2200" b="1" dirty="0" smtClean="0">
                <a:latin typeface="Aptos" panose="020B0004020202020204"/>
              </a:rPr>
              <a:t>treatment </a:t>
            </a:r>
            <a:r>
              <a:rPr lang="en-US" altLang="pl-PL" sz="2200" b="1" dirty="0">
                <a:latin typeface="Aptos" panose="020B0004020202020204"/>
              </a:rPr>
              <a:t>scenario using </a:t>
            </a:r>
            <a:r>
              <a:rPr lang="en-US" altLang="pl-PL" sz="2200" b="1" dirty="0" smtClean="0">
                <a:latin typeface="Aptos" panose="020B0004020202020204"/>
              </a:rPr>
              <a:t/>
            </a:r>
            <a:br>
              <a:rPr lang="en-US" altLang="pl-PL" sz="2200" b="1" dirty="0" smtClean="0">
                <a:latin typeface="Aptos" panose="020B0004020202020204"/>
              </a:rPr>
            </a:br>
            <a:r>
              <a:rPr lang="en-US" altLang="pl-PL" sz="2200" b="1" dirty="0" smtClean="0">
                <a:latin typeface="Aptos" panose="020B0004020202020204"/>
              </a:rPr>
              <a:t>Multizol </a:t>
            </a:r>
            <a:r>
              <a:rPr lang="pl-PL" altLang="pl-PL" sz="2200" b="1" dirty="0" smtClean="0">
                <a:latin typeface="Aptos" panose="020B0004020202020204" pitchFamily="34" charset="0"/>
              </a:rPr>
              <a:t>treatment </a:t>
            </a:r>
            <a:r>
              <a:rPr lang="en-US" altLang="pl-PL" sz="2200" b="1" dirty="0" smtClean="0">
                <a:latin typeface="Aptos" panose="020B0004020202020204"/>
              </a:rPr>
              <a:t>fluid</a:t>
            </a:r>
            <a:r>
              <a:rPr lang="pl-PL" altLang="pl-PL" sz="2200" b="0" kern="0" dirty="0">
                <a:solidFill>
                  <a:srgbClr val="355E00"/>
                </a:solidFill>
                <a:latin typeface="Arial" pitchFamily="34" charset="0"/>
                <a:cs typeface="Arial" pitchFamily="34" charset="0"/>
              </a:rPr>
              <a:t/>
            </a:r>
            <a:br>
              <a:rPr lang="pl-PL" altLang="pl-PL" sz="2200" b="0" kern="0" dirty="0">
                <a:solidFill>
                  <a:srgbClr val="355E00"/>
                </a:solidFill>
                <a:latin typeface="Arial" pitchFamily="34" charset="0"/>
                <a:cs typeface="Arial" pitchFamily="34" charset="0"/>
              </a:rPr>
            </a:br>
            <a:r>
              <a:rPr lang="pl-PL" sz="2800" dirty="0">
                <a:latin typeface="Aptos" panose="020B0004020202020204" pitchFamily="34" charset="0"/>
              </a:rPr>
              <a:t/>
            </a:r>
            <a:br>
              <a:rPr lang="pl-PL" sz="2800" dirty="0">
                <a:latin typeface="Aptos" panose="020B0004020202020204" pitchFamily="34" charset="0"/>
              </a:rPr>
            </a:br>
            <a:endParaRPr lang="pl-PL" altLang="pl-PL" sz="2200" b="1" dirty="0">
              <a:solidFill>
                <a:srgbClr val="316033"/>
              </a:solidFill>
              <a:effectLst>
                <a:outerShdw blurRad="38100" dist="38100" dir="2700000" algn="tl">
                  <a:srgbClr val="C0C0C0"/>
                </a:outerShdw>
              </a:effectLst>
              <a:latin typeface="Aptos" panose="020B0004020202020204" pitchFamily="34" charset="0"/>
            </a:endParaRPr>
          </a:p>
        </p:txBody>
      </p:sp>
      <p:sp>
        <p:nvSpPr>
          <p:cNvPr id="9219" name="Line 3">
            <a:extLst>
              <a:ext uri="{FF2B5EF4-FFF2-40B4-BE49-F238E27FC236}">
                <a16:creationId xmlns="" xmlns:a16="http://schemas.microsoft.com/office/drawing/2014/main" id="{D83DE7DD-D2D6-BD6F-4BA8-5394DD5D827C}"/>
              </a:ext>
            </a:extLst>
          </p:cNvPr>
          <p:cNvSpPr>
            <a:spLocks noChangeShapeType="1"/>
          </p:cNvSpPr>
          <p:nvPr/>
        </p:nvSpPr>
        <p:spPr bwMode="auto">
          <a:xfrm>
            <a:off x="1155410" y="980728"/>
            <a:ext cx="7343775" cy="0"/>
          </a:xfrm>
          <a:prstGeom prst="line">
            <a:avLst/>
          </a:prstGeom>
          <a:noFill/>
          <a:ln w="22225">
            <a:solidFill>
              <a:srgbClr val="006600"/>
            </a:solidFill>
            <a:round/>
            <a:headEnd/>
            <a:tailEnd/>
          </a:ln>
        </p:spPr>
        <p:txBody>
          <a:bodyPr/>
          <a:lstStyle/>
          <a:p>
            <a:endParaRPr lang="pl-PL"/>
          </a:p>
        </p:txBody>
      </p:sp>
      <p:sp>
        <p:nvSpPr>
          <p:cNvPr id="7169" name="Rectangle 1"/>
          <p:cNvSpPr>
            <a:spLocks noChangeArrowheads="1"/>
          </p:cNvSpPr>
          <p:nvPr/>
        </p:nvSpPr>
        <p:spPr bwMode="auto">
          <a:xfrm>
            <a:off x="154280" y="1110249"/>
            <a:ext cx="621792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1">
              <a:spcAft>
                <a:spcPts val="600"/>
              </a:spcAft>
              <a:buFont typeface="Wingdings" panose="05000000000000000000" pitchFamily="2" charset="2"/>
              <a:buChar char="§"/>
              <a:tabLst>
                <a:tab pos="228600" algn="l"/>
              </a:tabLst>
            </a:pPr>
            <a:r>
              <a:rPr lang="en-US" dirty="0">
                <a:latin typeface="Aptos" panose="020B0004020202020204"/>
              </a:rPr>
              <a:t>  Cease gas production.</a:t>
            </a:r>
          </a:p>
          <a:p>
            <a:pPr marL="0" lvl="2">
              <a:spcAft>
                <a:spcPts val="600"/>
              </a:spcAft>
              <a:buFont typeface="Wingdings" panose="05000000000000000000" pitchFamily="2" charset="2"/>
              <a:buChar char="§"/>
              <a:tabLst>
                <a:tab pos="228600" algn="l"/>
              </a:tabLst>
            </a:pPr>
            <a:r>
              <a:rPr lang="en-US" dirty="0">
                <a:latin typeface="Aptos" panose="020B0004020202020204"/>
              </a:rPr>
              <a:t>  Clean the perforation zone with a 2% KCl solution.</a:t>
            </a:r>
          </a:p>
          <a:p>
            <a:pPr marL="0" lvl="1">
              <a:spcAft>
                <a:spcPts val="600"/>
              </a:spcAft>
              <a:buFont typeface="Wingdings" panose="05000000000000000000" pitchFamily="2" charset="2"/>
              <a:buChar char="§"/>
              <a:tabLst>
                <a:tab pos="228600" algn="l"/>
              </a:tabLst>
            </a:pPr>
            <a:r>
              <a:rPr lang="en-US" dirty="0">
                <a:latin typeface="Aptos" panose="020B0004020202020204"/>
              </a:rPr>
              <a:t>  After cleaning the perforation, perform an absorption test 	using a 2% KCl solution. If the absorption test results are 	positive, proceed to the next stages of work.</a:t>
            </a:r>
          </a:p>
          <a:p>
            <a:pPr>
              <a:spcAft>
                <a:spcPts val="600"/>
              </a:spcAft>
              <a:buFont typeface="Wingdings" panose="05000000000000000000" pitchFamily="2" charset="2"/>
              <a:buChar char="§"/>
              <a:tabLst>
                <a:tab pos="228600" algn="l"/>
              </a:tabLst>
            </a:pPr>
            <a:r>
              <a:rPr lang="en-US" dirty="0">
                <a:latin typeface="Aptos" panose="020B0004020202020204"/>
              </a:rPr>
              <a:t>  Construct an acid bath to remove hydrochloric acid-soluble 	deposits from the production tubing and perforations.</a:t>
            </a:r>
          </a:p>
          <a:p>
            <a:pPr marL="0" lvl="1">
              <a:spcAft>
                <a:spcPts val="600"/>
              </a:spcAft>
              <a:buFont typeface="Wingdings" panose="05000000000000000000" pitchFamily="2" charset="2"/>
              <a:buChar char="§"/>
              <a:tabLst>
                <a:tab pos="228600" algn="l"/>
              </a:tabLst>
            </a:pPr>
            <a:r>
              <a:rPr lang="en-US" dirty="0">
                <a:latin typeface="Aptos" panose="020B0004020202020204"/>
              </a:rPr>
              <a:t>  Remove formation water from the wellbore zone using 	nitrogen, injecting it into the formation to a distance of at 	least 3 meters from the perforation.</a:t>
            </a:r>
          </a:p>
          <a:p>
            <a:pPr marL="0" lvl="1">
              <a:spcAft>
                <a:spcPts val="600"/>
              </a:spcAft>
              <a:buFont typeface="Wingdings" panose="05000000000000000000" pitchFamily="2" charset="2"/>
              <a:buChar char="§"/>
              <a:tabLst>
                <a:tab pos="228600" algn="l"/>
              </a:tabLst>
            </a:pPr>
            <a:r>
              <a:rPr lang="en-US" dirty="0">
                <a:latin typeface="Aptos" panose="020B0004020202020204"/>
              </a:rPr>
              <a:t>  Inject the treatment fluid to a depth of at least 1.5 meters 	from the perforation.</a:t>
            </a:r>
          </a:p>
          <a:p>
            <a:pPr marL="0" lvl="1">
              <a:spcAft>
                <a:spcPts val="600"/>
              </a:spcAft>
              <a:buFont typeface="Wingdings" panose="05000000000000000000" pitchFamily="2" charset="2"/>
              <a:buChar char="§"/>
              <a:tabLst>
                <a:tab pos="228600" algn="l"/>
              </a:tabLst>
            </a:pPr>
            <a:r>
              <a:rPr lang="en-US" dirty="0">
                <a:latin typeface="Aptos" panose="020B0004020202020204"/>
              </a:rPr>
              <a:t>  Put a nitrogen tamp to inject the treatment fluid deeper into 	the formation.</a:t>
            </a:r>
          </a:p>
          <a:p>
            <a:pPr marL="0" lvl="1">
              <a:spcAft>
                <a:spcPts val="600"/>
              </a:spcAft>
              <a:buFont typeface="Wingdings" panose="05000000000000000000" pitchFamily="2" charset="2"/>
              <a:buChar char="§"/>
              <a:tabLst>
                <a:tab pos="228600" algn="l"/>
              </a:tabLst>
            </a:pPr>
            <a:r>
              <a:rPr lang="en-US" dirty="0">
                <a:latin typeface="Aptos" panose="020B0004020202020204"/>
              </a:rPr>
              <a:t>  Shut the well for at least three days.</a:t>
            </a:r>
          </a:p>
          <a:p>
            <a:pPr marL="0" lvl="1">
              <a:spcAft>
                <a:spcPts val="600"/>
              </a:spcAft>
              <a:buFont typeface="Wingdings" panose="05000000000000000000" pitchFamily="2" charset="2"/>
              <a:buChar char="§"/>
              <a:tabLst>
                <a:tab pos="228600" algn="l"/>
              </a:tabLst>
            </a:pPr>
            <a:r>
              <a:rPr lang="en-US" dirty="0">
                <a:latin typeface="Aptos" panose="020B0004020202020204"/>
              </a:rPr>
              <a:t>  Resume production, starting at a low rate and then 	gradually increasing it.</a:t>
            </a:r>
            <a:endParaRPr kumimoji="0" lang="pl-PL" i="0" u="none" strike="noStrike" cap="none" normalizeH="0" baseline="0" dirty="0">
              <a:ln>
                <a:noFill/>
              </a:ln>
              <a:solidFill>
                <a:schemeClr val="tx1"/>
              </a:solidFill>
              <a:effectLst/>
              <a:latin typeface="Arial" pitchFamily="34" charset="0"/>
              <a:cs typeface="Arial" pitchFamily="34" charset="0"/>
            </a:endParaRPr>
          </a:p>
        </p:txBody>
      </p:sp>
      <p:pic>
        <p:nvPicPr>
          <p:cNvPr id="2050" name="Picture 2" descr="P1015619"/>
          <p:cNvPicPr>
            <a:picLocks noChangeAspect="1" noChangeArrowheads="1"/>
          </p:cNvPicPr>
          <p:nvPr/>
        </p:nvPicPr>
        <p:blipFill>
          <a:blip r:embed="rId3" cstate="print"/>
          <a:srcRect/>
          <a:stretch>
            <a:fillRect/>
          </a:stretch>
        </p:blipFill>
        <p:spPr bwMode="auto">
          <a:xfrm>
            <a:off x="6372200" y="1268760"/>
            <a:ext cx="2499948" cy="1872208"/>
          </a:xfrm>
          <a:prstGeom prst="rect">
            <a:avLst/>
          </a:prstGeom>
          <a:noFill/>
          <a:ln w="9525">
            <a:noFill/>
            <a:miter lim="800000"/>
            <a:headEnd/>
            <a:tailEnd/>
          </a:ln>
        </p:spPr>
      </p:pic>
    </p:spTree>
    <p:extLst>
      <p:ext uri="{BB962C8B-B14F-4D97-AF65-F5344CB8AC3E}">
        <p14:creationId xmlns:p14="http://schemas.microsoft.com/office/powerpoint/2010/main" val="1963076539"/>
      </p:ext>
    </p:extLst>
  </p:cSld>
  <p:clrMapOvr>
    <a:masterClrMapping/>
  </p:clrMapOvr>
  <p:transition/>
  <p:timing>
    <p:tnLst>
      <p:par>
        <p:cTn id="1" dur="indefinite" restart="never" nodeType="tmRoot">
          <p:childTnLst>
            <p:par>
              <p:cTn id="2"/>
            </p:par>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4E0E661-1BBC-C067-5379-91F2BA0B50EA}"/>
            </a:ext>
          </a:extLst>
        </p:cNvPr>
        <p:cNvGrpSpPr/>
        <p:nvPr/>
      </p:nvGrpSpPr>
      <p:grpSpPr>
        <a:xfrm>
          <a:off x="0" y="0"/>
          <a:ext cx="0" cy="0"/>
          <a:chOff x="0" y="0"/>
          <a:chExt cx="0" cy="0"/>
        </a:xfrm>
      </p:grpSpPr>
      <p:sp>
        <p:nvSpPr>
          <p:cNvPr id="184322" name="Rectangle 2">
            <a:extLst>
              <a:ext uri="{FF2B5EF4-FFF2-40B4-BE49-F238E27FC236}">
                <a16:creationId xmlns="" xmlns:a16="http://schemas.microsoft.com/office/drawing/2014/main" id="{B905C759-D7FB-E027-1537-06A6ED1CBF71}"/>
              </a:ext>
            </a:extLst>
          </p:cNvPr>
          <p:cNvSpPr>
            <a:spLocks noGrp="1" noChangeArrowheads="1"/>
          </p:cNvSpPr>
          <p:nvPr>
            <p:ph type="title"/>
          </p:nvPr>
        </p:nvSpPr>
        <p:spPr>
          <a:xfrm>
            <a:off x="1331640" y="188640"/>
            <a:ext cx="7568474" cy="864096"/>
          </a:xfrm>
        </p:spPr>
        <p:txBody>
          <a:bodyPr>
            <a:normAutofit/>
          </a:bodyPr>
          <a:lstStyle/>
          <a:p>
            <a:pPr algn="ctr">
              <a:defRPr/>
            </a:pPr>
            <a:r>
              <a:rPr lang="en-US" sz="2400" b="1" dirty="0" smtClean="0">
                <a:solidFill>
                  <a:srgbClr val="316033"/>
                </a:solidFill>
                <a:effectLst>
                  <a:outerShdw blurRad="38100" dist="38100" dir="2700000" algn="tl">
                    <a:srgbClr val="C0C0C0"/>
                  </a:outerShdw>
                </a:effectLst>
                <a:latin typeface="Aptos" panose="020B0004020202020204"/>
              </a:rPr>
              <a:t>Eliminate </a:t>
            </a:r>
            <a:r>
              <a:rPr lang="en-US" sz="2400" b="1" dirty="0" smtClean="0">
                <a:latin typeface="Aptos" panose="020B0004020202020204"/>
              </a:rPr>
              <a:t>flows</a:t>
            </a:r>
            <a:r>
              <a:rPr lang="en-AU" sz="2400" dirty="0">
                <a:solidFill>
                  <a:srgbClr val="316033"/>
                </a:solidFill>
                <a:latin typeface="Aptos" panose="020B0004020202020204"/>
              </a:rPr>
              <a:t> </a:t>
            </a:r>
            <a:r>
              <a:rPr lang="en-AU" sz="2400" b="1" dirty="0">
                <a:solidFill>
                  <a:srgbClr val="316033"/>
                </a:solidFill>
                <a:latin typeface="Aptos" panose="020B0004020202020204"/>
              </a:rPr>
              <a:t>behind </a:t>
            </a:r>
            <a:r>
              <a:rPr lang="en-AU" sz="2400" b="1" dirty="0" smtClean="0">
                <a:solidFill>
                  <a:srgbClr val="316033"/>
                </a:solidFill>
                <a:latin typeface="Aptos" panose="020B0004020202020204"/>
              </a:rPr>
              <a:t>pipes</a:t>
            </a:r>
            <a:r>
              <a:rPr lang="pl-PL" sz="2400" b="1" dirty="0" smtClean="0">
                <a:solidFill>
                  <a:srgbClr val="316033"/>
                </a:solidFill>
                <a:latin typeface="Aptos" panose="020B0004020202020204" pitchFamily="34" charset="0"/>
              </a:rPr>
              <a:t> </a:t>
            </a:r>
            <a:r>
              <a:rPr lang="pl-PL" sz="2400" b="1" dirty="0">
                <a:solidFill>
                  <a:srgbClr val="316033"/>
                </a:solidFill>
                <a:latin typeface="Aptos" panose="020B0004020202020204" pitchFamily="34" charset="0"/>
              </a:rPr>
              <a:t>and </a:t>
            </a:r>
            <a:r>
              <a:rPr lang="en-AU" sz="2400" b="1" dirty="0">
                <a:solidFill>
                  <a:srgbClr val="316033"/>
                </a:solidFill>
                <a:latin typeface="Aptos" panose="020B0004020202020204"/>
              </a:rPr>
              <a:t>casing </a:t>
            </a:r>
            <a:r>
              <a:rPr lang="en-AU" sz="2400" b="1" dirty="0" smtClean="0">
                <a:solidFill>
                  <a:srgbClr val="316033"/>
                </a:solidFill>
                <a:latin typeface="Aptos" panose="020B0004020202020204"/>
              </a:rPr>
              <a:t>leaks</a:t>
            </a:r>
            <a:r>
              <a:rPr lang="en-AU" sz="2400" b="1" dirty="0">
                <a:solidFill>
                  <a:srgbClr val="316033"/>
                </a:solidFill>
                <a:latin typeface="Aptos" panose="020B0004020202020204"/>
              </a:rPr>
              <a:t/>
            </a:r>
            <a:br>
              <a:rPr lang="en-AU" sz="2400" b="1" dirty="0">
                <a:solidFill>
                  <a:srgbClr val="316033"/>
                </a:solidFill>
                <a:latin typeface="Aptos" panose="020B0004020202020204"/>
              </a:rPr>
            </a:br>
            <a:r>
              <a:rPr lang="pl-PL" sz="2400" b="1" dirty="0" smtClean="0">
                <a:solidFill>
                  <a:srgbClr val="316033"/>
                </a:solidFill>
                <a:latin typeface="Aptos" panose="020B0004020202020204" pitchFamily="34" charset="0"/>
              </a:rPr>
              <a:t>in </a:t>
            </a:r>
            <a:r>
              <a:rPr lang="pl-PL" sz="2400" b="1" dirty="0">
                <a:solidFill>
                  <a:srgbClr val="316033"/>
                </a:solidFill>
                <a:latin typeface="Aptos" panose="020B0004020202020204" pitchFamily="34" charset="0"/>
              </a:rPr>
              <a:t>gas &amp; oils wells </a:t>
            </a:r>
            <a:endParaRPr lang="pl-PL" altLang="pl-PL" sz="2400" b="1" dirty="0">
              <a:solidFill>
                <a:srgbClr val="316033"/>
              </a:solidFill>
              <a:effectLst>
                <a:outerShdw blurRad="38100" dist="38100" dir="2700000" algn="tl">
                  <a:srgbClr val="C0C0C0"/>
                </a:outerShdw>
              </a:effectLst>
              <a:latin typeface="Aptos" panose="020B0004020202020204" pitchFamily="34" charset="0"/>
            </a:endParaRPr>
          </a:p>
        </p:txBody>
      </p:sp>
      <p:sp>
        <p:nvSpPr>
          <p:cNvPr id="9219" name="Line 3">
            <a:extLst>
              <a:ext uri="{FF2B5EF4-FFF2-40B4-BE49-F238E27FC236}">
                <a16:creationId xmlns="" xmlns:a16="http://schemas.microsoft.com/office/drawing/2014/main" id="{AF36DEF9-02CE-7310-DFB1-0C3A9F8F5EB8}"/>
              </a:ext>
            </a:extLst>
          </p:cNvPr>
          <p:cNvSpPr>
            <a:spLocks noChangeShapeType="1"/>
          </p:cNvSpPr>
          <p:nvPr/>
        </p:nvSpPr>
        <p:spPr bwMode="auto">
          <a:xfrm>
            <a:off x="1155410" y="980728"/>
            <a:ext cx="7343775" cy="0"/>
          </a:xfrm>
          <a:prstGeom prst="line">
            <a:avLst/>
          </a:prstGeom>
          <a:noFill/>
          <a:ln w="22225">
            <a:solidFill>
              <a:srgbClr val="006600"/>
            </a:solidFill>
            <a:round/>
            <a:headEnd/>
            <a:tailEnd/>
          </a:ln>
        </p:spPr>
        <p:txBody>
          <a:bodyPr/>
          <a:lstStyle/>
          <a:p>
            <a:endParaRPr lang="pl-PL"/>
          </a:p>
        </p:txBody>
      </p:sp>
      <p:sp>
        <p:nvSpPr>
          <p:cNvPr id="9221" name="Strzałka w dół 4">
            <a:extLst>
              <a:ext uri="{FF2B5EF4-FFF2-40B4-BE49-F238E27FC236}">
                <a16:creationId xmlns="" xmlns:a16="http://schemas.microsoft.com/office/drawing/2014/main" id="{2EE8AD7F-F43A-4D38-F78D-4C1D1B5E7AD0}"/>
              </a:ext>
            </a:extLst>
          </p:cNvPr>
          <p:cNvSpPr>
            <a:spLocks noChangeArrowheads="1"/>
          </p:cNvSpPr>
          <p:nvPr/>
        </p:nvSpPr>
        <p:spPr bwMode="auto">
          <a:xfrm>
            <a:off x="4067175" y="4292600"/>
            <a:ext cx="46038" cy="720725"/>
          </a:xfrm>
          <a:prstGeom prst="downArrow">
            <a:avLst>
              <a:gd name="adj1" fmla="val 50000"/>
              <a:gd name="adj2" fmla="val 49719"/>
            </a:avLst>
          </a:prstGeom>
          <a:noFill/>
          <a:ln w="9525" algn="ctr">
            <a:noFill/>
            <a:round/>
            <a:headEnd/>
            <a:tailEnd/>
          </a:ln>
        </p:spPr>
        <p:txBody>
          <a:bodyPr lIns="90000" tIns="46800" rIns="90000" bIns="46800">
            <a:spAutoFit/>
          </a:bodyPr>
          <a:lstStyle/>
          <a:p>
            <a:pPr algn="ctr" defTabSz="449263" eaLnBrk="1">
              <a:lnSpc>
                <a:spcPct val="92000"/>
              </a:lnSpc>
              <a:spcBef>
                <a:spcPct val="50000"/>
              </a:spcBef>
              <a:buClr>
                <a:srgbClr val="000000"/>
              </a:buClr>
              <a:buSzPct val="45000"/>
              <a:buFont typeface="Wingdings" pitchFamily="2" charset="2"/>
              <a:buNone/>
            </a:pPr>
            <a:endParaRPr lang="pl-PL" altLang="pl-PL">
              <a:latin typeface="Arial" charset="0"/>
            </a:endParaRPr>
          </a:p>
        </p:txBody>
      </p:sp>
      <p:sp>
        <p:nvSpPr>
          <p:cNvPr id="9222" name="Strzałka w dół 5">
            <a:extLst>
              <a:ext uri="{FF2B5EF4-FFF2-40B4-BE49-F238E27FC236}">
                <a16:creationId xmlns="" xmlns:a16="http://schemas.microsoft.com/office/drawing/2014/main" id="{A4A8198C-3684-CFB1-00F0-C3D741A291DA}"/>
              </a:ext>
            </a:extLst>
          </p:cNvPr>
          <p:cNvSpPr>
            <a:spLocks noChangeArrowheads="1"/>
          </p:cNvSpPr>
          <p:nvPr/>
        </p:nvSpPr>
        <p:spPr bwMode="auto">
          <a:xfrm>
            <a:off x="2484438" y="4292600"/>
            <a:ext cx="574675" cy="936625"/>
          </a:xfrm>
          <a:prstGeom prst="downArrow">
            <a:avLst>
              <a:gd name="adj1" fmla="val 50000"/>
              <a:gd name="adj2" fmla="val 50148"/>
            </a:avLst>
          </a:prstGeom>
          <a:noFill/>
          <a:ln w="9525" algn="ctr">
            <a:noFill/>
            <a:round/>
            <a:headEnd/>
            <a:tailEnd/>
          </a:ln>
        </p:spPr>
        <p:txBody>
          <a:bodyPr lIns="90000" tIns="46800" rIns="90000" bIns="46800">
            <a:spAutoFit/>
          </a:bodyPr>
          <a:lstStyle/>
          <a:p>
            <a:pPr algn="ctr" defTabSz="449263" eaLnBrk="1">
              <a:lnSpc>
                <a:spcPct val="92000"/>
              </a:lnSpc>
              <a:spcBef>
                <a:spcPct val="50000"/>
              </a:spcBef>
              <a:buClr>
                <a:srgbClr val="000000"/>
              </a:buClr>
              <a:buSzPct val="45000"/>
              <a:buFont typeface="Wingdings" pitchFamily="2" charset="2"/>
              <a:buNone/>
            </a:pPr>
            <a:endParaRPr lang="pl-PL" altLang="pl-PL">
              <a:latin typeface="Arial" charset="0"/>
            </a:endParaRPr>
          </a:p>
        </p:txBody>
      </p:sp>
      <p:sp>
        <p:nvSpPr>
          <p:cNvPr id="10" name="pole tekstowe 9">
            <a:extLst>
              <a:ext uri="{FF2B5EF4-FFF2-40B4-BE49-F238E27FC236}">
                <a16:creationId xmlns="" xmlns:a16="http://schemas.microsoft.com/office/drawing/2014/main" id="{7F29BFC0-9CBF-0908-3498-5B6FE6BF72B4}"/>
              </a:ext>
            </a:extLst>
          </p:cNvPr>
          <p:cNvSpPr txBox="1"/>
          <p:nvPr/>
        </p:nvSpPr>
        <p:spPr>
          <a:xfrm>
            <a:off x="6516216" y="6165304"/>
            <a:ext cx="1718203" cy="338554"/>
          </a:xfrm>
          <a:prstGeom prst="rect">
            <a:avLst/>
          </a:prstGeom>
          <a:noFill/>
        </p:spPr>
        <p:txBody>
          <a:bodyPr wrap="square">
            <a:spAutoFit/>
          </a:bodyPr>
          <a:lstStyle/>
          <a:p>
            <a:pPr>
              <a:spcAft>
                <a:spcPts val="0"/>
              </a:spcAft>
            </a:pPr>
            <a:r>
              <a:rPr lang="pl-PL" b="0" i="1" dirty="0">
                <a:latin typeface="Aptos" panose="020B0004020202020204" pitchFamily="34" charset="0"/>
                <a:ea typeface="Times New Roman"/>
                <a:cs typeface="Times New Roman"/>
              </a:rPr>
              <a:t>C</a:t>
            </a:r>
            <a:r>
              <a:rPr lang="en-US" b="0" i="1" dirty="0">
                <a:latin typeface="Aptos" panose="020B0004020202020204" pitchFamily="34" charset="0"/>
                <a:ea typeface="Times New Roman"/>
                <a:cs typeface="Times New Roman"/>
              </a:rPr>
              <a:t>asing </a:t>
            </a:r>
            <a:r>
              <a:rPr lang="pl-PL" b="0" i="1" dirty="0" err="1">
                <a:latin typeface="Aptos" panose="020B0004020202020204" pitchFamily="34" charset="0"/>
                <a:ea typeface="Times New Roman"/>
                <a:cs typeface="Times New Roman"/>
              </a:rPr>
              <a:t>leaks</a:t>
            </a:r>
            <a:r>
              <a:rPr lang="pl-PL" b="0" i="1" dirty="0">
                <a:latin typeface="Aptos" panose="020B0004020202020204" pitchFamily="34" charset="0"/>
                <a:ea typeface="Times New Roman"/>
                <a:cs typeface="Times New Roman"/>
              </a:rPr>
              <a:t> </a:t>
            </a:r>
            <a:endParaRPr lang="pl-PL" sz="1800" b="0" dirty="0">
              <a:latin typeface="Aptos" panose="020B0004020202020204" pitchFamily="34" charset="0"/>
              <a:ea typeface="Times New Roman"/>
              <a:cs typeface="Times New Roman"/>
            </a:endParaRPr>
          </a:p>
        </p:txBody>
      </p:sp>
      <p:sp>
        <p:nvSpPr>
          <p:cNvPr id="12" name="pole tekstowe 11">
            <a:extLst>
              <a:ext uri="{FF2B5EF4-FFF2-40B4-BE49-F238E27FC236}">
                <a16:creationId xmlns="" xmlns:a16="http://schemas.microsoft.com/office/drawing/2014/main" id="{46B0299D-21A8-B49F-7724-6C1BED7FCFAD}"/>
              </a:ext>
            </a:extLst>
          </p:cNvPr>
          <p:cNvSpPr txBox="1"/>
          <p:nvPr/>
        </p:nvSpPr>
        <p:spPr>
          <a:xfrm>
            <a:off x="6516216" y="3429000"/>
            <a:ext cx="2088232" cy="338554"/>
          </a:xfrm>
          <a:prstGeom prst="rect">
            <a:avLst/>
          </a:prstGeom>
          <a:noFill/>
        </p:spPr>
        <p:txBody>
          <a:bodyPr wrap="square">
            <a:spAutoFit/>
          </a:bodyPr>
          <a:lstStyle/>
          <a:p>
            <a:r>
              <a:rPr lang="en-US" b="0" i="1" dirty="0">
                <a:latin typeface="Aptos" panose="020B0004020202020204" pitchFamily="34" charset="0"/>
                <a:cs typeface="Times New Roman"/>
              </a:rPr>
              <a:t>Flows </a:t>
            </a:r>
            <a:r>
              <a:rPr lang="pl-PL" b="0" i="1" dirty="0" err="1">
                <a:latin typeface="Aptos" panose="020B0004020202020204" pitchFamily="34" charset="0"/>
                <a:cs typeface="Times New Roman"/>
              </a:rPr>
              <a:t>behind</a:t>
            </a:r>
            <a:r>
              <a:rPr lang="pl-PL" b="0" i="1" dirty="0">
                <a:latin typeface="Aptos" panose="020B0004020202020204" pitchFamily="34" charset="0"/>
                <a:cs typeface="Times New Roman"/>
              </a:rPr>
              <a:t> </a:t>
            </a:r>
            <a:r>
              <a:rPr lang="en-US" b="0" i="1" dirty="0">
                <a:latin typeface="Aptos" panose="020B0004020202020204" pitchFamily="34" charset="0"/>
                <a:cs typeface="Times New Roman"/>
              </a:rPr>
              <a:t>pipe </a:t>
            </a:r>
            <a:endParaRPr lang="pl-PL" b="0" i="1" dirty="0">
              <a:latin typeface="Aptos" panose="020B0004020202020204" pitchFamily="34" charset="0"/>
              <a:cs typeface="Times New Roman"/>
            </a:endParaRPr>
          </a:p>
        </p:txBody>
      </p:sp>
      <p:pic>
        <p:nvPicPr>
          <p:cNvPr id="13" name="Obraz 12" descr="Obraz zawierający zrzut ekranu, ilustracja, design&#10;&#10;Zawartość wygenerowana przez AI może być niepoprawna."/>
          <p:cNvPicPr/>
          <p:nvPr/>
        </p:nvPicPr>
        <p:blipFill>
          <a:blip r:embed="rId3" cstate="print"/>
          <a:stretch>
            <a:fillRect/>
          </a:stretch>
        </p:blipFill>
        <p:spPr>
          <a:xfrm>
            <a:off x="6588224" y="3717032"/>
            <a:ext cx="1656184" cy="2376264"/>
          </a:xfrm>
          <a:prstGeom prst="rect">
            <a:avLst/>
          </a:prstGeom>
        </p:spPr>
      </p:pic>
      <p:pic>
        <p:nvPicPr>
          <p:cNvPr id="14" name="Obraz 13" descr="Obraz zawierający zrzut ekranu, ilustracja, design&#10;&#10;Zawartość wygenerowana przez AI może być niepoprawna."/>
          <p:cNvPicPr/>
          <p:nvPr/>
        </p:nvPicPr>
        <p:blipFill>
          <a:blip r:embed="rId4" cstate="print"/>
          <a:stretch>
            <a:fillRect/>
          </a:stretch>
        </p:blipFill>
        <p:spPr>
          <a:xfrm>
            <a:off x="6516216" y="1052736"/>
            <a:ext cx="1749891" cy="2376264"/>
          </a:xfrm>
          <a:prstGeom prst="rect">
            <a:avLst/>
          </a:prstGeom>
        </p:spPr>
      </p:pic>
      <p:sp>
        <p:nvSpPr>
          <p:cNvPr id="15" name="Prostokąt 14"/>
          <p:cNvSpPr/>
          <p:nvPr/>
        </p:nvSpPr>
        <p:spPr>
          <a:xfrm>
            <a:off x="395536" y="1556792"/>
            <a:ext cx="5832648" cy="4770537"/>
          </a:xfrm>
          <a:prstGeom prst="rect">
            <a:avLst/>
          </a:prstGeom>
        </p:spPr>
        <p:txBody>
          <a:bodyPr wrap="square">
            <a:spAutoFit/>
          </a:bodyPr>
          <a:lstStyle/>
          <a:p>
            <a:pPr>
              <a:buFont typeface="Wingdings" pitchFamily="2" charset="2"/>
              <a:buChar char="Ø"/>
              <a:tabLst>
                <a:tab pos="342900" algn="l"/>
              </a:tabLst>
            </a:pPr>
            <a:r>
              <a:rPr lang="pl-PL" dirty="0"/>
              <a:t>   </a:t>
            </a:r>
            <a:r>
              <a:rPr lang="en-US" dirty="0">
                <a:latin typeface="Aptos" panose="020B0004020202020204"/>
              </a:rPr>
              <a:t>Tests were carried out to verify the suitability of 	Multizol fluid for eliminating casing leaks and flows 	behind pipe. </a:t>
            </a:r>
            <a:endParaRPr lang="pl-PL" dirty="0"/>
          </a:p>
          <a:p>
            <a:pPr>
              <a:buFont typeface="Wingdings" pitchFamily="2" charset="2"/>
              <a:buChar char="Ø"/>
            </a:pPr>
            <a:endParaRPr lang="pl-PL" dirty="0"/>
          </a:p>
          <a:p>
            <a:pPr>
              <a:buFont typeface="Wingdings" pitchFamily="2" charset="2"/>
              <a:buChar char="Ø"/>
              <a:tabLst>
                <a:tab pos="342900" algn="l"/>
              </a:tabLst>
            </a:pPr>
            <a:r>
              <a:rPr lang="pl-PL" dirty="0"/>
              <a:t>   </a:t>
            </a:r>
            <a:r>
              <a:rPr lang="pl-PL" dirty="0" smtClean="0"/>
              <a:t>T</a:t>
            </a:r>
            <a:r>
              <a:rPr lang="en-US" dirty="0" smtClean="0">
                <a:latin typeface="Aptos" panose="020B0004020202020204"/>
              </a:rPr>
              <a:t>tests </a:t>
            </a:r>
            <a:r>
              <a:rPr lang="en-US" dirty="0">
                <a:latin typeface="Aptos" panose="020B0004020202020204"/>
              </a:rPr>
              <a:t>were carried out on artificially created fractures 	and Berea Upper Gray cores, showed that the 	restriction of reservoir water flow primarily occurs in 	the vicinity of the fracture, rather than within the 	fracture itself</a:t>
            </a:r>
            <a:r>
              <a:rPr lang="pl-PL" dirty="0"/>
              <a:t>.</a:t>
            </a:r>
          </a:p>
          <a:p>
            <a:pPr>
              <a:buFont typeface="Wingdings" pitchFamily="2" charset="2"/>
              <a:buChar char="Ø"/>
            </a:pPr>
            <a:endParaRPr lang="pl-PL" dirty="0"/>
          </a:p>
          <a:p>
            <a:pPr>
              <a:buFont typeface="Wingdings" pitchFamily="2" charset="2"/>
              <a:buChar char="v"/>
              <a:tabLst>
                <a:tab pos="342900" algn="l"/>
              </a:tabLst>
            </a:pPr>
            <a:r>
              <a:rPr lang="en-US" dirty="0">
                <a:latin typeface="Aptos" panose="020B0004020202020204"/>
              </a:rPr>
              <a:t>   For fractures  with a width of 1 mm, the loss of 	permeability was a maximum of 9.1%.</a:t>
            </a:r>
          </a:p>
          <a:p>
            <a:pPr>
              <a:buFont typeface="Wingdings" pitchFamily="2" charset="2"/>
              <a:buChar char="v"/>
              <a:tabLst>
                <a:tab pos="342900" algn="l"/>
              </a:tabLst>
            </a:pPr>
            <a:endParaRPr lang="en-US" dirty="0">
              <a:latin typeface="Aptos" panose="020B0004020202020204"/>
            </a:endParaRPr>
          </a:p>
          <a:p>
            <a:pPr marL="0" lvl="1">
              <a:buFont typeface="Wingdings" pitchFamily="2" charset="2"/>
              <a:buChar char="v"/>
              <a:tabLst>
                <a:tab pos="342900" algn="l"/>
              </a:tabLst>
            </a:pPr>
            <a:r>
              <a:rPr lang="en-US" dirty="0">
                <a:latin typeface="Aptos" panose="020B0004020202020204"/>
              </a:rPr>
              <a:t>  For the rock matrix (vicinity of the fracture ) the 	average loss of permeability was 90.8%.</a:t>
            </a:r>
          </a:p>
          <a:p>
            <a:pPr>
              <a:tabLst>
                <a:tab pos="342900" algn="l"/>
              </a:tabLst>
            </a:pPr>
            <a:endParaRPr lang="en-US" dirty="0">
              <a:latin typeface="Aptos" panose="020B0004020202020204"/>
            </a:endParaRPr>
          </a:p>
          <a:p>
            <a:pPr>
              <a:buFont typeface="Wingdings" pitchFamily="2" charset="2"/>
              <a:buChar char="Ø"/>
              <a:tabLst>
                <a:tab pos="342900" algn="l"/>
              </a:tabLst>
            </a:pPr>
            <a:r>
              <a:rPr lang="en-US" dirty="0">
                <a:latin typeface="Aptos" panose="020B0004020202020204"/>
              </a:rPr>
              <a:t>  The low viscosity of Multizol and elastic properties of 	Multizol gels are beneficial from the point of view of 	the effectiveness of these treatments. </a:t>
            </a:r>
          </a:p>
        </p:txBody>
      </p:sp>
    </p:spTree>
    <p:extLst>
      <p:ext uri="{BB962C8B-B14F-4D97-AF65-F5344CB8AC3E}">
        <p14:creationId xmlns:p14="http://schemas.microsoft.com/office/powerpoint/2010/main" val="3338458108"/>
      </p:ext>
    </p:extLst>
  </p:cSld>
  <p:clrMapOvr>
    <a:masterClrMapping/>
  </p:clrMapOvr>
  <p:transition/>
  <p:timing>
    <p:tnLst>
      <p:par>
        <p:cTn id="1" dur="indefinite" restart="never" nodeType="tmRoot">
          <p:childTnLst>
            <p:par>
              <p:cTn id="2"/>
            </p:par>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Obraz 9" descr="C:\Users\falkowicz\Desktop\stożek wodny-1.jpg"/>
          <p:cNvPicPr>
            <a:picLocks noChangeAspect="1" noChangeArrowheads="1"/>
          </p:cNvPicPr>
          <p:nvPr/>
        </p:nvPicPr>
        <p:blipFill>
          <a:blip r:embed="rId3" cstate="print">
            <a:lum bright="-28000" contrast="-4000"/>
          </a:blip>
          <a:srcRect/>
          <a:stretch>
            <a:fillRect/>
          </a:stretch>
        </p:blipFill>
        <p:spPr bwMode="auto">
          <a:xfrm>
            <a:off x="5220072" y="1471613"/>
            <a:ext cx="3919166" cy="5111750"/>
          </a:xfrm>
          <a:prstGeom prst="rect">
            <a:avLst/>
          </a:prstGeom>
          <a:noFill/>
          <a:ln w="9525">
            <a:noFill/>
            <a:miter lim="800000"/>
            <a:headEnd/>
            <a:tailEnd/>
          </a:ln>
        </p:spPr>
      </p:pic>
      <p:sp>
        <p:nvSpPr>
          <p:cNvPr id="184322" name="Rectangle 2"/>
          <p:cNvSpPr>
            <a:spLocks noGrp="1" noChangeArrowheads="1"/>
          </p:cNvSpPr>
          <p:nvPr>
            <p:ph type="title"/>
          </p:nvPr>
        </p:nvSpPr>
        <p:spPr>
          <a:xfrm>
            <a:off x="827584" y="404813"/>
            <a:ext cx="8136904" cy="487362"/>
          </a:xfrm>
        </p:spPr>
        <p:txBody>
          <a:bodyPr>
            <a:normAutofit fontScale="90000"/>
          </a:bodyPr>
          <a:lstStyle/>
          <a:p>
            <a:pPr>
              <a:defRPr/>
            </a:pPr>
            <a:r>
              <a:rPr lang="pl-PL" sz="2400" b="1" dirty="0"/>
              <a:t/>
            </a:r>
            <a:br>
              <a:rPr lang="pl-PL" sz="2400" b="1" dirty="0"/>
            </a:br>
            <a:r>
              <a:rPr lang="pl-PL" sz="2700" b="1" dirty="0"/>
              <a:t> </a:t>
            </a:r>
            <a:br>
              <a:rPr lang="pl-PL" sz="2700" b="1" dirty="0"/>
            </a:br>
            <a:r>
              <a:rPr lang="pl-PL" sz="2400" dirty="0"/>
              <a:t> </a:t>
            </a:r>
            <a:br>
              <a:rPr lang="pl-PL" sz="2400" dirty="0"/>
            </a:br>
            <a:endParaRPr lang="pl-PL" altLang="pl-PL" sz="2200" b="1" dirty="0">
              <a:effectLst>
                <a:outerShdw blurRad="38100" dist="38100" dir="2700000" algn="tl">
                  <a:srgbClr val="C0C0C0"/>
                </a:outerShdw>
              </a:effectLst>
            </a:endParaRPr>
          </a:p>
        </p:txBody>
      </p:sp>
      <p:sp>
        <p:nvSpPr>
          <p:cNvPr id="4100" name="Line 3"/>
          <p:cNvSpPr>
            <a:spLocks noChangeShapeType="1"/>
          </p:cNvSpPr>
          <p:nvPr/>
        </p:nvSpPr>
        <p:spPr bwMode="auto">
          <a:xfrm>
            <a:off x="1116013" y="1196975"/>
            <a:ext cx="7343775" cy="0"/>
          </a:xfrm>
          <a:prstGeom prst="line">
            <a:avLst/>
          </a:prstGeom>
          <a:noFill/>
          <a:ln w="22225">
            <a:solidFill>
              <a:srgbClr val="006600"/>
            </a:solidFill>
            <a:round/>
            <a:headEnd/>
            <a:tailEnd/>
          </a:ln>
        </p:spPr>
        <p:txBody>
          <a:bodyPr/>
          <a:lstStyle/>
          <a:p>
            <a:endParaRPr lang="pl-PL"/>
          </a:p>
        </p:txBody>
      </p:sp>
      <p:sp>
        <p:nvSpPr>
          <p:cNvPr id="17415" name="pole tekstowe 6"/>
          <p:cNvSpPr txBox="1">
            <a:spLocks noChangeArrowheads="1"/>
          </p:cNvSpPr>
          <p:nvPr/>
        </p:nvSpPr>
        <p:spPr bwMode="auto">
          <a:xfrm>
            <a:off x="55838" y="1750112"/>
            <a:ext cx="5029200" cy="4062651"/>
          </a:xfrm>
          <a:prstGeom prst="rect">
            <a:avLst/>
          </a:prstGeom>
          <a:noFill/>
          <a:ln w="9525">
            <a:noFill/>
            <a:miter lim="800000"/>
            <a:headEnd/>
            <a:tailEnd/>
          </a:ln>
        </p:spPr>
        <p:txBody>
          <a:bodyPr>
            <a:spAutoFit/>
          </a:bodyPr>
          <a:lstStyle/>
          <a:p>
            <a:pPr>
              <a:buClr>
                <a:srgbClr val="FF0000"/>
              </a:buClr>
              <a:buSzPct val="75000"/>
              <a:defRPr/>
            </a:pPr>
            <a:r>
              <a:rPr lang="en-US" altLang="pl-PL" dirty="0">
                <a:latin typeface="Aptos"/>
              </a:rPr>
              <a:t>For various reasons, a significant decrease in</a:t>
            </a:r>
          </a:p>
          <a:p>
            <a:pPr>
              <a:buClr>
                <a:srgbClr val="FF0000"/>
              </a:buClr>
              <a:buSzPct val="75000"/>
              <a:defRPr/>
            </a:pPr>
            <a:r>
              <a:rPr lang="en-US" altLang="pl-PL" dirty="0">
                <a:latin typeface="Aptos"/>
              </a:rPr>
              <a:t>gas production may occur after the W</a:t>
            </a:r>
            <a:r>
              <a:rPr lang="pl-PL" altLang="pl-PL" dirty="0">
                <a:latin typeface="Aptos"/>
              </a:rPr>
              <a:t>SO </a:t>
            </a:r>
            <a:r>
              <a:rPr lang="en-AU" altLang="pl-PL" dirty="0">
                <a:latin typeface="Aptos"/>
              </a:rPr>
              <a:t>treatment</a:t>
            </a:r>
            <a:r>
              <a:rPr lang="en-US" altLang="pl-PL" dirty="0">
                <a:latin typeface="Aptos"/>
              </a:rPr>
              <a:t>.</a:t>
            </a:r>
            <a:endParaRPr lang="pl-PL" altLang="pl-PL" dirty="0">
              <a:latin typeface="Aptos"/>
            </a:endParaRPr>
          </a:p>
          <a:p>
            <a:pPr>
              <a:buClr>
                <a:srgbClr val="FF0000"/>
              </a:buClr>
              <a:buSzPct val="75000"/>
              <a:defRPr/>
            </a:pPr>
            <a:endParaRPr lang="pl-PL" altLang="pl-PL" dirty="0"/>
          </a:p>
          <a:p>
            <a:pPr>
              <a:buClr>
                <a:srgbClr val="FF0000"/>
              </a:buClr>
              <a:buSzPct val="75000"/>
              <a:defRPr/>
            </a:pPr>
            <a:r>
              <a:rPr lang="pl-PL" altLang="pl-PL" dirty="0"/>
              <a:t>----------------------------------------------------</a:t>
            </a:r>
          </a:p>
          <a:p>
            <a:pPr>
              <a:buClr>
                <a:srgbClr val="FF0000"/>
              </a:buClr>
              <a:buSzPct val="75000"/>
              <a:defRPr/>
            </a:pPr>
            <a:r>
              <a:rPr lang="en-US" altLang="pl-PL" dirty="0">
                <a:solidFill>
                  <a:srgbClr val="0070C0"/>
                </a:solidFill>
                <a:latin typeface="Aptos"/>
              </a:rPr>
              <a:t>Then, a production restoration procedure should be performed.</a:t>
            </a:r>
          </a:p>
          <a:p>
            <a:pPr>
              <a:buClr>
                <a:srgbClr val="FF0000"/>
              </a:buClr>
              <a:buSzPct val="75000"/>
              <a:defRPr/>
            </a:pPr>
            <a:r>
              <a:rPr lang="en-US" altLang="pl-PL" dirty="0">
                <a:solidFill>
                  <a:srgbClr val="0070C0"/>
                </a:solidFill>
                <a:latin typeface="Aptos"/>
              </a:rPr>
              <a:t> </a:t>
            </a:r>
          </a:p>
          <a:p>
            <a:pPr>
              <a:buClr>
                <a:srgbClr val="FF0000"/>
              </a:buClr>
              <a:buSzPct val="75000"/>
              <a:defRPr/>
            </a:pPr>
            <a:r>
              <a:rPr lang="en-US" altLang="pl-PL" dirty="0">
                <a:solidFill>
                  <a:srgbClr val="0070C0"/>
                </a:solidFill>
                <a:latin typeface="Aptos"/>
              </a:rPr>
              <a:t>To dissolve the barrier </a:t>
            </a:r>
            <a:r>
              <a:rPr lang="pl-PL" altLang="pl-PL" dirty="0" err="1">
                <a:solidFill>
                  <a:srgbClr val="0070C0"/>
                </a:solidFill>
                <a:latin typeface="Aptos"/>
              </a:rPr>
              <a:t>in</a:t>
            </a:r>
            <a:r>
              <a:rPr lang="pl-PL" altLang="pl-PL" dirty="0">
                <a:solidFill>
                  <a:srgbClr val="0070C0"/>
                </a:solidFill>
                <a:latin typeface="Aptos"/>
              </a:rPr>
              <a:t> gas </a:t>
            </a:r>
            <a:r>
              <a:rPr lang="pl-PL" altLang="pl-PL" dirty="0" err="1">
                <a:solidFill>
                  <a:srgbClr val="0070C0"/>
                </a:solidFill>
                <a:latin typeface="Aptos"/>
              </a:rPr>
              <a:t>layer</a:t>
            </a:r>
            <a:r>
              <a:rPr lang="pl-PL" altLang="pl-PL" dirty="0">
                <a:solidFill>
                  <a:srgbClr val="0070C0"/>
                </a:solidFill>
                <a:latin typeface="Aptos"/>
              </a:rPr>
              <a:t> </a:t>
            </a:r>
            <a:r>
              <a:rPr lang="en-US" altLang="pl-PL" dirty="0">
                <a:solidFill>
                  <a:srgbClr val="0070C0"/>
                </a:solidFill>
                <a:latin typeface="Aptos"/>
              </a:rPr>
              <a:t>you need to have</a:t>
            </a:r>
            <a:r>
              <a:rPr lang="pl-PL" altLang="pl-PL" dirty="0">
                <a:solidFill>
                  <a:srgbClr val="0070C0"/>
                </a:solidFill>
                <a:latin typeface="Aptos"/>
              </a:rPr>
              <a:t>:  </a:t>
            </a:r>
            <a:endParaRPr lang="en-US" altLang="pl-PL" dirty="0">
              <a:solidFill>
                <a:srgbClr val="0070C0"/>
              </a:solidFill>
              <a:latin typeface="Aptos"/>
            </a:endParaRPr>
          </a:p>
          <a:p>
            <a:pPr>
              <a:buClr>
                <a:srgbClr val="FF0000"/>
              </a:buClr>
              <a:buSzPct val="75000"/>
              <a:defRPr/>
            </a:pPr>
            <a:endParaRPr lang="pl-PL" altLang="pl-PL" dirty="0">
              <a:solidFill>
                <a:srgbClr val="0070C0"/>
              </a:solidFill>
              <a:latin typeface="Aptos"/>
            </a:endParaRPr>
          </a:p>
          <a:p>
            <a:pPr marL="342900" indent="-342900">
              <a:buClr>
                <a:srgbClr val="FF0000"/>
              </a:buClr>
              <a:buSzPct val="75000"/>
              <a:buFontTx/>
              <a:buAutoNum type="alphaUcParenR"/>
              <a:defRPr/>
            </a:pPr>
            <a:r>
              <a:rPr lang="pl-PL" altLang="pl-PL" dirty="0">
                <a:latin typeface="Aptos"/>
              </a:rPr>
              <a:t>TRIBUTASOL</a:t>
            </a:r>
            <a:r>
              <a:rPr lang="en-US" altLang="pl-PL" dirty="0">
                <a:latin typeface="Aptos"/>
              </a:rPr>
              <a:t> treatment </a:t>
            </a:r>
            <a:r>
              <a:rPr lang="en-US" altLang="pl-PL" dirty="0" smtClean="0">
                <a:latin typeface="Aptos"/>
              </a:rPr>
              <a:t>fluid</a:t>
            </a:r>
          </a:p>
          <a:p>
            <a:pPr marL="342900" indent="-342900">
              <a:buClr>
                <a:srgbClr val="FF0000"/>
              </a:buClr>
              <a:buSzPct val="75000"/>
              <a:buFontTx/>
              <a:buAutoNum type="alphaUcParenR"/>
              <a:defRPr/>
            </a:pPr>
            <a:endParaRPr lang="en-US" altLang="pl-PL" u="sng" dirty="0">
              <a:latin typeface="Aptos"/>
            </a:endParaRPr>
          </a:p>
          <a:p>
            <a:pPr marL="342900" indent="-342900">
              <a:buClr>
                <a:srgbClr val="FF0000"/>
              </a:buClr>
              <a:buSzPct val="75000"/>
              <a:buFontTx/>
              <a:buAutoNum type="alphaUcParenR"/>
              <a:defRPr/>
            </a:pPr>
            <a:r>
              <a:rPr lang="en-US" altLang="pl-PL" u="sng" dirty="0" smtClean="0">
                <a:latin typeface="Aptos"/>
              </a:rPr>
              <a:t>Protocol</a:t>
            </a:r>
            <a:r>
              <a:rPr lang="pl-PL" altLang="pl-PL" u="sng" dirty="0" smtClean="0">
                <a:latin typeface="Aptos"/>
              </a:rPr>
              <a:t> </a:t>
            </a:r>
            <a:r>
              <a:rPr lang="en-US" altLang="pl-PL" u="sng" dirty="0">
                <a:latin typeface="Aptos"/>
              </a:rPr>
              <a:t>for the procedure</a:t>
            </a:r>
            <a:endParaRPr lang="pl-PL" altLang="pl-PL" u="sng" dirty="0">
              <a:latin typeface="Aptos"/>
            </a:endParaRPr>
          </a:p>
          <a:p>
            <a:pPr marL="342900" indent="-342900">
              <a:buClr>
                <a:srgbClr val="FF0000"/>
              </a:buClr>
              <a:buSzPct val="75000"/>
              <a:buFontTx/>
              <a:buAutoNum type="alphaUcParenR"/>
              <a:defRPr/>
            </a:pPr>
            <a:endParaRPr lang="pl-PL" altLang="pl-PL" sz="1800" dirty="0"/>
          </a:p>
          <a:p>
            <a:pPr>
              <a:buClr>
                <a:srgbClr val="FF0000"/>
              </a:buClr>
              <a:buSzPct val="75000"/>
              <a:defRPr/>
            </a:pPr>
            <a:endParaRPr lang="pl-PL" altLang="pl-PL" dirty="0">
              <a:solidFill>
                <a:srgbClr val="0070C0"/>
              </a:solidFill>
            </a:endParaRPr>
          </a:p>
        </p:txBody>
      </p:sp>
      <p:sp>
        <p:nvSpPr>
          <p:cNvPr id="4102" name="pole tekstowe 8"/>
          <p:cNvSpPr txBox="1">
            <a:spLocks noChangeArrowheads="1"/>
          </p:cNvSpPr>
          <p:nvPr/>
        </p:nvSpPr>
        <p:spPr bwMode="auto">
          <a:xfrm>
            <a:off x="8316466" y="4005263"/>
            <a:ext cx="648022" cy="338137"/>
          </a:xfrm>
          <a:prstGeom prst="rect">
            <a:avLst/>
          </a:prstGeom>
          <a:solidFill>
            <a:srgbClr val="FFFF00"/>
          </a:solidFill>
          <a:ln w="9525">
            <a:noFill/>
            <a:miter lim="800000"/>
            <a:headEnd/>
            <a:tailEnd/>
          </a:ln>
        </p:spPr>
        <p:txBody>
          <a:bodyPr wrap="square">
            <a:spAutoFit/>
          </a:bodyPr>
          <a:lstStyle/>
          <a:p>
            <a:r>
              <a:rPr lang="pl-PL" altLang="pl-PL" dirty="0"/>
              <a:t>Gas</a:t>
            </a:r>
          </a:p>
        </p:txBody>
      </p:sp>
      <p:sp>
        <p:nvSpPr>
          <p:cNvPr id="4103" name="Prostokąt 1"/>
          <p:cNvSpPr>
            <a:spLocks noChangeArrowheads="1"/>
          </p:cNvSpPr>
          <p:nvPr/>
        </p:nvSpPr>
        <p:spPr bwMode="auto">
          <a:xfrm>
            <a:off x="5867400" y="3429000"/>
            <a:ext cx="144463" cy="863600"/>
          </a:xfrm>
          <a:prstGeom prst="rect">
            <a:avLst/>
          </a:prstGeom>
          <a:noFill/>
          <a:ln w="9525" algn="ctr">
            <a:noFill/>
            <a:round/>
            <a:headEnd/>
            <a:tailEnd/>
          </a:ln>
        </p:spPr>
        <p:txBody>
          <a:bodyPr lIns="90000" tIns="46800" rIns="90000" bIns="46800">
            <a:spAutoFit/>
          </a:bodyPr>
          <a:lstStyle/>
          <a:p>
            <a:pPr algn="ctr" defTabSz="449263" eaLnBrk="1">
              <a:lnSpc>
                <a:spcPct val="92000"/>
              </a:lnSpc>
              <a:spcBef>
                <a:spcPct val="50000"/>
              </a:spcBef>
              <a:buClr>
                <a:srgbClr val="000000"/>
              </a:buClr>
              <a:buSzPct val="45000"/>
              <a:buFont typeface="Wingdings" pitchFamily="2" charset="2"/>
              <a:buNone/>
            </a:pPr>
            <a:endParaRPr lang="pl-PL">
              <a:latin typeface="Arial" charset="0"/>
            </a:endParaRPr>
          </a:p>
        </p:txBody>
      </p:sp>
      <p:sp>
        <p:nvSpPr>
          <p:cNvPr id="31" name="Prostokąt 30"/>
          <p:cNvSpPr/>
          <p:nvPr/>
        </p:nvSpPr>
        <p:spPr bwMode="auto">
          <a:xfrm>
            <a:off x="6660232" y="3717032"/>
            <a:ext cx="288032" cy="2098800"/>
          </a:xfrm>
          <a:prstGeom prst="rect">
            <a:avLst/>
          </a:prstGeom>
          <a:gradFill>
            <a:gsLst>
              <a:gs pos="0">
                <a:srgbClr val="FFC000"/>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16200000" scaled="1"/>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0000" tIns="46800" rIns="90000" bIns="46800">
            <a:spAutoFit/>
          </a:bodyPr>
          <a:lstStyle/>
          <a:p>
            <a:pPr algn="just" defTabSz="449263" eaLnBrk="1">
              <a:lnSpc>
                <a:spcPct val="92000"/>
              </a:lnSpc>
              <a:spcBef>
                <a:spcPct val="50000"/>
              </a:spcBef>
              <a:buClr>
                <a:srgbClr val="000000"/>
              </a:buClr>
              <a:buSzPct val="45000"/>
              <a:buFont typeface="Wingdings" pitchFamily="2" charset="2"/>
              <a:buNone/>
              <a:defRPr/>
            </a:pPr>
            <a:endParaRPr lang="pl-PL" dirty="0">
              <a:solidFill>
                <a:schemeClr val="tx1"/>
              </a:solidFill>
            </a:endParaRPr>
          </a:p>
          <a:p>
            <a:pPr algn="just" defTabSz="449263" eaLnBrk="1">
              <a:lnSpc>
                <a:spcPct val="92000"/>
              </a:lnSpc>
              <a:spcBef>
                <a:spcPct val="50000"/>
              </a:spcBef>
              <a:buClr>
                <a:srgbClr val="000000"/>
              </a:buClr>
              <a:buSzPct val="45000"/>
              <a:buFont typeface="Wingdings" pitchFamily="2" charset="2"/>
              <a:buNone/>
              <a:defRPr/>
            </a:pPr>
            <a:endParaRPr lang="pl-PL" dirty="0">
              <a:solidFill>
                <a:schemeClr val="tx1"/>
              </a:solidFill>
            </a:endParaRPr>
          </a:p>
          <a:p>
            <a:pPr algn="ctr" defTabSz="449263" eaLnBrk="1">
              <a:lnSpc>
                <a:spcPct val="92000"/>
              </a:lnSpc>
              <a:spcBef>
                <a:spcPct val="50000"/>
              </a:spcBef>
              <a:buClr>
                <a:srgbClr val="000000"/>
              </a:buClr>
              <a:buSzPct val="45000"/>
              <a:buFont typeface="Wingdings" pitchFamily="2" charset="2"/>
              <a:buNone/>
              <a:defRPr/>
            </a:pPr>
            <a:endParaRPr lang="pl-PL" dirty="0">
              <a:solidFill>
                <a:schemeClr val="tx1"/>
              </a:solidFill>
            </a:endParaRPr>
          </a:p>
        </p:txBody>
      </p:sp>
      <p:sp>
        <p:nvSpPr>
          <p:cNvPr id="43" name="Prostokąt 42"/>
          <p:cNvSpPr>
            <a:spLocks/>
          </p:cNvSpPr>
          <p:nvPr/>
        </p:nvSpPr>
        <p:spPr bwMode="auto">
          <a:xfrm>
            <a:off x="7596336" y="3717032"/>
            <a:ext cx="216024" cy="2109600"/>
          </a:xfrm>
          <a:prstGeom prst="rect">
            <a:avLst/>
          </a:prstGeom>
          <a:gradFill flip="none" rotWithShape="1">
            <a:gsLst>
              <a:gs pos="0">
                <a:srgbClr val="FFC000"/>
              </a:gs>
              <a:gs pos="50000">
                <a:schemeClr val="accent1">
                  <a:tint val="44500"/>
                  <a:satMod val="160000"/>
                </a:schemeClr>
              </a:gs>
              <a:gs pos="100000">
                <a:schemeClr val="accent1">
                  <a:tint val="23500"/>
                  <a:satMod val="160000"/>
                </a:schemeClr>
              </a:gs>
              <a:gs pos="100000">
                <a:schemeClr val="accent1">
                  <a:tint val="23500"/>
                  <a:satMod val="160000"/>
                </a:schemeClr>
              </a:gs>
            </a:gsLst>
            <a:lin ang="16200000" scaled="1"/>
            <a:tileRec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square" lIns="90000" tIns="46800" rIns="90000" bIns="46800">
            <a:spAutoFit/>
          </a:bodyPr>
          <a:lstStyle/>
          <a:p>
            <a:pPr algn="just" defTabSz="449263" eaLnBrk="1">
              <a:lnSpc>
                <a:spcPct val="92000"/>
              </a:lnSpc>
              <a:spcBef>
                <a:spcPct val="50000"/>
              </a:spcBef>
              <a:buClr>
                <a:srgbClr val="000000"/>
              </a:buClr>
              <a:buSzPct val="45000"/>
              <a:buFont typeface="Wingdings" pitchFamily="2" charset="2"/>
              <a:buNone/>
              <a:defRPr/>
            </a:pPr>
            <a:endParaRPr lang="pl-PL" dirty="0">
              <a:solidFill>
                <a:schemeClr val="tx1"/>
              </a:solidFill>
            </a:endParaRPr>
          </a:p>
          <a:p>
            <a:pPr algn="ctr" defTabSz="449263" eaLnBrk="1">
              <a:lnSpc>
                <a:spcPct val="92000"/>
              </a:lnSpc>
              <a:spcBef>
                <a:spcPct val="50000"/>
              </a:spcBef>
              <a:buClr>
                <a:srgbClr val="000000"/>
              </a:buClr>
              <a:buSzPct val="45000"/>
              <a:buFont typeface="Wingdings" pitchFamily="2" charset="2"/>
              <a:buNone/>
              <a:defRPr/>
            </a:pPr>
            <a:endParaRPr lang="pl-PL" dirty="0">
              <a:solidFill>
                <a:schemeClr val="tx1"/>
              </a:solidFill>
            </a:endParaRPr>
          </a:p>
        </p:txBody>
      </p:sp>
      <p:sp>
        <p:nvSpPr>
          <p:cNvPr id="11" name="Rectangle 2"/>
          <p:cNvSpPr txBox="1">
            <a:spLocks noChangeArrowheads="1"/>
          </p:cNvSpPr>
          <p:nvPr/>
        </p:nvSpPr>
        <p:spPr bwMode="auto">
          <a:xfrm>
            <a:off x="1259607" y="160655"/>
            <a:ext cx="6624786" cy="731520"/>
          </a:xfrm>
          <a:prstGeom prst="rect">
            <a:avLst/>
          </a:prstGeom>
          <a:noFill/>
          <a:ln w="9525">
            <a:noFill/>
            <a:round/>
            <a:headEnd/>
            <a:tailEnd/>
          </a:ln>
        </p:spPr>
        <p:txBody>
          <a:bodyPr vert="horz" wrap="square" lIns="457200" tIns="0" rIns="457200" bIns="0" numCol="1" anchor="ctr" anchorCtr="0" compatLnSpc="1">
            <a:prstTxWarp prst="textNoShape">
              <a:avLst/>
            </a:prstTxWarp>
            <a:noAutofit/>
          </a:bodyPr>
          <a:lstStyle/>
          <a:p>
            <a:pPr marL="0" marR="0" lvl="0" indent="0" algn="ctr" defTabSz="407988" rtl="0" eaLnBrk="0" fontAlgn="base" latinLnBrk="0" hangingPunct="0">
              <a:lnSpc>
                <a:spcPct val="92000"/>
              </a:lnSpc>
              <a:spcBef>
                <a:spcPct val="0"/>
              </a:spcBef>
              <a:spcAft>
                <a:spcPct val="0"/>
              </a:spcAft>
              <a:buClr>
                <a:srgbClr val="000000"/>
              </a:buClr>
              <a:buSzPct val="45000"/>
              <a:buFont typeface="Wingdings" pitchFamily="2" charset="2"/>
              <a:buNone/>
              <a:tabLst/>
              <a:defRPr/>
            </a:pPr>
            <a:r>
              <a:rPr kumimoji="0" lang="pl-PL" altLang="pl-PL" sz="2200" b="1" i="0" u="none" strike="noStrike" kern="0" cap="none" spc="0" normalizeH="0" baseline="0" noProof="0" dirty="0">
                <a:ln>
                  <a:noFill/>
                </a:ln>
                <a:solidFill>
                  <a:srgbClr val="355E00"/>
                </a:solidFill>
                <a:effectLst>
                  <a:outerShdw blurRad="38100" dist="38100" dir="2700000" algn="tl">
                    <a:srgbClr val="C0C0C0"/>
                  </a:outerShdw>
                </a:effectLst>
                <a:uLnTx/>
                <a:uFillTx/>
                <a:latin typeface="+mj-lt"/>
                <a:ea typeface="+mj-ea"/>
                <a:cs typeface="+mj-cs"/>
              </a:rPr>
              <a:t> </a:t>
            </a:r>
            <a:br>
              <a:rPr kumimoji="0" lang="pl-PL" altLang="pl-PL" sz="2200" b="1" i="0" u="none" strike="noStrike" kern="0" cap="none" spc="0" normalizeH="0" baseline="0" noProof="0" dirty="0">
                <a:ln>
                  <a:noFill/>
                </a:ln>
                <a:solidFill>
                  <a:srgbClr val="355E00"/>
                </a:solidFill>
                <a:effectLst>
                  <a:outerShdw blurRad="38100" dist="38100" dir="2700000" algn="tl">
                    <a:srgbClr val="C0C0C0"/>
                  </a:outerShdw>
                </a:effectLst>
                <a:uLnTx/>
                <a:uFillTx/>
                <a:latin typeface="+mj-lt"/>
                <a:ea typeface="+mj-ea"/>
                <a:cs typeface="+mj-cs"/>
              </a:rPr>
            </a:br>
            <a:endParaRPr lang="pl-PL" altLang="pl-PL" sz="2200" kern="0" dirty="0">
              <a:solidFill>
                <a:srgbClr val="355E00"/>
              </a:solidFill>
              <a:effectLst>
                <a:outerShdw blurRad="38100" dist="38100" dir="2700000" algn="tl">
                  <a:srgbClr val="C0C0C0"/>
                </a:outerShdw>
              </a:effectLst>
              <a:latin typeface="+mj-lt"/>
              <a:ea typeface="+mj-ea"/>
              <a:cs typeface="+mj-cs"/>
            </a:endParaRPr>
          </a:p>
          <a:p>
            <a:pPr marL="0" marR="0" lvl="0" indent="0" algn="ctr" defTabSz="407988" rtl="0" eaLnBrk="0" fontAlgn="base" latinLnBrk="0" hangingPunct="0">
              <a:lnSpc>
                <a:spcPct val="92000"/>
              </a:lnSpc>
              <a:spcBef>
                <a:spcPct val="0"/>
              </a:spcBef>
              <a:spcAft>
                <a:spcPct val="0"/>
              </a:spcAft>
              <a:buClr>
                <a:srgbClr val="000000"/>
              </a:buClr>
              <a:buSzPct val="45000"/>
              <a:buFont typeface="Wingdings" pitchFamily="2" charset="2"/>
              <a:buNone/>
              <a:tabLst/>
              <a:defRPr/>
            </a:pPr>
            <a:r>
              <a:rPr lang="pl-PL" sz="2400" dirty="0">
                <a:solidFill>
                  <a:srgbClr val="355E00"/>
                </a:solidFill>
                <a:latin typeface="Aptos"/>
                <a:ea typeface="+mj-ea"/>
                <a:cs typeface="+mj-cs"/>
              </a:rPr>
              <a:t>TRIBUTASOL </a:t>
            </a:r>
          </a:p>
          <a:p>
            <a:pPr marL="0" marR="0" lvl="0" indent="0" algn="ctr" defTabSz="407988" rtl="0" eaLnBrk="0" fontAlgn="base" latinLnBrk="0" hangingPunct="0">
              <a:lnSpc>
                <a:spcPct val="92000"/>
              </a:lnSpc>
              <a:spcBef>
                <a:spcPct val="0"/>
              </a:spcBef>
              <a:spcAft>
                <a:spcPct val="0"/>
              </a:spcAft>
              <a:buClr>
                <a:srgbClr val="000000"/>
              </a:buClr>
              <a:buSzPct val="45000"/>
              <a:buFont typeface="Wingdings" pitchFamily="2" charset="2"/>
              <a:buNone/>
              <a:tabLst/>
              <a:defRPr/>
            </a:pPr>
            <a:r>
              <a:rPr lang="en-US" sz="2200" dirty="0" smtClean="0">
                <a:solidFill>
                  <a:srgbClr val="355E00"/>
                </a:solidFill>
                <a:latin typeface="Aptos"/>
                <a:ea typeface="+mj-ea"/>
                <a:cs typeface="+mj-cs"/>
              </a:rPr>
              <a:t>Technology for </a:t>
            </a:r>
            <a:r>
              <a:rPr lang="en-US" sz="2200" dirty="0">
                <a:solidFill>
                  <a:srgbClr val="355E00"/>
                </a:solidFill>
                <a:latin typeface="Aptos"/>
                <a:ea typeface="+mj-ea"/>
                <a:cs typeface="+mj-cs"/>
              </a:rPr>
              <a:t>restoring gas production</a:t>
            </a:r>
            <a:r>
              <a:rPr kumimoji="0" lang="pl-PL" sz="2200" b="1" i="0" u="none" strike="noStrike" kern="0" cap="none" spc="0" normalizeH="0" baseline="0" noProof="0" dirty="0">
                <a:ln>
                  <a:noFill/>
                </a:ln>
                <a:solidFill>
                  <a:srgbClr val="355E00"/>
                </a:solidFill>
                <a:effectLst/>
                <a:uLnTx/>
                <a:uFillTx/>
                <a:latin typeface="Aptos"/>
                <a:ea typeface="+mj-ea"/>
                <a:cs typeface="+mj-cs"/>
              </a:rPr>
              <a:t>   </a:t>
            </a:r>
            <a:r>
              <a:rPr kumimoji="0" lang="pl-PL" sz="9600" b="0" i="0" u="none" strike="noStrike" kern="0" cap="none" spc="0" normalizeH="0" baseline="0" noProof="0" dirty="0">
                <a:ln>
                  <a:noFill/>
                </a:ln>
                <a:solidFill>
                  <a:srgbClr val="355E00"/>
                </a:solidFill>
                <a:effectLst/>
                <a:uLnTx/>
                <a:uFillTx/>
                <a:latin typeface="+mj-lt"/>
                <a:ea typeface="+mj-ea"/>
                <a:cs typeface="+mj-cs"/>
              </a:rPr>
              <a:t/>
            </a:r>
            <a:br>
              <a:rPr kumimoji="0" lang="pl-PL" sz="9600" b="0" i="0" u="none" strike="noStrike" kern="0" cap="none" spc="0" normalizeH="0" baseline="0" noProof="0" dirty="0">
                <a:ln>
                  <a:noFill/>
                </a:ln>
                <a:solidFill>
                  <a:srgbClr val="355E00"/>
                </a:solidFill>
                <a:effectLst/>
                <a:uLnTx/>
                <a:uFillTx/>
                <a:latin typeface="+mj-lt"/>
                <a:ea typeface="+mj-ea"/>
                <a:cs typeface="+mj-cs"/>
              </a:rPr>
            </a:br>
            <a:r>
              <a:rPr kumimoji="0" lang="pl-PL" sz="2400" b="0" i="0" u="none" strike="noStrike" kern="0" cap="none" spc="0" normalizeH="0" baseline="0" noProof="0" dirty="0">
                <a:ln>
                  <a:noFill/>
                </a:ln>
                <a:solidFill>
                  <a:srgbClr val="355E00"/>
                </a:solidFill>
                <a:effectLst/>
                <a:uLnTx/>
                <a:uFillTx/>
                <a:latin typeface="+mj-lt"/>
                <a:ea typeface="+mj-ea"/>
                <a:cs typeface="+mj-cs"/>
              </a:rPr>
              <a:t> </a:t>
            </a:r>
            <a:br>
              <a:rPr kumimoji="0" lang="pl-PL" sz="2400" b="0" i="0" u="none" strike="noStrike" kern="0" cap="none" spc="0" normalizeH="0" baseline="0" noProof="0" dirty="0">
                <a:ln>
                  <a:noFill/>
                </a:ln>
                <a:solidFill>
                  <a:srgbClr val="355E00"/>
                </a:solidFill>
                <a:effectLst/>
                <a:uLnTx/>
                <a:uFillTx/>
                <a:latin typeface="+mj-lt"/>
                <a:ea typeface="+mj-ea"/>
                <a:cs typeface="+mj-cs"/>
              </a:rPr>
            </a:br>
            <a:endParaRPr kumimoji="0" lang="pl-PL" altLang="pl-PL" sz="2200" b="1" i="0" u="none" strike="noStrike" kern="0" cap="none" spc="0" normalizeH="0" baseline="0" noProof="0" dirty="0">
              <a:ln>
                <a:noFill/>
              </a:ln>
              <a:solidFill>
                <a:srgbClr val="355E00"/>
              </a:solidFill>
              <a:effectLst>
                <a:outerShdw blurRad="38100" dist="38100" dir="2700000" algn="tl">
                  <a:srgbClr val="C0C0C0"/>
                </a:outerShdw>
              </a:effectLst>
              <a:uLnTx/>
              <a:uFillTx/>
              <a:latin typeface="+mj-lt"/>
              <a:ea typeface="+mj-ea"/>
              <a:cs typeface="+mj-cs"/>
            </a:endParaRPr>
          </a:p>
        </p:txBody>
      </p:sp>
      <p:cxnSp>
        <p:nvCxnSpPr>
          <p:cNvPr id="13" name="Łącznik prosty ze strzałką 12"/>
          <p:cNvCxnSpPr/>
          <p:nvPr/>
        </p:nvCxnSpPr>
        <p:spPr bwMode="auto">
          <a:xfrm>
            <a:off x="3419872" y="2204864"/>
            <a:ext cx="2016224" cy="1008112"/>
          </a:xfrm>
          <a:prstGeom prst="straightConnector1">
            <a:avLst/>
          </a:prstGeom>
          <a:noFill/>
          <a:ln w="9525" cap="flat" cmpd="sng" algn="ctr">
            <a:noFill/>
            <a:prstDash val="solid"/>
            <a:round/>
            <a:headEnd type="none" w="med" len="med"/>
            <a:tailEnd type="arrow"/>
          </a:ln>
          <a:effectLst/>
        </p:spPr>
      </p:cxnSp>
      <p:cxnSp>
        <p:nvCxnSpPr>
          <p:cNvPr id="15" name="Łącznik prosty ze strzałką 14"/>
          <p:cNvCxnSpPr/>
          <p:nvPr/>
        </p:nvCxnSpPr>
        <p:spPr bwMode="auto">
          <a:xfrm>
            <a:off x="4572000" y="3933056"/>
            <a:ext cx="2304256" cy="144016"/>
          </a:xfrm>
          <a:prstGeom prst="straightConnector1">
            <a:avLst/>
          </a:prstGeom>
          <a:noFill/>
          <a:ln w="22225" cap="flat" cmpd="sng" algn="ctr">
            <a:solidFill>
              <a:srgbClr val="FF0000"/>
            </a:solidFill>
            <a:prstDash val="solid"/>
            <a:round/>
            <a:headEnd type="none" w="med" len="med"/>
            <a:tailEnd type="arrow"/>
          </a:ln>
          <a:effectLst/>
        </p:spPr>
      </p:cxnSp>
      <p:sp>
        <p:nvSpPr>
          <p:cNvPr id="20" name="pole tekstowe 19"/>
          <p:cNvSpPr txBox="1"/>
          <p:nvPr/>
        </p:nvSpPr>
        <p:spPr>
          <a:xfrm rot="16200000">
            <a:off x="6361457" y="4519863"/>
            <a:ext cx="792088" cy="338554"/>
          </a:xfrm>
          <a:prstGeom prst="rect">
            <a:avLst/>
          </a:prstGeom>
          <a:noFill/>
        </p:spPr>
        <p:txBody>
          <a:bodyPr wrap="square" rtlCol="0">
            <a:spAutoFit/>
          </a:bodyPr>
          <a:lstStyle/>
          <a:p>
            <a:r>
              <a:rPr lang="pl-PL" b="0" dirty="0"/>
              <a:t>Barier</a:t>
            </a:r>
            <a:r>
              <a:rPr lang="pl-PL" dirty="0"/>
              <a:t> </a:t>
            </a:r>
          </a:p>
        </p:txBody>
      </p:sp>
      <p:sp>
        <p:nvSpPr>
          <p:cNvPr id="21" name="pole tekstowe 20"/>
          <p:cNvSpPr txBox="1"/>
          <p:nvPr/>
        </p:nvSpPr>
        <p:spPr>
          <a:xfrm rot="16200000">
            <a:off x="7297561" y="4663879"/>
            <a:ext cx="792088" cy="338554"/>
          </a:xfrm>
          <a:prstGeom prst="rect">
            <a:avLst/>
          </a:prstGeom>
          <a:noFill/>
        </p:spPr>
        <p:txBody>
          <a:bodyPr wrap="square" rtlCol="0">
            <a:spAutoFit/>
          </a:bodyPr>
          <a:lstStyle/>
          <a:p>
            <a:r>
              <a:rPr lang="pl-PL" b="0" dirty="0"/>
              <a:t>Barier</a:t>
            </a:r>
            <a:r>
              <a:rPr lang="pl-PL" dirty="0"/>
              <a:t> </a:t>
            </a:r>
          </a:p>
        </p:txBody>
      </p:sp>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1258888" y="404813"/>
            <a:ext cx="7050087" cy="487362"/>
          </a:xfrm>
        </p:spPr>
        <p:txBody>
          <a:bodyPr>
            <a:normAutofit fontScale="90000"/>
          </a:bodyPr>
          <a:lstStyle/>
          <a:p>
            <a:pPr algn="ctr">
              <a:defRPr/>
            </a:pPr>
            <a:r>
              <a:rPr lang="pl-PL" altLang="pl-PL" sz="2200" b="1" dirty="0">
                <a:effectLst>
                  <a:outerShdw blurRad="38100" dist="38100" dir="2700000" algn="tl">
                    <a:srgbClr val="C0C0C0"/>
                  </a:outerShdw>
                </a:effectLst>
              </a:rPr>
              <a:t> </a:t>
            </a:r>
            <a:br>
              <a:rPr lang="pl-PL" altLang="pl-PL" sz="2200" b="1" dirty="0">
                <a:effectLst>
                  <a:outerShdw blurRad="38100" dist="38100" dir="2700000" algn="tl">
                    <a:srgbClr val="C0C0C0"/>
                  </a:outerShdw>
                </a:effectLst>
              </a:rPr>
            </a:br>
            <a:r>
              <a:rPr lang="pl-PL" altLang="pl-PL" sz="2200" b="1" dirty="0">
                <a:effectLst>
                  <a:outerShdw blurRad="38100" dist="38100" dir="2700000" algn="tl">
                    <a:srgbClr val="C0C0C0"/>
                  </a:outerShdw>
                </a:effectLst>
              </a:rPr>
              <a:t/>
            </a:r>
            <a:br>
              <a:rPr lang="pl-PL" altLang="pl-PL" sz="2200" b="1" dirty="0">
                <a:effectLst>
                  <a:outerShdw blurRad="38100" dist="38100" dir="2700000" algn="tl">
                    <a:srgbClr val="C0C0C0"/>
                  </a:outerShdw>
                </a:effectLst>
              </a:rPr>
            </a:br>
            <a:r>
              <a:rPr lang="en-US" sz="2700" dirty="0">
                <a:solidFill>
                  <a:schemeClr val="tx1"/>
                </a:solidFill>
              </a:rPr>
              <a:t>Tributasol-25 reversible  fluid</a:t>
            </a:r>
            <a:r>
              <a:rPr lang="pl-PL" sz="2700" dirty="0">
                <a:solidFill>
                  <a:schemeClr val="tx1"/>
                </a:solidFill>
              </a:rPr>
              <a:t/>
            </a:r>
            <a:br>
              <a:rPr lang="pl-PL" sz="2700" dirty="0">
                <a:solidFill>
                  <a:schemeClr val="tx1"/>
                </a:solidFill>
              </a:rPr>
            </a:br>
            <a:r>
              <a:rPr lang="pl-PL" sz="3100" dirty="0"/>
              <a:t> </a:t>
            </a:r>
            <a:r>
              <a:rPr lang="pl-PL" sz="2400" dirty="0"/>
              <a:t/>
            </a:r>
            <a:br>
              <a:rPr lang="pl-PL" sz="2400" dirty="0"/>
            </a:br>
            <a:endParaRPr lang="pl-PL" altLang="pl-PL" sz="2200" b="1" dirty="0">
              <a:effectLst>
                <a:outerShdw blurRad="38100" dist="38100" dir="2700000" algn="tl">
                  <a:srgbClr val="C0C0C0"/>
                </a:outerShdw>
              </a:effectLst>
            </a:endParaRPr>
          </a:p>
        </p:txBody>
      </p:sp>
      <p:sp>
        <p:nvSpPr>
          <p:cNvPr id="9219" name="Line 3"/>
          <p:cNvSpPr>
            <a:spLocks noChangeShapeType="1"/>
          </p:cNvSpPr>
          <p:nvPr/>
        </p:nvSpPr>
        <p:spPr bwMode="auto">
          <a:xfrm>
            <a:off x="1202571" y="1124744"/>
            <a:ext cx="7343775" cy="0"/>
          </a:xfrm>
          <a:prstGeom prst="line">
            <a:avLst/>
          </a:prstGeom>
          <a:noFill/>
          <a:ln w="22225">
            <a:solidFill>
              <a:srgbClr val="006600"/>
            </a:solidFill>
            <a:round/>
            <a:headEnd/>
            <a:tailEnd/>
          </a:ln>
        </p:spPr>
        <p:txBody>
          <a:bodyPr/>
          <a:lstStyle/>
          <a:p>
            <a:endParaRPr lang="pl-PL"/>
          </a:p>
        </p:txBody>
      </p:sp>
      <p:sp>
        <p:nvSpPr>
          <p:cNvPr id="7172" name="pole tekstowe 6"/>
          <p:cNvSpPr txBox="1">
            <a:spLocks noChangeArrowheads="1"/>
          </p:cNvSpPr>
          <p:nvPr/>
        </p:nvSpPr>
        <p:spPr bwMode="auto">
          <a:xfrm>
            <a:off x="467544" y="1268760"/>
            <a:ext cx="8459788" cy="4401205"/>
          </a:xfrm>
          <a:prstGeom prst="rect">
            <a:avLst/>
          </a:prstGeom>
          <a:noFill/>
          <a:ln w="9525">
            <a:noFill/>
            <a:miter lim="800000"/>
            <a:headEnd/>
            <a:tailEnd/>
          </a:ln>
        </p:spPr>
        <p:txBody>
          <a:bodyPr>
            <a:spAutoFit/>
          </a:bodyPr>
          <a:lstStyle/>
          <a:p>
            <a:pPr marL="342900" indent="-342900">
              <a:buClr>
                <a:srgbClr val="FF0000"/>
              </a:buClr>
              <a:buSzPct val="75000"/>
              <a:defRPr/>
            </a:pPr>
            <a:endParaRPr lang="pl-PL" sz="1800" dirty="0">
              <a:solidFill>
                <a:srgbClr val="FF0000"/>
              </a:solidFill>
            </a:endParaRPr>
          </a:p>
          <a:p>
            <a:pPr>
              <a:buClr>
                <a:srgbClr val="FF0000"/>
              </a:buClr>
              <a:buSzPct val="75000"/>
              <a:buFont typeface="Wingdings" pitchFamily="2" charset="2"/>
              <a:buChar char="v"/>
              <a:defRPr/>
            </a:pPr>
            <a:endParaRPr lang="pl-PL" sz="2000" b="0" dirty="0"/>
          </a:p>
          <a:p>
            <a:pPr>
              <a:buClr>
                <a:srgbClr val="FF0000"/>
              </a:buClr>
              <a:buSzPct val="75000"/>
              <a:defRPr/>
            </a:pPr>
            <a:endParaRPr lang="pl-PL" sz="2000" b="0" dirty="0"/>
          </a:p>
          <a:p>
            <a:pPr>
              <a:buClr>
                <a:srgbClr val="FF0000"/>
              </a:buClr>
              <a:buSzPct val="75000"/>
              <a:buFont typeface="Wingdings" pitchFamily="2" charset="2"/>
              <a:buChar char="v"/>
              <a:defRPr/>
            </a:pPr>
            <a:endParaRPr lang="pl-PL" dirty="0"/>
          </a:p>
          <a:p>
            <a:pPr>
              <a:buClr>
                <a:srgbClr val="FF0000"/>
              </a:buClr>
              <a:buSzPct val="75000"/>
              <a:defRPr/>
            </a:pPr>
            <a:endParaRPr lang="pl-PL" sz="1800" dirty="0">
              <a:solidFill>
                <a:srgbClr val="FF0000"/>
              </a:solidFill>
            </a:endParaRPr>
          </a:p>
          <a:p>
            <a:pPr>
              <a:defRPr/>
            </a:pPr>
            <a:endParaRPr lang="pl-PL" sz="1800" dirty="0">
              <a:solidFill>
                <a:srgbClr val="FF0000"/>
              </a:solidFill>
            </a:endParaRPr>
          </a:p>
          <a:p>
            <a:pPr>
              <a:defRPr/>
            </a:pPr>
            <a:endParaRPr lang="pl-PL" sz="1800" dirty="0">
              <a:solidFill>
                <a:srgbClr val="FF0000"/>
              </a:solidFill>
            </a:endParaRPr>
          </a:p>
          <a:p>
            <a:pPr>
              <a:defRPr/>
            </a:pPr>
            <a:r>
              <a:rPr lang="pl-PL" sz="2000" dirty="0">
                <a:solidFill>
                  <a:srgbClr val="FF0000"/>
                </a:solidFill>
              </a:rPr>
              <a:t> </a:t>
            </a:r>
          </a:p>
          <a:p>
            <a:pPr>
              <a:defRPr/>
            </a:pPr>
            <a:endParaRPr lang="pl-PL" sz="1800" dirty="0"/>
          </a:p>
          <a:p>
            <a:pPr>
              <a:defRPr/>
            </a:pPr>
            <a:r>
              <a:rPr lang="pl-PL" sz="1800" dirty="0"/>
              <a:t> </a:t>
            </a:r>
          </a:p>
          <a:p>
            <a:pPr>
              <a:defRPr/>
            </a:pPr>
            <a:endParaRPr lang="pl-PL" altLang="pl-PL" dirty="0">
              <a:solidFill>
                <a:srgbClr val="0070C0"/>
              </a:solidFill>
            </a:endParaRPr>
          </a:p>
          <a:p>
            <a:pPr>
              <a:buClr>
                <a:srgbClr val="FF0000"/>
              </a:buClr>
              <a:buSzPct val="75000"/>
              <a:buFont typeface="Wingdings" pitchFamily="2" charset="2"/>
              <a:buChar char="v"/>
              <a:defRPr/>
            </a:pPr>
            <a:endParaRPr lang="pl-PL" altLang="pl-PL" dirty="0">
              <a:solidFill>
                <a:srgbClr val="0070C0"/>
              </a:solidFill>
            </a:endParaRPr>
          </a:p>
          <a:p>
            <a:pPr>
              <a:buClr>
                <a:srgbClr val="FF0000"/>
              </a:buClr>
              <a:buSzPct val="75000"/>
              <a:buFont typeface="Wingdings" pitchFamily="2" charset="2"/>
              <a:buChar char="v"/>
              <a:defRPr/>
            </a:pPr>
            <a:endParaRPr lang="pl-PL" altLang="pl-PL" dirty="0">
              <a:solidFill>
                <a:srgbClr val="0070C0"/>
              </a:solidFill>
            </a:endParaRPr>
          </a:p>
          <a:p>
            <a:pPr>
              <a:buClr>
                <a:srgbClr val="FF0000"/>
              </a:buClr>
              <a:buSzPct val="75000"/>
              <a:buFont typeface="Wingdings" pitchFamily="2" charset="2"/>
              <a:buChar char="v"/>
              <a:defRPr/>
            </a:pPr>
            <a:endParaRPr lang="pl-PL" altLang="pl-PL" dirty="0">
              <a:solidFill>
                <a:srgbClr val="0070C0"/>
              </a:solidFill>
            </a:endParaRPr>
          </a:p>
          <a:p>
            <a:pPr>
              <a:buClr>
                <a:srgbClr val="FF0000"/>
              </a:buClr>
              <a:buSzPct val="75000"/>
              <a:buFont typeface="Wingdings" pitchFamily="2" charset="2"/>
              <a:buChar char="v"/>
              <a:defRPr/>
            </a:pPr>
            <a:endParaRPr lang="pl-PL" altLang="pl-PL" dirty="0">
              <a:solidFill>
                <a:srgbClr val="0070C0"/>
              </a:solidFill>
            </a:endParaRPr>
          </a:p>
          <a:p>
            <a:pPr>
              <a:buClr>
                <a:srgbClr val="FF0000"/>
              </a:buClr>
              <a:buSzPct val="75000"/>
              <a:defRPr/>
            </a:pPr>
            <a:endParaRPr lang="pl-PL" altLang="pl-PL" dirty="0">
              <a:solidFill>
                <a:srgbClr val="0070C0"/>
              </a:solidFill>
            </a:endParaRPr>
          </a:p>
        </p:txBody>
      </p:sp>
      <p:sp>
        <p:nvSpPr>
          <p:cNvPr id="9221" name="Strzałka w dół 4"/>
          <p:cNvSpPr>
            <a:spLocks noChangeArrowheads="1"/>
          </p:cNvSpPr>
          <p:nvPr/>
        </p:nvSpPr>
        <p:spPr bwMode="auto">
          <a:xfrm>
            <a:off x="4067175" y="4292600"/>
            <a:ext cx="46038" cy="720725"/>
          </a:xfrm>
          <a:prstGeom prst="downArrow">
            <a:avLst>
              <a:gd name="adj1" fmla="val 50000"/>
              <a:gd name="adj2" fmla="val 49719"/>
            </a:avLst>
          </a:prstGeom>
          <a:noFill/>
          <a:ln w="9525" algn="ctr">
            <a:noFill/>
            <a:round/>
            <a:headEnd/>
            <a:tailEnd/>
          </a:ln>
        </p:spPr>
        <p:txBody>
          <a:bodyPr lIns="90000" tIns="46800" rIns="90000" bIns="46800">
            <a:spAutoFit/>
          </a:bodyPr>
          <a:lstStyle/>
          <a:p>
            <a:pPr algn="ctr" defTabSz="449263" eaLnBrk="1">
              <a:lnSpc>
                <a:spcPct val="92000"/>
              </a:lnSpc>
              <a:spcBef>
                <a:spcPct val="50000"/>
              </a:spcBef>
              <a:buClr>
                <a:srgbClr val="000000"/>
              </a:buClr>
              <a:buSzPct val="45000"/>
              <a:buFont typeface="Wingdings" pitchFamily="2" charset="2"/>
              <a:buNone/>
            </a:pPr>
            <a:endParaRPr lang="pl-PL" altLang="pl-PL">
              <a:latin typeface="Arial" charset="0"/>
            </a:endParaRPr>
          </a:p>
        </p:txBody>
      </p:sp>
      <p:sp>
        <p:nvSpPr>
          <p:cNvPr id="9222" name="Strzałka w dół 5"/>
          <p:cNvSpPr>
            <a:spLocks noChangeArrowheads="1"/>
          </p:cNvSpPr>
          <p:nvPr/>
        </p:nvSpPr>
        <p:spPr bwMode="auto">
          <a:xfrm>
            <a:off x="2484438" y="4292600"/>
            <a:ext cx="574675" cy="936625"/>
          </a:xfrm>
          <a:prstGeom prst="downArrow">
            <a:avLst>
              <a:gd name="adj1" fmla="val 50000"/>
              <a:gd name="adj2" fmla="val 50148"/>
            </a:avLst>
          </a:prstGeom>
          <a:noFill/>
          <a:ln w="9525" algn="ctr">
            <a:noFill/>
            <a:round/>
            <a:headEnd/>
            <a:tailEnd/>
          </a:ln>
        </p:spPr>
        <p:txBody>
          <a:bodyPr lIns="90000" tIns="46800" rIns="90000" bIns="46800">
            <a:spAutoFit/>
          </a:bodyPr>
          <a:lstStyle/>
          <a:p>
            <a:pPr algn="ctr" defTabSz="449263" eaLnBrk="1">
              <a:lnSpc>
                <a:spcPct val="92000"/>
              </a:lnSpc>
              <a:spcBef>
                <a:spcPct val="50000"/>
              </a:spcBef>
              <a:buClr>
                <a:srgbClr val="000000"/>
              </a:buClr>
              <a:buSzPct val="45000"/>
              <a:buFont typeface="Wingdings" pitchFamily="2" charset="2"/>
              <a:buNone/>
            </a:pPr>
            <a:endParaRPr lang="pl-PL" altLang="pl-PL">
              <a:latin typeface="Arial" charset="0"/>
            </a:endParaRPr>
          </a:p>
        </p:txBody>
      </p:sp>
      <p:sp>
        <p:nvSpPr>
          <p:cNvPr id="8" name="Prostokąt 7"/>
          <p:cNvSpPr/>
          <p:nvPr/>
        </p:nvSpPr>
        <p:spPr>
          <a:xfrm>
            <a:off x="467544" y="4293096"/>
            <a:ext cx="5153847" cy="338554"/>
          </a:xfrm>
          <a:prstGeom prst="rect">
            <a:avLst/>
          </a:prstGeom>
        </p:spPr>
        <p:txBody>
          <a:bodyPr wrap="none">
            <a:spAutoFit/>
          </a:bodyPr>
          <a:lstStyle/>
          <a:p>
            <a:r>
              <a:rPr lang="en-US" b="0" dirty="0">
                <a:latin typeface="Aptos"/>
              </a:rPr>
              <a:t>Selected physicochemical properties of </a:t>
            </a:r>
            <a:r>
              <a:rPr lang="pl-PL" b="0" dirty="0" smtClean="0">
                <a:latin typeface="Aptos"/>
              </a:rPr>
              <a:t>Tributasol-25</a:t>
            </a:r>
            <a:endParaRPr lang="pl-PL" b="0" dirty="0">
              <a:latin typeface="Aptos"/>
            </a:endParaRPr>
          </a:p>
        </p:txBody>
      </p:sp>
      <p:pic>
        <p:nvPicPr>
          <p:cNvPr id="63492" name="Picture 4" descr="C:\Users\FALKOW~1.INI\AppData\Local\Temp\pid-6188\20250717_123258.jpg"/>
          <p:cNvPicPr>
            <a:picLocks noChangeAspect="1" noChangeArrowheads="1"/>
          </p:cNvPicPr>
          <p:nvPr/>
        </p:nvPicPr>
        <p:blipFill>
          <a:blip r:embed="rId3" cstate="print"/>
          <a:srcRect l="3571" t="23120" r="8929" b="14975"/>
          <a:stretch>
            <a:fillRect/>
          </a:stretch>
        </p:blipFill>
        <p:spPr bwMode="auto">
          <a:xfrm rot="5400000">
            <a:off x="5361319" y="2495666"/>
            <a:ext cx="4614051" cy="2448272"/>
          </a:xfrm>
          <a:prstGeom prst="rect">
            <a:avLst/>
          </a:prstGeom>
          <a:noFill/>
        </p:spPr>
      </p:pic>
      <p:graphicFrame>
        <p:nvGraphicFramePr>
          <p:cNvPr id="12" name="Tabela 11"/>
          <p:cNvGraphicFramePr>
            <a:graphicFrameLocks noGrp="1"/>
          </p:cNvGraphicFramePr>
          <p:nvPr/>
        </p:nvGraphicFramePr>
        <p:xfrm>
          <a:off x="179512" y="2564904"/>
          <a:ext cx="6095999" cy="1486385"/>
        </p:xfrm>
        <a:graphic>
          <a:graphicData uri="http://schemas.openxmlformats.org/drawingml/2006/table">
            <a:tbl>
              <a:tblPr/>
              <a:tblGrid>
                <a:gridCol w="3344265">
                  <a:extLst>
                    <a:ext uri="{9D8B030D-6E8A-4147-A177-3AD203B41FA5}">
                      <a16:colId xmlns="" xmlns:a16="http://schemas.microsoft.com/office/drawing/2014/main" val="20000"/>
                    </a:ext>
                  </a:extLst>
                </a:gridCol>
                <a:gridCol w="1328928">
                  <a:extLst>
                    <a:ext uri="{9D8B030D-6E8A-4147-A177-3AD203B41FA5}">
                      <a16:colId xmlns="" xmlns:a16="http://schemas.microsoft.com/office/drawing/2014/main" val="20001"/>
                    </a:ext>
                  </a:extLst>
                </a:gridCol>
                <a:gridCol w="1422806">
                  <a:extLst>
                    <a:ext uri="{9D8B030D-6E8A-4147-A177-3AD203B41FA5}">
                      <a16:colId xmlns="" xmlns:a16="http://schemas.microsoft.com/office/drawing/2014/main" val="20002"/>
                    </a:ext>
                  </a:extLst>
                </a:gridCol>
              </a:tblGrid>
              <a:tr h="280593">
                <a:tc>
                  <a:txBody>
                    <a:bodyPr/>
                    <a:lstStyle/>
                    <a:p>
                      <a:pPr algn="ctr">
                        <a:spcAft>
                          <a:spcPts val="0"/>
                        </a:spcAft>
                      </a:pPr>
                      <a:r>
                        <a:rPr lang="pl-PL" sz="1400" b="1" kern="1600" dirty="0" err="1">
                          <a:latin typeface="Times New Roman"/>
                          <a:ea typeface="Times New Roman"/>
                          <a:cs typeface="Times New Roman"/>
                        </a:rPr>
                        <a:t>Parameter</a:t>
                      </a:r>
                      <a:endParaRPr lang="pl-PL" sz="1400" dirty="0">
                        <a:latin typeface="Times New Roman"/>
                        <a:ea typeface="Times New Roman"/>
                        <a:cs typeface="Times New Roman"/>
                      </a:endParaRPr>
                    </a:p>
                  </a:txBody>
                  <a:tcPr marL="68252" marR="682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400" b="1" kern="1600">
                          <a:latin typeface="Times New Roman"/>
                          <a:ea typeface="Times New Roman"/>
                          <a:cs typeface="Times New Roman"/>
                        </a:rPr>
                        <a:t>Unit</a:t>
                      </a:r>
                      <a:endParaRPr lang="pl-PL" sz="1400">
                        <a:latin typeface="Times New Roman"/>
                        <a:ea typeface="Times New Roman"/>
                        <a:cs typeface="Times New Roman"/>
                      </a:endParaRPr>
                    </a:p>
                  </a:txBody>
                  <a:tcPr marL="68252" marR="682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400" b="1" kern="1600">
                          <a:latin typeface="Times New Roman"/>
                          <a:ea typeface="Times New Roman"/>
                          <a:cs typeface="Times New Roman"/>
                        </a:rPr>
                        <a:t>Value</a:t>
                      </a:r>
                      <a:endParaRPr lang="pl-PL" sz="1400">
                        <a:latin typeface="Times New Roman"/>
                        <a:ea typeface="Times New Roman"/>
                        <a:cs typeface="Times New Roman"/>
                      </a:endParaRPr>
                    </a:p>
                  </a:txBody>
                  <a:tcPr marL="68252" marR="682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01448">
                <a:tc>
                  <a:txBody>
                    <a:bodyPr/>
                    <a:lstStyle/>
                    <a:p>
                      <a:pPr>
                        <a:spcAft>
                          <a:spcPts val="0"/>
                        </a:spcAft>
                      </a:pPr>
                      <a:r>
                        <a:rPr lang="pl-PL" sz="1600" dirty="0" err="1">
                          <a:latin typeface="Times New Roman"/>
                          <a:ea typeface="Times New Roman"/>
                          <a:cs typeface="Times New Roman"/>
                        </a:rPr>
                        <a:t>Density</a:t>
                      </a:r>
                      <a:r>
                        <a:rPr lang="pl-PL" sz="1600" dirty="0">
                          <a:latin typeface="Times New Roman"/>
                          <a:ea typeface="Times New Roman"/>
                          <a:cs typeface="Times New Roman"/>
                        </a:rPr>
                        <a:t> </a:t>
                      </a:r>
                      <a:r>
                        <a:rPr lang="pl-PL" sz="1600" dirty="0" err="1">
                          <a:latin typeface="Times New Roman"/>
                          <a:ea typeface="Times New Roman"/>
                          <a:cs typeface="Times New Roman"/>
                        </a:rPr>
                        <a:t>at</a:t>
                      </a:r>
                      <a:r>
                        <a:rPr lang="pl-PL" sz="1600" dirty="0">
                          <a:latin typeface="Times New Roman"/>
                          <a:ea typeface="Times New Roman"/>
                          <a:cs typeface="Times New Roman"/>
                        </a:rPr>
                        <a:t> 15°C     </a:t>
                      </a:r>
                      <a:endParaRPr lang="pl-PL" sz="1400" dirty="0">
                        <a:latin typeface="Times New Roman"/>
                        <a:ea typeface="Times New Roman"/>
                        <a:cs typeface="Times New Roman"/>
                      </a:endParaRPr>
                    </a:p>
                  </a:txBody>
                  <a:tcPr marL="68252" marR="682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400" kern="1600">
                          <a:latin typeface="Times New Roman"/>
                          <a:ea typeface="Times New Roman"/>
                          <a:cs typeface="Times New Roman"/>
                        </a:rPr>
                        <a:t>kg/m³</a:t>
                      </a:r>
                      <a:endParaRPr lang="pl-PL" sz="1400">
                        <a:latin typeface="Times New Roman"/>
                        <a:ea typeface="Times New Roman"/>
                        <a:cs typeface="Times New Roman"/>
                      </a:endParaRPr>
                    </a:p>
                  </a:txBody>
                  <a:tcPr marL="68252" marR="682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400" kern="1600">
                          <a:latin typeface="Times New Roman"/>
                          <a:ea typeface="Times New Roman"/>
                          <a:cs typeface="Times New Roman"/>
                        </a:rPr>
                        <a:t>870,2</a:t>
                      </a:r>
                      <a:endParaRPr lang="pl-PL" sz="1400">
                        <a:latin typeface="Times New Roman"/>
                        <a:ea typeface="Times New Roman"/>
                        <a:cs typeface="Times New Roman"/>
                      </a:endParaRPr>
                    </a:p>
                  </a:txBody>
                  <a:tcPr marL="68252" marR="682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01448">
                <a:tc>
                  <a:txBody>
                    <a:bodyPr/>
                    <a:lstStyle/>
                    <a:p>
                      <a:pPr>
                        <a:spcAft>
                          <a:spcPts val="0"/>
                        </a:spcAft>
                      </a:pPr>
                      <a:r>
                        <a:rPr lang="pl-PL" sz="1600" dirty="0" err="1">
                          <a:latin typeface="Times New Roman"/>
                          <a:ea typeface="Times New Roman"/>
                          <a:cs typeface="Times New Roman"/>
                        </a:rPr>
                        <a:t>Dynamic</a:t>
                      </a:r>
                      <a:r>
                        <a:rPr lang="pl-PL" sz="1600" dirty="0">
                          <a:latin typeface="Times New Roman"/>
                          <a:ea typeface="Times New Roman"/>
                          <a:cs typeface="Times New Roman"/>
                        </a:rPr>
                        <a:t> </a:t>
                      </a:r>
                      <a:r>
                        <a:rPr lang="pl-PL" sz="1600" dirty="0" err="1">
                          <a:latin typeface="Times New Roman"/>
                          <a:ea typeface="Times New Roman"/>
                          <a:cs typeface="Times New Roman"/>
                        </a:rPr>
                        <a:t>viscosity</a:t>
                      </a:r>
                      <a:r>
                        <a:rPr lang="pl-PL" sz="1600" dirty="0">
                          <a:latin typeface="Times New Roman"/>
                          <a:ea typeface="Times New Roman"/>
                          <a:cs typeface="Times New Roman"/>
                        </a:rPr>
                        <a:t> (25</a:t>
                      </a:r>
                      <a:r>
                        <a:rPr lang="pl-PL" sz="1600" baseline="30000" dirty="0">
                          <a:latin typeface="Times New Roman"/>
                          <a:ea typeface="Times New Roman"/>
                          <a:cs typeface="Times New Roman"/>
                        </a:rPr>
                        <a:t>0</a:t>
                      </a:r>
                      <a:r>
                        <a:rPr lang="pl-PL" sz="1600" dirty="0">
                          <a:latin typeface="Times New Roman"/>
                          <a:ea typeface="Times New Roman"/>
                          <a:cs typeface="Times New Roman"/>
                        </a:rPr>
                        <a:t>C)</a:t>
                      </a:r>
                      <a:endParaRPr lang="pl-PL" sz="1400" dirty="0">
                        <a:latin typeface="Times New Roman"/>
                        <a:ea typeface="Times New Roman"/>
                        <a:cs typeface="Times New Roman"/>
                      </a:endParaRPr>
                    </a:p>
                  </a:txBody>
                  <a:tcPr marL="68252" marR="682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400">
                          <a:latin typeface="Times New Roman"/>
                          <a:ea typeface="Times New Roman"/>
                          <a:cs typeface="Times New Roman"/>
                        </a:rPr>
                        <a:t>mPa·s</a:t>
                      </a:r>
                    </a:p>
                  </a:txBody>
                  <a:tcPr marL="68252" marR="682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400" kern="1600">
                          <a:latin typeface="Times New Roman"/>
                          <a:ea typeface="Times New Roman"/>
                          <a:cs typeface="Times New Roman"/>
                        </a:rPr>
                        <a:t>1,8</a:t>
                      </a:r>
                      <a:endParaRPr lang="pl-PL" sz="1400">
                        <a:latin typeface="Times New Roman"/>
                        <a:ea typeface="Times New Roman"/>
                        <a:cs typeface="Times New Roman"/>
                      </a:endParaRPr>
                    </a:p>
                  </a:txBody>
                  <a:tcPr marL="68252" marR="682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01448">
                <a:tc>
                  <a:txBody>
                    <a:bodyPr/>
                    <a:lstStyle/>
                    <a:p>
                      <a:pPr>
                        <a:spcAft>
                          <a:spcPts val="0"/>
                        </a:spcAft>
                      </a:pPr>
                      <a:r>
                        <a:rPr lang="pl-PL" sz="1600" dirty="0" err="1">
                          <a:latin typeface="Times New Roman"/>
                          <a:ea typeface="Times New Roman"/>
                          <a:cs typeface="Times New Roman"/>
                        </a:rPr>
                        <a:t>Boiling</a:t>
                      </a:r>
                      <a:r>
                        <a:rPr lang="pl-PL" sz="1600" dirty="0">
                          <a:latin typeface="Times New Roman"/>
                          <a:ea typeface="Times New Roman"/>
                          <a:cs typeface="Times New Roman"/>
                        </a:rPr>
                        <a:t> point of </a:t>
                      </a:r>
                      <a:r>
                        <a:rPr lang="pl-PL" sz="1600" dirty="0" err="1">
                          <a:latin typeface="Times New Roman"/>
                          <a:ea typeface="Times New Roman"/>
                          <a:cs typeface="Times New Roman"/>
                        </a:rPr>
                        <a:t>organic</a:t>
                      </a:r>
                      <a:r>
                        <a:rPr lang="pl-PL" sz="1600" dirty="0">
                          <a:latin typeface="Times New Roman"/>
                          <a:ea typeface="Times New Roman"/>
                          <a:cs typeface="Times New Roman"/>
                        </a:rPr>
                        <a:t> part    </a:t>
                      </a:r>
                      <a:endParaRPr lang="pl-PL" sz="1400" dirty="0">
                        <a:latin typeface="Times New Roman"/>
                        <a:ea typeface="Times New Roman"/>
                        <a:cs typeface="Times New Roman"/>
                      </a:endParaRPr>
                    </a:p>
                  </a:txBody>
                  <a:tcPr marL="68252" marR="68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400" kern="1600">
                          <a:latin typeface="Times New Roman"/>
                          <a:ea typeface="Times New Roman"/>
                          <a:cs typeface="Times New Roman"/>
                        </a:rPr>
                        <a:t>°C</a:t>
                      </a:r>
                      <a:endParaRPr lang="pl-PL" sz="1400">
                        <a:latin typeface="Times New Roman"/>
                        <a:ea typeface="Times New Roman"/>
                        <a:cs typeface="Times New Roman"/>
                      </a:endParaRPr>
                    </a:p>
                  </a:txBody>
                  <a:tcPr marL="68252" marR="682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400" kern="1600">
                          <a:latin typeface="Times New Roman"/>
                          <a:ea typeface="Times New Roman"/>
                          <a:cs typeface="Times New Roman"/>
                        </a:rPr>
                        <a:t>80,1</a:t>
                      </a:r>
                      <a:endParaRPr lang="pl-PL" sz="1400">
                        <a:latin typeface="Times New Roman"/>
                        <a:ea typeface="Times New Roman"/>
                        <a:cs typeface="Times New Roman"/>
                      </a:endParaRPr>
                    </a:p>
                  </a:txBody>
                  <a:tcPr marL="68252" marR="682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301448">
                <a:tc>
                  <a:txBody>
                    <a:bodyPr/>
                    <a:lstStyle/>
                    <a:p>
                      <a:pPr>
                        <a:spcAft>
                          <a:spcPts val="0"/>
                        </a:spcAft>
                      </a:pPr>
                      <a:r>
                        <a:rPr lang="pl-PL" sz="1600" dirty="0" err="1">
                          <a:latin typeface="Times New Roman"/>
                          <a:ea typeface="Times New Roman"/>
                          <a:cs typeface="Times New Roman"/>
                        </a:rPr>
                        <a:t>Surface</a:t>
                      </a:r>
                      <a:r>
                        <a:rPr lang="pl-PL" sz="1600" dirty="0">
                          <a:latin typeface="Times New Roman"/>
                          <a:ea typeface="Times New Roman"/>
                          <a:cs typeface="Times New Roman"/>
                        </a:rPr>
                        <a:t> </a:t>
                      </a:r>
                      <a:r>
                        <a:rPr lang="pl-PL" sz="1600" dirty="0" err="1">
                          <a:latin typeface="Times New Roman"/>
                          <a:ea typeface="Times New Roman"/>
                          <a:cs typeface="Times New Roman"/>
                        </a:rPr>
                        <a:t>tension</a:t>
                      </a:r>
                      <a:r>
                        <a:rPr lang="pl-PL" sz="1600" dirty="0">
                          <a:latin typeface="Times New Roman"/>
                          <a:ea typeface="Times New Roman"/>
                          <a:cs typeface="Times New Roman"/>
                        </a:rPr>
                        <a:t>     </a:t>
                      </a:r>
                      <a:endParaRPr lang="pl-PL" sz="1400" dirty="0">
                        <a:latin typeface="Times New Roman"/>
                        <a:ea typeface="Times New Roman"/>
                        <a:cs typeface="Times New Roman"/>
                      </a:endParaRPr>
                    </a:p>
                  </a:txBody>
                  <a:tcPr marL="68252" marR="682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400" kern="1600" dirty="0">
                          <a:latin typeface="Times New Roman"/>
                          <a:ea typeface="Times New Roman"/>
                          <a:cs typeface="Times New Roman"/>
                        </a:rPr>
                        <a:t>mN/m</a:t>
                      </a:r>
                      <a:endParaRPr lang="pl-PL" sz="1400" dirty="0">
                        <a:latin typeface="Times New Roman"/>
                        <a:ea typeface="Times New Roman"/>
                        <a:cs typeface="Times New Roman"/>
                      </a:endParaRPr>
                    </a:p>
                  </a:txBody>
                  <a:tcPr marL="68252" marR="682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400" kern="1600" dirty="0">
                          <a:latin typeface="Times New Roman"/>
                          <a:ea typeface="Times New Roman"/>
                          <a:cs typeface="Times New Roman"/>
                        </a:rPr>
                        <a:t>28,3</a:t>
                      </a:r>
                      <a:endParaRPr lang="pl-PL" sz="1400" dirty="0">
                        <a:latin typeface="Times New Roman"/>
                        <a:ea typeface="Times New Roman"/>
                        <a:cs typeface="Times New Roman"/>
                      </a:endParaRPr>
                    </a:p>
                  </a:txBody>
                  <a:tcPr marL="68252" marR="682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7718ADC-31F2-F3D9-6BFA-E93CC9972696}"/>
            </a:ext>
          </a:extLst>
        </p:cNvPr>
        <p:cNvGrpSpPr/>
        <p:nvPr/>
      </p:nvGrpSpPr>
      <p:grpSpPr>
        <a:xfrm>
          <a:off x="0" y="0"/>
          <a:ext cx="0" cy="0"/>
          <a:chOff x="0" y="0"/>
          <a:chExt cx="0" cy="0"/>
        </a:xfrm>
      </p:grpSpPr>
      <p:sp>
        <p:nvSpPr>
          <p:cNvPr id="184322" name="Rectangle 2">
            <a:extLst>
              <a:ext uri="{FF2B5EF4-FFF2-40B4-BE49-F238E27FC236}">
                <a16:creationId xmlns="" xmlns:a16="http://schemas.microsoft.com/office/drawing/2014/main" id="{B14D2EA6-4DCA-C15A-0447-1CDAFC10A5F7}"/>
              </a:ext>
            </a:extLst>
          </p:cNvPr>
          <p:cNvSpPr>
            <a:spLocks noGrp="1" noChangeArrowheads="1"/>
          </p:cNvSpPr>
          <p:nvPr>
            <p:ph type="title"/>
          </p:nvPr>
        </p:nvSpPr>
        <p:spPr>
          <a:xfrm>
            <a:off x="1403648" y="332656"/>
            <a:ext cx="7568474" cy="487362"/>
          </a:xfrm>
        </p:spPr>
        <p:txBody>
          <a:bodyPr>
            <a:normAutofit fontScale="90000"/>
          </a:bodyPr>
          <a:lstStyle/>
          <a:p>
            <a:pPr algn="l">
              <a:defRPr/>
            </a:pPr>
            <a:r>
              <a:rPr lang="pl-PL" altLang="pl-PL" sz="2200" b="1" dirty="0">
                <a:solidFill>
                  <a:srgbClr val="316033"/>
                </a:solidFill>
                <a:effectLst>
                  <a:outerShdw blurRad="38100" dist="38100" dir="2700000" algn="tl">
                    <a:srgbClr val="C0C0C0"/>
                  </a:outerShdw>
                </a:effectLst>
              </a:rPr>
              <a:t> </a:t>
            </a:r>
            <a:br>
              <a:rPr lang="pl-PL" altLang="pl-PL" sz="2200" b="1" dirty="0">
                <a:solidFill>
                  <a:srgbClr val="316033"/>
                </a:solidFill>
                <a:effectLst>
                  <a:outerShdw blurRad="38100" dist="38100" dir="2700000" algn="tl">
                    <a:srgbClr val="C0C0C0"/>
                  </a:outerShdw>
                </a:effectLst>
              </a:rPr>
            </a:br>
            <a:r>
              <a:rPr lang="pl-PL" altLang="pl-PL" sz="2700" b="1" dirty="0">
                <a:latin typeface="Aptos" panose="020B0004020202020204" pitchFamily="34" charset="0"/>
              </a:rPr>
              <a:t/>
            </a:r>
            <a:br>
              <a:rPr lang="pl-PL" altLang="pl-PL" sz="2700" b="1" dirty="0">
                <a:latin typeface="Aptos" panose="020B0004020202020204" pitchFamily="34" charset="0"/>
              </a:rPr>
            </a:br>
            <a:r>
              <a:rPr lang="en-AU" altLang="pl-PL" sz="2700" b="1" dirty="0">
                <a:latin typeface="Aptos" panose="020B0004020202020204" pitchFamily="34" charset="0"/>
              </a:rPr>
              <a:t>Reversible</a:t>
            </a:r>
            <a:r>
              <a:rPr lang="pl-PL" altLang="pl-PL" sz="2700" b="1" dirty="0">
                <a:latin typeface="Aptos" panose="020B0004020202020204" pitchFamily="34" charset="0"/>
              </a:rPr>
              <a:t>  </a:t>
            </a:r>
            <a:r>
              <a:rPr lang="en-US" altLang="pl-PL" sz="2700" b="1" dirty="0">
                <a:latin typeface="Aptos" panose="020B0004020202020204" pitchFamily="34" charset="0"/>
              </a:rPr>
              <a:t> treatment scenario using </a:t>
            </a:r>
            <a:r>
              <a:rPr lang="pl-PL" altLang="pl-PL" sz="2700" b="1" dirty="0" err="1">
                <a:latin typeface="Aptos" panose="020B0004020202020204" pitchFamily="34" charset="0"/>
              </a:rPr>
              <a:t>Tributasol</a:t>
            </a:r>
            <a:r>
              <a:rPr lang="pl-PL" altLang="pl-PL" sz="2700" b="1" dirty="0">
                <a:latin typeface="Aptos" panose="020B0004020202020204" pitchFamily="34" charset="0"/>
              </a:rPr>
              <a:t> </a:t>
            </a:r>
            <a:r>
              <a:rPr lang="en-US" altLang="pl-PL" sz="2700" b="1" dirty="0">
                <a:latin typeface="Aptos" panose="020B0004020202020204" pitchFamily="34" charset="0"/>
              </a:rPr>
              <a:t>fluid</a:t>
            </a:r>
            <a:r>
              <a:rPr lang="pl-PL" altLang="pl-PL" sz="2700" b="1" dirty="0">
                <a:latin typeface="Aptos" panose="020B0004020202020204" pitchFamily="34" charset="0"/>
              </a:rPr>
              <a:t> </a:t>
            </a:r>
            <a:br>
              <a:rPr lang="pl-PL" altLang="pl-PL" sz="2700" b="1" dirty="0">
                <a:latin typeface="Aptos" panose="020B0004020202020204" pitchFamily="34" charset="0"/>
              </a:rPr>
            </a:br>
            <a:r>
              <a:rPr lang="pl-PL" altLang="pl-PL" sz="2800" b="0" kern="0" dirty="0">
                <a:solidFill>
                  <a:srgbClr val="355E00"/>
                </a:solidFill>
                <a:latin typeface="Arial" pitchFamily="34" charset="0"/>
                <a:cs typeface="Arial" pitchFamily="34" charset="0"/>
              </a:rPr>
              <a:t/>
            </a:r>
            <a:br>
              <a:rPr lang="pl-PL" altLang="pl-PL" sz="2800" b="0" kern="0" dirty="0">
                <a:solidFill>
                  <a:srgbClr val="355E00"/>
                </a:solidFill>
                <a:latin typeface="Arial" pitchFamily="34" charset="0"/>
                <a:cs typeface="Arial" pitchFamily="34" charset="0"/>
              </a:rPr>
            </a:br>
            <a:r>
              <a:rPr lang="pl-PL" sz="2800" dirty="0">
                <a:latin typeface="Aptos" panose="020B0004020202020204" pitchFamily="34" charset="0"/>
              </a:rPr>
              <a:t/>
            </a:r>
            <a:br>
              <a:rPr lang="pl-PL" sz="2800" dirty="0">
                <a:latin typeface="Aptos" panose="020B0004020202020204" pitchFamily="34" charset="0"/>
              </a:rPr>
            </a:br>
            <a:endParaRPr lang="pl-PL" altLang="pl-PL" sz="2200" b="1" dirty="0">
              <a:solidFill>
                <a:srgbClr val="316033"/>
              </a:solidFill>
              <a:effectLst>
                <a:outerShdw blurRad="38100" dist="38100" dir="2700000" algn="tl">
                  <a:srgbClr val="C0C0C0"/>
                </a:outerShdw>
              </a:effectLst>
              <a:latin typeface="Aptos" panose="020B0004020202020204" pitchFamily="34" charset="0"/>
            </a:endParaRPr>
          </a:p>
        </p:txBody>
      </p:sp>
      <p:sp>
        <p:nvSpPr>
          <p:cNvPr id="9219" name="Line 3">
            <a:extLst>
              <a:ext uri="{FF2B5EF4-FFF2-40B4-BE49-F238E27FC236}">
                <a16:creationId xmlns="" xmlns:a16="http://schemas.microsoft.com/office/drawing/2014/main" id="{D83DE7DD-D2D6-BD6F-4BA8-5394DD5D827C}"/>
              </a:ext>
            </a:extLst>
          </p:cNvPr>
          <p:cNvSpPr>
            <a:spLocks noChangeShapeType="1"/>
          </p:cNvSpPr>
          <p:nvPr/>
        </p:nvSpPr>
        <p:spPr bwMode="auto">
          <a:xfrm>
            <a:off x="1155410" y="980728"/>
            <a:ext cx="7343775" cy="0"/>
          </a:xfrm>
          <a:prstGeom prst="line">
            <a:avLst/>
          </a:prstGeom>
          <a:noFill/>
          <a:ln w="22225">
            <a:solidFill>
              <a:srgbClr val="006600"/>
            </a:solidFill>
            <a:round/>
            <a:headEnd/>
            <a:tailEnd/>
          </a:ln>
        </p:spPr>
        <p:txBody>
          <a:bodyPr/>
          <a:lstStyle/>
          <a:p>
            <a:endParaRPr lang="pl-PL"/>
          </a:p>
        </p:txBody>
      </p:sp>
      <p:pic>
        <p:nvPicPr>
          <p:cNvPr id="7" name="Picture 2" descr="Details are in the caption following the image">
            <a:extLst>
              <a:ext uri="{FF2B5EF4-FFF2-40B4-BE49-F238E27FC236}">
                <a16:creationId xmlns="" xmlns:a16="http://schemas.microsoft.com/office/drawing/2014/main" id="{209ED1A4-27B6-DF54-B814-0485299B30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3827" y="1112463"/>
            <a:ext cx="2188295" cy="2027763"/>
          </a:xfrm>
          <a:prstGeom prst="rect">
            <a:avLst/>
          </a:prstGeom>
          <a:noFill/>
          <a:extLst>
            <a:ext uri="{909E8E84-426E-40DD-AFC4-6F175D3DCCD1}">
              <a14:hiddenFill xmlns:a14="http://schemas.microsoft.com/office/drawing/2010/main">
                <a:solidFill>
                  <a:srgbClr val="FFFFFF"/>
                </a:solidFill>
              </a14:hiddenFill>
            </a:ext>
          </a:extLst>
        </p:spPr>
      </p:pic>
      <p:sp>
        <p:nvSpPr>
          <p:cNvPr id="57345" name="Rectangle 1"/>
          <p:cNvSpPr>
            <a:spLocks noChangeArrowheads="1"/>
          </p:cNvSpPr>
          <p:nvPr/>
        </p:nvSpPr>
        <p:spPr bwMode="auto">
          <a:xfrm>
            <a:off x="467544" y="1124290"/>
            <a:ext cx="6217920" cy="403187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285750" lvl="0" indent="-285750" eaLnBrk="1" hangingPunct="1">
              <a:buFont typeface="Wingdings" panose="05000000000000000000" pitchFamily="2" charset="2"/>
              <a:buChar char="q"/>
            </a:pPr>
            <a:r>
              <a:rPr lang="en-US" dirty="0">
                <a:latin typeface="Aptos" panose="020B0004020202020204"/>
              </a:rPr>
              <a:t>Cease gas production</a:t>
            </a:r>
            <a:r>
              <a:rPr kumimoji="0" lang="pl-PL" b="0" i="1" u="none" strike="noStrike" cap="none" normalizeH="0" baseline="0" dirty="0">
                <a:ln>
                  <a:noFill/>
                </a:ln>
                <a:solidFill>
                  <a:schemeClr val="tx1"/>
                </a:solidFill>
                <a:effectLst/>
                <a:ea typeface="Calibri" pitchFamily="34" charset="0"/>
                <a:cs typeface="Times New Roman" pitchFamily="18" charset="0"/>
              </a:rPr>
              <a:t>.</a:t>
            </a:r>
            <a:endParaRPr kumimoji="0" lang="en-US" b="0" i="1" u="none" strike="noStrike" cap="none" normalizeH="0" baseline="0" dirty="0">
              <a:ln>
                <a:noFill/>
              </a:ln>
              <a:solidFill>
                <a:schemeClr val="tx1"/>
              </a:solidFill>
              <a:effectLst/>
              <a:ea typeface="Calibri" pitchFamily="34" charset="0"/>
              <a:cs typeface="Times New Roman" pitchFamily="18" charset="0"/>
            </a:endParaRPr>
          </a:p>
          <a:p>
            <a:pPr marL="285750" lvl="0" indent="-285750" eaLnBrk="1" hangingPunct="1">
              <a:buFont typeface="Wingdings" panose="05000000000000000000" pitchFamily="2" charset="2"/>
              <a:buChar char="q"/>
            </a:pPr>
            <a:endParaRPr kumimoji="0" lang="pl-PL" b="0" i="0" u="none" strike="noStrike" cap="none" normalizeH="0" baseline="0" dirty="0">
              <a:ln>
                <a:noFill/>
              </a:ln>
              <a:solidFill>
                <a:schemeClr val="tx1"/>
              </a:solidFill>
              <a:effectLst/>
              <a:cs typeface="Arial" pitchFamily="34" charset="0"/>
            </a:endParaRPr>
          </a:p>
          <a:p>
            <a:pPr marL="285750" lvl="0" indent="-285750">
              <a:buFont typeface="Wingdings" panose="05000000000000000000" pitchFamily="2" charset="2"/>
              <a:buChar char="q"/>
            </a:pPr>
            <a:r>
              <a:rPr lang="en-US" dirty="0">
                <a:latin typeface="Aptos" panose="020B0004020202020204"/>
              </a:rPr>
              <a:t>Using nitrogen, remove formation water from the production column in the perforated zone.</a:t>
            </a:r>
            <a:endParaRPr lang="en-US" b="0" i="1" dirty="0">
              <a:cs typeface="Times New Roman" pitchFamily="18" charset="0"/>
            </a:endParaRPr>
          </a:p>
          <a:p>
            <a:pPr marL="285750" lvl="0" indent="-285750">
              <a:buFont typeface="Wingdings" panose="05000000000000000000" pitchFamily="2" charset="2"/>
              <a:buChar char="q"/>
            </a:pPr>
            <a:endParaRPr kumimoji="0" lang="pl-PL" b="0" i="0" u="none" strike="noStrike" cap="none" normalizeH="0" baseline="0" dirty="0">
              <a:ln>
                <a:noFill/>
              </a:ln>
              <a:solidFill>
                <a:schemeClr val="tx1"/>
              </a:solidFill>
              <a:effectLst/>
              <a:cs typeface="Arial" pitchFamily="34" charset="0"/>
            </a:endParaRPr>
          </a:p>
          <a:p>
            <a:pPr marL="285750" lvl="0" indent="-285750">
              <a:buFont typeface="Wingdings" panose="05000000000000000000" pitchFamily="2" charset="2"/>
              <a:buChar char="q"/>
            </a:pPr>
            <a:r>
              <a:rPr lang="en-US" dirty="0">
                <a:latin typeface="Aptos" panose="020B0004020202020204"/>
              </a:rPr>
              <a:t>Inject Tributasol-25 fluid into the well at a rate of 25% of the volume of Multizol-35 fluid used.</a:t>
            </a:r>
          </a:p>
          <a:p>
            <a:pPr marL="285750" lvl="0" indent="-285750">
              <a:buFont typeface="Wingdings" panose="05000000000000000000" pitchFamily="2" charset="2"/>
              <a:buChar char="q"/>
            </a:pPr>
            <a:endParaRPr lang="en-US" dirty="0">
              <a:latin typeface="Aptos" panose="020B0004020202020204"/>
            </a:endParaRPr>
          </a:p>
          <a:p>
            <a:pPr marL="285750" lvl="0" indent="-285750">
              <a:buFont typeface="Wingdings" panose="05000000000000000000" pitchFamily="2" charset="2"/>
              <a:buChar char="q"/>
            </a:pPr>
            <a:r>
              <a:rPr lang="en-US" dirty="0">
                <a:latin typeface="Aptos" panose="020B0004020202020204"/>
              </a:rPr>
              <a:t>Shut the well for 24 hours, maintaining pressure approximately 20% above formation pressure.</a:t>
            </a:r>
            <a:endParaRPr lang="en-US" b="0" i="1" dirty="0">
              <a:cs typeface="Times New Roman" pitchFamily="18" charset="0"/>
            </a:endParaRPr>
          </a:p>
          <a:p>
            <a:pPr lvl="0"/>
            <a:r>
              <a:rPr kumimoji="0" lang="pl-PL" b="0" i="1" u="none" strike="noStrike" cap="none" normalizeH="0" baseline="0" dirty="0">
                <a:ln>
                  <a:noFill/>
                </a:ln>
                <a:solidFill>
                  <a:schemeClr val="tx1"/>
                </a:solidFill>
                <a:effectLst/>
                <a:ea typeface="Calibri" pitchFamily="34" charset="0"/>
                <a:cs typeface="Times New Roman" pitchFamily="18" charset="0"/>
              </a:rPr>
              <a:t> </a:t>
            </a:r>
            <a:endParaRPr kumimoji="0" lang="pl-PL" b="0" i="0" u="none" strike="noStrike" cap="none" normalizeH="0" baseline="0" dirty="0">
              <a:ln>
                <a:noFill/>
              </a:ln>
              <a:solidFill>
                <a:schemeClr val="tx1"/>
              </a:solidFill>
              <a:effectLst/>
              <a:cs typeface="Arial" pitchFamily="34" charset="0"/>
            </a:endParaRPr>
          </a:p>
          <a:p>
            <a:pPr marL="285750" lvl="0" indent="-285750">
              <a:buFont typeface="Wingdings" panose="05000000000000000000" pitchFamily="2" charset="2"/>
              <a:buChar char="q"/>
            </a:pPr>
            <a:r>
              <a:rPr lang="en-US" dirty="0">
                <a:latin typeface="Aptos" panose="020B0004020202020204"/>
              </a:rPr>
              <a:t>Resume production, starting with a low rate and then gradually increasing it.</a:t>
            </a:r>
            <a:endParaRPr lang="en-US" b="0" i="1" dirty="0">
              <a:cs typeface="Times New Roman" pitchFamily="18" charset="0"/>
            </a:endParaRPr>
          </a:p>
          <a:p>
            <a:pPr marL="285750" lvl="0" indent="-285750">
              <a:buFont typeface="Wingdings" panose="05000000000000000000" pitchFamily="2" charset="2"/>
              <a:buChar char="q"/>
            </a:pPr>
            <a:endParaRPr kumimoji="0" lang="pl-PL" b="0" i="0" u="none" strike="noStrike" cap="none" normalizeH="0" baseline="0" dirty="0">
              <a:ln>
                <a:noFill/>
              </a:ln>
              <a:solidFill>
                <a:schemeClr val="tx1"/>
              </a:solidFill>
              <a:effectLst/>
              <a:cs typeface="Arial" pitchFamily="34" charset="0"/>
            </a:endParaRPr>
          </a:p>
          <a:p>
            <a:pPr marL="285750" lvl="0" indent="-285750">
              <a:buFont typeface="Wingdings" panose="05000000000000000000" pitchFamily="2" charset="2"/>
              <a:buChar char="q"/>
            </a:pPr>
            <a:r>
              <a:rPr lang="en-US" dirty="0">
                <a:latin typeface="Aptos" panose="020B0004020202020204"/>
              </a:rPr>
              <a:t>Depending on the results, continue gas production or repeat the Tributasol-25 stimulation treatment.</a:t>
            </a:r>
            <a:endParaRPr kumimoji="0" lang="pl-PL" b="0" i="0" u="none" strike="noStrike" cap="none" normalizeH="0" baseline="0" dirty="0">
              <a:ln>
                <a:noFill/>
              </a:ln>
              <a:solidFill>
                <a:schemeClr val="tx1"/>
              </a:solidFill>
              <a:effectLst/>
              <a:cs typeface="Arial" pitchFamily="34" charset="0"/>
            </a:endParaRPr>
          </a:p>
        </p:txBody>
      </p:sp>
    </p:spTree>
    <p:extLst>
      <p:ext uri="{BB962C8B-B14F-4D97-AF65-F5344CB8AC3E}">
        <p14:creationId xmlns:p14="http://schemas.microsoft.com/office/powerpoint/2010/main" val="1963076539"/>
      </p:ext>
    </p:extLst>
  </p:cSld>
  <p:clrMapOvr>
    <a:masterClrMapping/>
  </p:clrMapOvr>
  <p:transition/>
  <p:timing>
    <p:tnLst>
      <p:par>
        <p:cTn id="1" dur="indefinite" restart="never" nodeType="tmRoot">
          <p:childTnLst>
            <p:par>
              <p:cTn id="2"/>
            </p:par>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B07F138-8ACF-8B5A-C726-5606D22844DA}"/>
            </a:ext>
          </a:extLst>
        </p:cNvPr>
        <p:cNvGrpSpPr/>
        <p:nvPr/>
      </p:nvGrpSpPr>
      <p:grpSpPr>
        <a:xfrm>
          <a:off x="0" y="0"/>
          <a:ext cx="0" cy="0"/>
          <a:chOff x="0" y="0"/>
          <a:chExt cx="0" cy="0"/>
        </a:xfrm>
      </p:grpSpPr>
      <p:sp>
        <p:nvSpPr>
          <p:cNvPr id="184322" name="Rectangle 2">
            <a:extLst>
              <a:ext uri="{FF2B5EF4-FFF2-40B4-BE49-F238E27FC236}">
                <a16:creationId xmlns:a16="http://schemas.microsoft.com/office/drawing/2014/main" xmlns="" id="{131DCDA4-7C5C-FA86-9372-B3E918EE803F}"/>
              </a:ext>
            </a:extLst>
          </p:cNvPr>
          <p:cNvSpPr>
            <a:spLocks noGrp="1" noChangeArrowheads="1"/>
          </p:cNvSpPr>
          <p:nvPr>
            <p:ph type="title"/>
          </p:nvPr>
        </p:nvSpPr>
        <p:spPr>
          <a:xfrm>
            <a:off x="1619672" y="188640"/>
            <a:ext cx="6624736" cy="720080"/>
          </a:xfrm>
        </p:spPr>
        <p:txBody>
          <a:bodyPr>
            <a:normAutofit fontScale="90000"/>
          </a:bodyPr>
          <a:lstStyle/>
          <a:p>
            <a:pPr algn="ctr">
              <a:defRPr/>
            </a:pPr>
            <a:r>
              <a:rPr lang="pl-PL" altLang="pl-PL" sz="2200" b="1" dirty="0">
                <a:solidFill>
                  <a:srgbClr val="316033"/>
                </a:solidFill>
                <a:effectLst>
                  <a:outerShdw blurRad="38100" dist="38100" dir="2700000" algn="tl">
                    <a:srgbClr val="C0C0C0"/>
                  </a:outerShdw>
                </a:effectLst>
              </a:rPr>
              <a:t> </a:t>
            </a:r>
            <a:br>
              <a:rPr lang="pl-PL" altLang="pl-PL" sz="2200" b="1" dirty="0">
                <a:solidFill>
                  <a:srgbClr val="316033"/>
                </a:solidFill>
                <a:effectLst>
                  <a:outerShdw blurRad="38100" dist="38100" dir="2700000" algn="tl">
                    <a:srgbClr val="C0C0C0"/>
                  </a:outerShdw>
                </a:effectLst>
              </a:rPr>
            </a:br>
            <a:r>
              <a:rPr lang="en-US" altLang="pl-PL" sz="2200" b="1" dirty="0">
                <a:solidFill>
                  <a:srgbClr val="316033"/>
                </a:solidFill>
                <a:effectLst>
                  <a:outerShdw blurRad="38100" dist="38100" dir="2700000" algn="tl">
                    <a:srgbClr val="C0C0C0"/>
                  </a:outerShdw>
                </a:effectLst>
              </a:rPr>
              <a:t/>
            </a:r>
            <a:br>
              <a:rPr lang="en-US" altLang="pl-PL" sz="2200" b="1" dirty="0">
                <a:solidFill>
                  <a:srgbClr val="316033"/>
                </a:solidFill>
                <a:effectLst>
                  <a:outerShdw blurRad="38100" dist="38100" dir="2700000" algn="tl">
                    <a:srgbClr val="C0C0C0"/>
                  </a:outerShdw>
                </a:effectLst>
              </a:rPr>
            </a:br>
            <a:r>
              <a:rPr lang="en-US" altLang="pl-PL" sz="2200" b="1" dirty="0">
                <a:solidFill>
                  <a:srgbClr val="316033"/>
                </a:solidFill>
                <a:effectLst>
                  <a:outerShdw blurRad="38100" dist="38100" dir="2700000" algn="tl">
                    <a:srgbClr val="C0C0C0"/>
                  </a:outerShdw>
                </a:effectLst>
              </a:rPr>
              <a:t/>
            </a:r>
            <a:br>
              <a:rPr lang="en-US" altLang="pl-PL" sz="2200" b="1" dirty="0">
                <a:solidFill>
                  <a:srgbClr val="316033"/>
                </a:solidFill>
                <a:effectLst>
                  <a:outerShdw blurRad="38100" dist="38100" dir="2700000" algn="tl">
                    <a:srgbClr val="C0C0C0"/>
                  </a:outerShdw>
                </a:effectLst>
              </a:rPr>
            </a:br>
            <a:r>
              <a:rPr lang="en-US" sz="2800" b="1" dirty="0">
                <a:latin typeface="Aptos" panose="020B0004020202020204" pitchFamily="34" charset="0"/>
              </a:rPr>
              <a:t>Tributazol – 25 </a:t>
            </a:r>
            <a:r>
              <a:rPr lang="pl-PL" sz="2800" dirty="0">
                <a:ln w="28575">
                  <a:noFill/>
                </a:ln>
                <a:latin typeface="Aptos" panose="020B0004020202020204" pitchFamily="34" charset="0"/>
              </a:rPr>
              <a:t>©</a:t>
            </a:r>
            <a:r>
              <a:rPr lang="en-US" sz="2800" b="1" dirty="0">
                <a:latin typeface="Aptos" panose="020B0004020202020204" pitchFamily="34" charset="0"/>
              </a:rPr>
              <a:t> – reversible fluid</a:t>
            </a:r>
            <a:r>
              <a:rPr lang="pl-PL" altLang="pl-PL" sz="2700" b="1" dirty="0">
                <a:solidFill>
                  <a:srgbClr val="316033"/>
                </a:solidFill>
                <a:effectLst>
                  <a:outerShdw blurRad="38100" dist="38100" dir="2700000" algn="tl">
                    <a:srgbClr val="C0C0C0"/>
                  </a:outerShdw>
                </a:effectLst>
              </a:rPr>
              <a:t/>
            </a:r>
            <a:br>
              <a:rPr lang="pl-PL" altLang="pl-PL" sz="2700" b="1" dirty="0">
                <a:solidFill>
                  <a:srgbClr val="316033"/>
                </a:solidFill>
                <a:effectLst>
                  <a:outerShdw blurRad="38100" dist="38100" dir="2700000" algn="tl">
                    <a:srgbClr val="C0C0C0"/>
                  </a:outerShdw>
                </a:effectLst>
              </a:rPr>
            </a:br>
            <a:r>
              <a:rPr lang="pl-PL" sz="3100" dirty="0">
                <a:latin typeface="Aptos" panose="020B0004020202020204" pitchFamily="34" charset="0"/>
              </a:rPr>
              <a:t/>
            </a:r>
            <a:br>
              <a:rPr lang="pl-PL" sz="3100" dirty="0">
                <a:latin typeface="Aptos" panose="020B0004020202020204" pitchFamily="34" charset="0"/>
              </a:rPr>
            </a:br>
            <a:endParaRPr lang="pl-PL" altLang="pl-PL" sz="3100" b="1" dirty="0">
              <a:solidFill>
                <a:srgbClr val="316033"/>
              </a:solidFill>
              <a:effectLst>
                <a:outerShdw blurRad="38100" dist="38100" dir="2700000" algn="tl">
                  <a:srgbClr val="C0C0C0"/>
                </a:outerShdw>
              </a:effectLst>
              <a:latin typeface="Aptos" panose="020B0004020202020204" pitchFamily="34" charset="0"/>
            </a:endParaRPr>
          </a:p>
        </p:txBody>
      </p:sp>
      <p:sp>
        <p:nvSpPr>
          <p:cNvPr id="9219" name="Line 3">
            <a:extLst>
              <a:ext uri="{FF2B5EF4-FFF2-40B4-BE49-F238E27FC236}">
                <a16:creationId xmlns:a16="http://schemas.microsoft.com/office/drawing/2014/main" xmlns="" id="{C752F937-7028-C6AB-9CA6-D10D672523E9}"/>
              </a:ext>
            </a:extLst>
          </p:cNvPr>
          <p:cNvSpPr>
            <a:spLocks noChangeShapeType="1"/>
          </p:cNvSpPr>
          <p:nvPr/>
        </p:nvSpPr>
        <p:spPr bwMode="auto">
          <a:xfrm>
            <a:off x="1155410" y="980728"/>
            <a:ext cx="7343775" cy="0"/>
          </a:xfrm>
          <a:prstGeom prst="line">
            <a:avLst/>
          </a:prstGeom>
          <a:noFill/>
          <a:ln w="22225">
            <a:solidFill>
              <a:srgbClr val="006600"/>
            </a:solidFill>
            <a:round/>
            <a:headEnd/>
            <a:tailEnd/>
          </a:ln>
        </p:spPr>
        <p:txBody>
          <a:bodyPr/>
          <a:lstStyle/>
          <a:p>
            <a:endParaRPr lang="pl-PL"/>
          </a:p>
        </p:txBody>
      </p:sp>
      <p:sp>
        <p:nvSpPr>
          <p:cNvPr id="28815" name="Rectangle 3215">
            <a:extLst>
              <a:ext uri="{FF2B5EF4-FFF2-40B4-BE49-F238E27FC236}">
                <a16:creationId xmlns:a16="http://schemas.microsoft.com/office/drawing/2014/main" xmlns="" id="{7B75B4AD-249B-003E-6508-5203CBE37101}"/>
              </a:ext>
            </a:extLst>
          </p:cNvPr>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 name="pole tekstowe 3">
            <a:extLst>
              <a:ext uri="{FF2B5EF4-FFF2-40B4-BE49-F238E27FC236}">
                <a16:creationId xmlns:a16="http://schemas.microsoft.com/office/drawing/2014/main" xmlns="" id="{359FE590-CD0F-DB19-A95E-A3F3B7F56CE9}"/>
              </a:ext>
            </a:extLst>
          </p:cNvPr>
          <p:cNvSpPr txBox="1"/>
          <p:nvPr/>
        </p:nvSpPr>
        <p:spPr>
          <a:xfrm>
            <a:off x="760394" y="1883945"/>
            <a:ext cx="4606867" cy="2703432"/>
          </a:xfrm>
          <a:prstGeom prst="rect">
            <a:avLst/>
          </a:prstGeom>
          <a:noFill/>
        </p:spPr>
        <p:txBody>
          <a:bodyPr wrap="square">
            <a:spAutoFit/>
          </a:bodyPr>
          <a:lstStyle/>
          <a:p>
            <a:pPr marL="285750" indent="-285750">
              <a:lnSpc>
                <a:spcPct val="250000"/>
              </a:lnSpc>
              <a:buClr>
                <a:schemeClr val="tx1"/>
              </a:buClr>
              <a:buSzPct val="100000"/>
              <a:buFont typeface="Wingdings" panose="05000000000000000000" pitchFamily="2" charset="2"/>
              <a:buChar char="ü"/>
            </a:pPr>
            <a:r>
              <a:rPr lang="en-US" altLang="pl-PL" sz="1700" b="0" dirty="0">
                <a:latin typeface="Aptos" panose="020B0004020202020204" pitchFamily="34" charset="0"/>
              </a:rPr>
              <a:t> Reversed on contact </a:t>
            </a:r>
          </a:p>
          <a:p>
            <a:pPr marL="342900" indent="-342900">
              <a:lnSpc>
                <a:spcPct val="250000"/>
              </a:lnSpc>
              <a:buClr>
                <a:schemeClr val="tx1"/>
              </a:buClr>
              <a:buSzPct val="100000"/>
              <a:buFont typeface="Wingdings" panose="05000000000000000000" pitchFamily="2" charset="2"/>
              <a:buChar char="ü"/>
            </a:pPr>
            <a:r>
              <a:rPr lang="en-US" altLang="pl-PL" sz="1700" b="0" dirty="0">
                <a:latin typeface="Aptos" panose="020B0004020202020204" pitchFamily="34" charset="0"/>
              </a:rPr>
              <a:t>Complete gel bridging removal </a:t>
            </a:r>
          </a:p>
          <a:p>
            <a:pPr marL="342900" indent="-342900">
              <a:lnSpc>
                <a:spcPct val="250000"/>
              </a:lnSpc>
              <a:buClr>
                <a:schemeClr val="tx1"/>
              </a:buClr>
              <a:buSzPct val="100000"/>
              <a:buFont typeface="Wingdings" panose="05000000000000000000" pitchFamily="2" charset="2"/>
              <a:buChar char="ü"/>
            </a:pPr>
            <a:r>
              <a:rPr lang="en-US" altLang="pl-PL" sz="1700" b="0" dirty="0">
                <a:latin typeface="Aptos" panose="020B0004020202020204" pitchFamily="34" charset="0"/>
              </a:rPr>
              <a:t>Easily applicable</a:t>
            </a:r>
          </a:p>
          <a:p>
            <a:pPr marL="342900" indent="-342900">
              <a:lnSpc>
                <a:spcPct val="300000"/>
              </a:lnSpc>
              <a:buClr>
                <a:schemeClr val="tx1"/>
              </a:buClr>
              <a:buSzPct val="100000"/>
              <a:buFont typeface="Wingdings" panose="05000000000000000000" pitchFamily="2" charset="2"/>
              <a:buChar char="ü"/>
            </a:pPr>
            <a:r>
              <a:rPr lang="en-US" altLang="pl-PL" sz="1700" b="0" dirty="0">
                <a:latin typeface="Aptos" panose="020B0004020202020204" pitchFamily="34" charset="0"/>
              </a:rPr>
              <a:t>No specialized equipment needed</a:t>
            </a:r>
          </a:p>
        </p:txBody>
      </p:sp>
      <p:pic>
        <p:nvPicPr>
          <p:cNvPr id="4" name="Picture 3">
            <a:extLst>
              <a:ext uri="{FF2B5EF4-FFF2-40B4-BE49-F238E27FC236}">
                <a16:creationId xmlns:a16="http://schemas.microsoft.com/office/drawing/2014/main" xmlns="" id="{709FBA00-32CD-6067-79A0-9E4F848D8753}"/>
              </a:ext>
            </a:extLst>
          </p:cNvPr>
          <p:cNvPicPr>
            <a:picLocks noChangeAspect="1"/>
          </p:cNvPicPr>
          <p:nvPr/>
        </p:nvPicPr>
        <p:blipFill>
          <a:blip r:embed="rId3"/>
          <a:stretch>
            <a:fillRect/>
          </a:stretch>
        </p:blipFill>
        <p:spPr>
          <a:xfrm>
            <a:off x="5579503" y="1790697"/>
            <a:ext cx="2055048" cy="2078335"/>
          </a:xfrm>
          <a:prstGeom prst="rect">
            <a:avLst/>
          </a:prstGeom>
          <a:solidFill>
            <a:srgbClr val="FFFF00"/>
          </a:solidFill>
          <a:ln w="12700" cmpd="sng">
            <a:solidFill>
              <a:schemeClr val="tx1"/>
            </a:solidFill>
          </a:ln>
        </p:spPr>
      </p:pic>
      <p:pic>
        <p:nvPicPr>
          <p:cNvPr id="11" name="Picture 10">
            <a:extLst>
              <a:ext uri="{FF2B5EF4-FFF2-40B4-BE49-F238E27FC236}">
                <a16:creationId xmlns:a16="http://schemas.microsoft.com/office/drawing/2014/main" xmlns="" id="{D0BC2B52-35F9-FEB0-B7A6-EAC5D9F2AB64}"/>
              </a:ext>
            </a:extLst>
          </p:cNvPr>
          <p:cNvPicPr>
            <a:picLocks noChangeAspect="1"/>
          </p:cNvPicPr>
          <p:nvPr/>
        </p:nvPicPr>
        <p:blipFill>
          <a:blip r:embed="rId4"/>
          <a:stretch>
            <a:fillRect/>
          </a:stretch>
        </p:blipFill>
        <p:spPr>
          <a:xfrm>
            <a:off x="5579503" y="4072573"/>
            <a:ext cx="2055048" cy="2068185"/>
          </a:xfrm>
          <a:prstGeom prst="rect">
            <a:avLst/>
          </a:prstGeom>
          <a:solidFill>
            <a:srgbClr val="FFFF00"/>
          </a:solidFill>
          <a:ln w="12700" cmpd="sng">
            <a:solidFill>
              <a:schemeClr val="tx1"/>
            </a:solidFill>
          </a:ln>
        </p:spPr>
      </p:pic>
      <p:sp>
        <p:nvSpPr>
          <p:cNvPr id="14" name="TextBox 13">
            <a:extLst>
              <a:ext uri="{FF2B5EF4-FFF2-40B4-BE49-F238E27FC236}">
                <a16:creationId xmlns:a16="http://schemas.microsoft.com/office/drawing/2014/main" xmlns="" id="{EE815618-430C-7E22-E829-E23EE0310411}"/>
              </a:ext>
            </a:extLst>
          </p:cNvPr>
          <p:cNvSpPr txBox="1"/>
          <p:nvPr/>
        </p:nvSpPr>
        <p:spPr>
          <a:xfrm>
            <a:off x="4969645" y="1233836"/>
            <a:ext cx="3274763" cy="523220"/>
          </a:xfrm>
          <a:prstGeom prst="rect">
            <a:avLst/>
          </a:prstGeom>
          <a:noFill/>
        </p:spPr>
        <p:txBody>
          <a:bodyPr wrap="square">
            <a:spAutoFit/>
          </a:bodyPr>
          <a:lstStyle/>
          <a:p>
            <a:pPr algn="ctr"/>
            <a:r>
              <a:rPr lang="en-US" sz="1400" i="1" kern="0" dirty="0">
                <a:latin typeface="Aptos" panose="020B0004020202020204" pitchFamily="34" charset="0"/>
                <a:cs typeface="Arial" pitchFamily="34" charset="0"/>
              </a:rPr>
              <a:t>Gel Decomposition </a:t>
            </a:r>
          </a:p>
          <a:p>
            <a:pPr algn="ctr"/>
            <a:r>
              <a:rPr lang="en-US" sz="1400" i="1" kern="0" dirty="0">
                <a:latin typeface="Aptos" panose="020B0004020202020204" pitchFamily="34" charset="0"/>
                <a:cs typeface="Arial" pitchFamily="34" charset="0"/>
              </a:rPr>
              <a:t>20% Tributazol – 25 Concentration  </a:t>
            </a:r>
            <a:endParaRPr lang="en-US" sz="1400" i="1" dirty="0"/>
          </a:p>
        </p:txBody>
      </p:sp>
      <p:cxnSp>
        <p:nvCxnSpPr>
          <p:cNvPr id="15" name="Łącznik prosty ze strzałką 14">
            <a:extLst>
              <a:ext uri="{FF2B5EF4-FFF2-40B4-BE49-F238E27FC236}">
                <a16:creationId xmlns:a16="http://schemas.microsoft.com/office/drawing/2014/main" xmlns="" id="{51457579-D111-E92E-FF05-D505DD27457A}"/>
              </a:ext>
            </a:extLst>
          </p:cNvPr>
          <p:cNvCxnSpPr>
            <a:cxnSpLocks/>
            <a:stCxn id="17" idx="2"/>
          </p:cNvCxnSpPr>
          <p:nvPr/>
        </p:nvCxnSpPr>
        <p:spPr>
          <a:xfrm>
            <a:off x="5005084" y="2752687"/>
            <a:ext cx="1798555" cy="401560"/>
          </a:xfrm>
          <a:prstGeom prst="straightConnector1">
            <a:avLst/>
          </a:prstGeom>
          <a:ln w="19050">
            <a:solidFill>
              <a:srgbClr val="00B0F0"/>
            </a:solidFill>
            <a:headEnd w="sm" len="sm"/>
            <a:tailEnd type="arrow"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726EA247-C9CA-E392-0368-A9F84CB548DA}"/>
              </a:ext>
            </a:extLst>
          </p:cNvPr>
          <p:cNvSpPr txBox="1"/>
          <p:nvPr/>
        </p:nvSpPr>
        <p:spPr>
          <a:xfrm>
            <a:off x="4511711" y="2475688"/>
            <a:ext cx="986745" cy="276999"/>
          </a:xfrm>
          <a:prstGeom prst="rect">
            <a:avLst/>
          </a:prstGeom>
          <a:noFill/>
        </p:spPr>
        <p:txBody>
          <a:bodyPr wrap="none" rtlCol="0">
            <a:spAutoFit/>
          </a:bodyPr>
          <a:lstStyle/>
          <a:p>
            <a:r>
              <a:rPr lang="en-US" sz="1200" dirty="0"/>
              <a:t>Multizol - 35</a:t>
            </a:r>
          </a:p>
        </p:txBody>
      </p:sp>
      <p:sp>
        <p:nvSpPr>
          <p:cNvPr id="19" name="TextBox 18">
            <a:extLst>
              <a:ext uri="{FF2B5EF4-FFF2-40B4-BE49-F238E27FC236}">
                <a16:creationId xmlns:a16="http://schemas.microsoft.com/office/drawing/2014/main" xmlns="" id="{11F52A64-5DF1-1221-53A4-E4DBCCB67131}"/>
              </a:ext>
            </a:extLst>
          </p:cNvPr>
          <p:cNvSpPr txBox="1"/>
          <p:nvPr/>
        </p:nvSpPr>
        <p:spPr>
          <a:xfrm>
            <a:off x="7661769" y="1778289"/>
            <a:ext cx="1094402" cy="276999"/>
          </a:xfrm>
          <a:prstGeom prst="rect">
            <a:avLst/>
          </a:prstGeom>
          <a:noFill/>
        </p:spPr>
        <p:txBody>
          <a:bodyPr wrap="none" rtlCol="0">
            <a:spAutoFit/>
          </a:bodyPr>
          <a:lstStyle/>
          <a:p>
            <a:r>
              <a:rPr lang="en-US" sz="1200" dirty="0"/>
              <a:t>Tributazol - 25</a:t>
            </a:r>
          </a:p>
        </p:txBody>
      </p:sp>
      <p:cxnSp>
        <p:nvCxnSpPr>
          <p:cNvPr id="20" name="Łącznik prosty ze strzałką 14">
            <a:extLst>
              <a:ext uri="{FF2B5EF4-FFF2-40B4-BE49-F238E27FC236}">
                <a16:creationId xmlns:a16="http://schemas.microsoft.com/office/drawing/2014/main" xmlns="" id="{CC3FC7A4-0D1A-0456-9B44-F850B978C566}"/>
              </a:ext>
            </a:extLst>
          </p:cNvPr>
          <p:cNvCxnSpPr>
            <a:cxnSpLocks/>
          </p:cNvCxnSpPr>
          <p:nvPr/>
        </p:nvCxnSpPr>
        <p:spPr>
          <a:xfrm flipH="1">
            <a:off x="6862814" y="2063216"/>
            <a:ext cx="1346156" cy="727853"/>
          </a:xfrm>
          <a:prstGeom prst="straightConnector1">
            <a:avLst/>
          </a:prstGeom>
          <a:ln w="19050">
            <a:solidFill>
              <a:srgbClr val="00B0F0"/>
            </a:solidFill>
            <a:headEnd w="sm" len="sm"/>
            <a:tailEnd type="arrow" w="lg" len="lg"/>
          </a:ln>
        </p:spPr>
        <p:style>
          <a:lnRef idx="1">
            <a:schemeClr val="accent1"/>
          </a:lnRef>
          <a:fillRef idx="0">
            <a:schemeClr val="accent1"/>
          </a:fillRef>
          <a:effectRef idx="0">
            <a:schemeClr val="accent1"/>
          </a:effectRef>
          <a:fontRef idx="minor">
            <a:schemeClr val="tx1"/>
          </a:fontRef>
        </p:style>
      </p:cxnSp>
      <p:cxnSp>
        <p:nvCxnSpPr>
          <p:cNvPr id="23" name="Łącznik prosty ze strzałką 14">
            <a:extLst>
              <a:ext uri="{FF2B5EF4-FFF2-40B4-BE49-F238E27FC236}">
                <a16:creationId xmlns:a16="http://schemas.microsoft.com/office/drawing/2014/main" xmlns="" id="{5C5F725C-40D8-3E09-9A19-BF86FCA975DE}"/>
              </a:ext>
            </a:extLst>
          </p:cNvPr>
          <p:cNvCxnSpPr>
            <a:cxnSpLocks/>
            <a:stCxn id="24" idx="2"/>
          </p:cNvCxnSpPr>
          <p:nvPr/>
        </p:nvCxnSpPr>
        <p:spPr>
          <a:xfrm>
            <a:off x="5005084" y="5507110"/>
            <a:ext cx="1798555" cy="370162"/>
          </a:xfrm>
          <a:prstGeom prst="straightConnector1">
            <a:avLst/>
          </a:prstGeom>
          <a:ln w="19050">
            <a:solidFill>
              <a:srgbClr val="00B0F0"/>
            </a:solidFill>
            <a:headEnd w="sm" len="sm"/>
            <a:tailEnd type="arrow" w="lg"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9691D803-A70F-9383-10FA-1268CAF6DD13}"/>
              </a:ext>
            </a:extLst>
          </p:cNvPr>
          <p:cNvSpPr txBox="1"/>
          <p:nvPr/>
        </p:nvSpPr>
        <p:spPr>
          <a:xfrm>
            <a:off x="4511711" y="5230111"/>
            <a:ext cx="986745" cy="276999"/>
          </a:xfrm>
          <a:prstGeom prst="rect">
            <a:avLst/>
          </a:prstGeom>
          <a:noFill/>
        </p:spPr>
        <p:txBody>
          <a:bodyPr wrap="none" rtlCol="0">
            <a:spAutoFit/>
          </a:bodyPr>
          <a:lstStyle/>
          <a:p>
            <a:r>
              <a:rPr lang="en-US" sz="1200" dirty="0"/>
              <a:t>Multizol - 35</a:t>
            </a:r>
          </a:p>
        </p:txBody>
      </p:sp>
      <p:cxnSp>
        <p:nvCxnSpPr>
          <p:cNvPr id="26" name="Łącznik prosty ze strzałką 14">
            <a:extLst>
              <a:ext uri="{FF2B5EF4-FFF2-40B4-BE49-F238E27FC236}">
                <a16:creationId xmlns:a16="http://schemas.microsoft.com/office/drawing/2014/main" xmlns="" id="{E9AC9133-5E2A-EE81-7B38-8E54A0CA7625}"/>
              </a:ext>
            </a:extLst>
          </p:cNvPr>
          <p:cNvCxnSpPr>
            <a:cxnSpLocks/>
          </p:cNvCxnSpPr>
          <p:nvPr/>
        </p:nvCxnSpPr>
        <p:spPr>
          <a:xfrm flipH="1">
            <a:off x="6916643" y="4525709"/>
            <a:ext cx="1147929" cy="644135"/>
          </a:xfrm>
          <a:prstGeom prst="straightConnector1">
            <a:avLst/>
          </a:prstGeom>
          <a:ln w="19050">
            <a:solidFill>
              <a:srgbClr val="00B0F0"/>
            </a:solidFill>
            <a:headEnd w="sm" len="sm"/>
            <a:tailEnd type="arrow" w="lg" len="lg"/>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9A9CB040-C313-89A8-540D-7F690F02D27E}"/>
              </a:ext>
            </a:extLst>
          </p:cNvPr>
          <p:cNvSpPr txBox="1"/>
          <p:nvPr/>
        </p:nvSpPr>
        <p:spPr>
          <a:xfrm>
            <a:off x="7572718" y="5893173"/>
            <a:ext cx="1417376" cy="276999"/>
          </a:xfrm>
          <a:prstGeom prst="rect">
            <a:avLst/>
          </a:prstGeom>
          <a:noFill/>
        </p:spPr>
        <p:txBody>
          <a:bodyPr wrap="none" rtlCol="0">
            <a:spAutoFit/>
          </a:bodyPr>
          <a:lstStyle/>
          <a:p>
            <a:r>
              <a:rPr lang="en-US" sz="1200" dirty="0"/>
              <a:t>o/w Nanoemulsion</a:t>
            </a:r>
          </a:p>
        </p:txBody>
      </p:sp>
      <p:cxnSp>
        <p:nvCxnSpPr>
          <p:cNvPr id="28" name="Łącznik prosty ze strzałką 14">
            <a:extLst>
              <a:ext uri="{FF2B5EF4-FFF2-40B4-BE49-F238E27FC236}">
                <a16:creationId xmlns:a16="http://schemas.microsoft.com/office/drawing/2014/main" xmlns="" id="{15F65691-E9EC-9701-AB31-AC19BF3E826A}"/>
              </a:ext>
            </a:extLst>
          </p:cNvPr>
          <p:cNvCxnSpPr>
            <a:cxnSpLocks/>
          </p:cNvCxnSpPr>
          <p:nvPr/>
        </p:nvCxnSpPr>
        <p:spPr>
          <a:xfrm flipH="1" flipV="1">
            <a:off x="6862814" y="5516346"/>
            <a:ext cx="1201758" cy="383088"/>
          </a:xfrm>
          <a:prstGeom prst="straightConnector1">
            <a:avLst/>
          </a:prstGeom>
          <a:ln w="19050">
            <a:solidFill>
              <a:srgbClr val="00B0F0"/>
            </a:solidFill>
            <a:headEnd w="sm" len="sm"/>
            <a:tailEnd type="arrow" w="lg" len="lg"/>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6829D157-BBB7-AE59-3976-3245DE2A32E5}"/>
              </a:ext>
            </a:extLst>
          </p:cNvPr>
          <p:cNvSpPr txBox="1"/>
          <p:nvPr/>
        </p:nvSpPr>
        <p:spPr>
          <a:xfrm>
            <a:off x="7583159" y="4058871"/>
            <a:ext cx="1413977" cy="276999"/>
          </a:xfrm>
          <a:prstGeom prst="rect">
            <a:avLst/>
          </a:prstGeom>
          <a:noFill/>
        </p:spPr>
        <p:txBody>
          <a:bodyPr wrap="none" rtlCol="0">
            <a:spAutoFit/>
          </a:bodyPr>
          <a:lstStyle/>
          <a:p>
            <a:r>
              <a:rPr lang="en-US" sz="1200" dirty="0"/>
              <a:t>w/o Nanoemulsion</a:t>
            </a:r>
          </a:p>
        </p:txBody>
      </p:sp>
    </p:spTree>
    <p:extLst>
      <p:ext uri="{BB962C8B-B14F-4D97-AF65-F5344CB8AC3E}">
        <p14:creationId xmlns:p14="http://schemas.microsoft.com/office/powerpoint/2010/main" val="1446291632"/>
      </p:ext>
    </p:extLst>
  </p:cSld>
  <p:clrMapOvr>
    <a:masterClrMapping/>
  </p:clrMapOvr>
  <p:transition/>
  <p:timing>
    <p:tnLst>
      <p:par>
        <p:cTn id="1" dur="indefinite" restart="never" nodeType="tmRoot">
          <p:childTnLst>
            <p:par>
              <p:cTn id="2"/>
            </p:par>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0F228EA-C2C4-1A08-5894-25780EBFCD1C}"/>
            </a:ext>
          </a:extLst>
        </p:cNvPr>
        <p:cNvGrpSpPr/>
        <p:nvPr/>
      </p:nvGrpSpPr>
      <p:grpSpPr>
        <a:xfrm>
          <a:off x="0" y="0"/>
          <a:ext cx="0" cy="0"/>
          <a:chOff x="0" y="0"/>
          <a:chExt cx="0" cy="0"/>
        </a:xfrm>
      </p:grpSpPr>
      <p:sp>
        <p:nvSpPr>
          <p:cNvPr id="184322" name="Rectangle 2">
            <a:extLst>
              <a:ext uri="{FF2B5EF4-FFF2-40B4-BE49-F238E27FC236}">
                <a16:creationId xmlns="" xmlns:a16="http://schemas.microsoft.com/office/drawing/2014/main" id="{B8CF66DC-506F-DCED-F62F-1BFEE14101DF}"/>
              </a:ext>
            </a:extLst>
          </p:cNvPr>
          <p:cNvSpPr>
            <a:spLocks noGrp="1" noChangeArrowheads="1"/>
          </p:cNvSpPr>
          <p:nvPr>
            <p:ph type="title"/>
          </p:nvPr>
        </p:nvSpPr>
        <p:spPr>
          <a:xfrm>
            <a:off x="1331640" y="332656"/>
            <a:ext cx="7568474" cy="487362"/>
          </a:xfrm>
        </p:spPr>
        <p:txBody>
          <a:bodyPr>
            <a:normAutofit fontScale="90000"/>
          </a:bodyPr>
          <a:lstStyle/>
          <a:p>
            <a:pPr algn="l">
              <a:defRPr/>
            </a:pPr>
            <a:r>
              <a:rPr lang="pl-PL" altLang="pl-PL" sz="2200" b="1" dirty="0">
                <a:solidFill>
                  <a:srgbClr val="316033"/>
                </a:solidFill>
                <a:effectLst>
                  <a:outerShdw blurRad="38100" dist="38100" dir="2700000" algn="tl">
                    <a:srgbClr val="C0C0C0"/>
                  </a:outerShdw>
                </a:effectLst>
              </a:rPr>
              <a:t> </a:t>
            </a:r>
            <a:br>
              <a:rPr lang="pl-PL" altLang="pl-PL" sz="2200" b="1" dirty="0">
                <a:solidFill>
                  <a:srgbClr val="316033"/>
                </a:solidFill>
                <a:effectLst>
                  <a:outerShdw blurRad="38100" dist="38100" dir="2700000" algn="tl">
                    <a:srgbClr val="C0C0C0"/>
                  </a:outerShdw>
                </a:effectLst>
              </a:rPr>
            </a:br>
            <a:r>
              <a:rPr lang="pl-PL" altLang="pl-PL" sz="2200" b="1" dirty="0">
                <a:solidFill>
                  <a:srgbClr val="316033"/>
                </a:solidFill>
                <a:effectLst>
                  <a:outerShdw blurRad="38100" dist="38100" dir="2700000" algn="tl">
                    <a:srgbClr val="C0C0C0"/>
                  </a:outerShdw>
                </a:effectLst>
              </a:rPr>
              <a:t/>
            </a:r>
            <a:br>
              <a:rPr lang="pl-PL" altLang="pl-PL" sz="2200" b="1" dirty="0">
                <a:solidFill>
                  <a:srgbClr val="316033"/>
                </a:solidFill>
                <a:effectLst>
                  <a:outerShdw blurRad="38100" dist="38100" dir="2700000" algn="tl">
                    <a:srgbClr val="C0C0C0"/>
                  </a:outerShdw>
                </a:effectLst>
              </a:rPr>
            </a:br>
            <a:r>
              <a:rPr lang="pl-PL" altLang="pl-PL" sz="2700" b="1" dirty="0"/>
              <a:t>WSO </a:t>
            </a:r>
            <a:r>
              <a:rPr lang="en-US" sz="2700" b="1" dirty="0">
                <a:latin typeface="Aptos" panose="020B0004020202020204" pitchFamily="34" charset="0"/>
              </a:rPr>
              <a:t> in wells – the essence of Multizol technology</a:t>
            </a:r>
            <a:r>
              <a:rPr lang="pl-PL" sz="2800" dirty="0">
                <a:latin typeface="Aptos" panose="020B0004020202020204" pitchFamily="34" charset="0"/>
              </a:rPr>
              <a:t/>
            </a:r>
            <a:br>
              <a:rPr lang="pl-PL" sz="2800" dirty="0">
                <a:latin typeface="Aptos" panose="020B0004020202020204" pitchFamily="34" charset="0"/>
              </a:rPr>
            </a:br>
            <a:endParaRPr lang="pl-PL" altLang="pl-PL" sz="2200" b="1" dirty="0">
              <a:solidFill>
                <a:srgbClr val="316033"/>
              </a:solidFill>
              <a:effectLst>
                <a:outerShdw blurRad="38100" dist="38100" dir="2700000" algn="tl">
                  <a:srgbClr val="C0C0C0"/>
                </a:outerShdw>
              </a:effectLst>
              <a:latin typeface="Aptos" panose="020B0004020202020204" pitchFamily="34" charset="0"/>
            </a:endParaRPr>
          </a:p>
        </p:txBody>
      </p:sp>
      <p:sp>
        <p:nvSpPr>
          <p:cNvPr id="9219" name="Line 3">
            <a:extLst>
              <a:ext uri="{FF2B5EF4-FFF2-40B4-BE49-F238E27FC236}">
                <a16:creationId xmlns="" xmlns:a16="http://schemas.microsoft.com/office/drawing/2014/main" id="{E6328045-AC7A-7C5B-1383-49425C3BDBB5}"/>
              </a:ext>
            </a:extLst>
          </p:cNvPr>
          <p:cNvSpPr>
            <a:spLocks noChangeShapeType="1"/>
          </p:cNvSpPr>
          <p:nvPr/>
        </p:nvSpPr>
        <p:spPr bwMode="auto">
          <a:xfrm>
            <a:off x="1155410" y="980728"/>
            <a:ext cx="7343775" cy="0"/>
          </a:xfrm>
          <a:prstGeom prst="line">
            <a:avLst/>
          </a:prstGeom>
          <a:noFill/>
          <a:ln w="22225">
            <a:solidFill>
              <a:srgbClr val="006600"/>
            </a:solidFill>
            <a:round/>
            <a:headEnd/>
            <a:tailEnd/>
          </a:ln>
        </p:spPr>
        <p:txBody>
          <a:bodyPr/>
          <a:lstStyle/>
          <a:p>
            <a:endParaRPr lang="pl-PL"/>
          </a:p>
        </p:txBody>
      </p:sp>
      <p:sp>
        <p:nvSpPr>
          <p:cNvPr id="4" name="pole tekstowe 3">
            <a:extLst>
              <a:ext uri="{FF2B5EF4-FFF2-40B4-BE49-F238E27FC236}">
                <a16:creationId xmlns="" xmlns:a16="http://schemas.microsoft.com/office/drawing/2014/main" id="{CEAED000-F7CB-A30A-91C2-624EC3EF779B}"/>
              </a:ext>
            </a:extLst>
          </p:cNvPr>
          <p:cNvSpPr txBox="1"/>
          <p:nvPr/>
        </p:nvSpPr>
        <p:spPr>
          <a:xfrm>
            <a:off x="107504" y="1196752"/>
            <a:ext cx="6192688" cy="4185761"/>
          </a:xfrm>
          <a:prstGeom prst="rect">
            <a:avLst/>
          </a:prstGeom>
          <a:noFill/>
        </p:spPr>
        <p:txBody>
          <a:bodyPr wrap="square">
            <a:spAutoFit/>
          </a:bodyPr>
          <a:lstStyle/>
          <a:p>
            <a:pPr>
              <a:buClr>
                <a:schemeClr val="tx1"/>
              </a:buClr>
              <a:buSzPct val="100000"/>
            </a:pPr>
            <a:r>
              <a:rPr lang="en-US" altLang="pl-PL" sz="1900" dirty="0">
                <a:solidFill>
                  <a:srgbClr val="316033"/>
                </a:solidFill>
                <a:latin typeface="Aptos" panose="020B0004020202020204" pitchFamily="34" charset="0"/>
              </a:rPr>
              <a:t>D</a:t>
            </a:r>
            <a:r>
              <a:rPr lang="en-US" altLang="pl-PL" sz="1900" dirty="0" smtClean="0">
                <a:solidFill>
                  <a:srgbClr val="316033"/>
                </a:solidFill>
                <a:latin typeface="Aptos" panose="020B0004020202020204" pitchFamily="34" charset="0"/>
              </a:rPr>
              <a:t>isadvantage </a:t>
            </a:r>
            <a:r>
              <a:rPr lang="en-US" altLang="pl-PL" sz="1900" dirty="0">
                <a:solidFill>
                  <a:srgbClr val="316033"/>
                </a:solidFill>
                <a:latin typeface="Aptos" panose="020B0004020202020204" pitchFamily="34" charset="0"/>
              </a:rPr>
              <a:t>of most chemical </a:t>
            </a:r>
            <a:r>
              <a:rPr lang="pl-PL" altLang="pl-PL" sz="1900" dirty="0">
                <a:solidFill>
                  <a:srgbClr val="316033"/>
                </a:solidFill>
                <a:latin typeface="Aptos" panose="020B0004020202020204" pitchFamily="34" charset="0"/>
              </a:rPr>
              <a:t>WSO </a:t>
            </a:r>
            <a:r>
              <a:rPr lang="en-US" altLang="pl-PL" sz="1900" dirty="0" smtClean="0">
                <a:solidFill>
                  <a:srgbClr val="316033"/>
                </a:solidFill>
                <a:latin typeface="Aptos" panose="020B0004020202020204" pitchFamily="34" charset="0"/>
              </a:rPr>
              <a:t>technologies:</a:t>
            </a:r>
            <a:endParaRPr lang="pl-PL" altLang="pl-PL" sz="1900" dirty="0">
              <a:latin typeface="Aptos" panose="020B0004020202020204" pitchFamily="34" charset="0"/>
            </a:endParaRPr>
          </a:p>
          <a:p>
            <a:pPr marL="342900" indent="-342900">
              <a:buClr>
                <a:schemeClr val="tx1"/>
              </a:buClr>
              <a:buSzPct val="100000"/>
              <a:buFont typeface="Wingdings" pitchFamily="2" charset="2"/>
              <a:buChar char="§"/>
            </a:pPr>
            <a:endParaRPr lang="pl-PL" altLang="pl-PL" sz="1900" b="0" dirty="0">
              <a:latin typeface="Aptos" panose="020B0004020202020204" pitchFamily="34" charset="0"/>
            </a:endParaRPr>
          </a:p>
          <a:p>
            <a:pPr marL="342900" indent="-342900">
              <a:buClr>
                <a:schemeClr val="tx1"/>
              </a:buClr>
              <a:buSzPct val="100000"/>
              <a:buFont typeface="Wingdings" pitchFamily="2" charset="2"/>
              <a:buChar char="§"/>
            </a:pPr>
            <a:r>
              <a:rPr lang="en-US" altLang="pl-PL" sz="1900" b="0" dirty="0">
                <a:latin typeface="Aptos" panose="020B0004020202020204" pitchFamily="34" charset="0"/>
              </a:rPr>
              <a:t>difficulty in controlling the process (</a:t>
            </a:r>
            <a:r>
              <a:rPr lang="en-US" altLang="pl-PL" sz="1900" b="0" dirty="0">
                <a:solidFill>
                  <a:srgbClr val="FF0000"/>
                </a:solidFill>
                <a:latin typeface="Aptos" panose="020B0004020202020204" pitchFamily="34" charset="0"/>
              </a:rPr>
              <a:t>reaction time</a:t>
            </a:r>
            <a:r>
              <a:rPr lang="en-US" altLang="pl-PL" sz="1900" b="0" dirty="0">
                <a:latin typeface="Aptos" panose="020B0004020202020204" pitchFamily="34" charset="0"/>
              </a:rPr>
              <a:t>) </a:t>
            </a:r>
            <a:endParaRPr lang="en-US" altLang="pl-PL" sz="1900" b="0" dirty="0" smtClean="0">
              <a:latin typeface="Aptos" panose="020B0004020202020204" pitchFamily="34" charset="0"/>
            </a:endParaRPr>
          </a:p>
          <a:p>
            <a:pPr marL="346075" indent="-346075">
              <a:buClr>
                <a:schemeClr val="tx1"/>
              </a:buClr>
              <a:buSzPct val="100000"/>
            </a:pPr>
            <a:r>
              <a:rPr lang="en-US" altLang="pl-PL" sz="1900" b="0" dirty="0" smtClean="0">
                <a:latin typeface="Aptos" panose="020B0004020202020204" pitchFamily="34" charset="0"/>
              </a:rPr>
              <a:t>	of </a:t>
            </a:r>
            <a:r>
              <a:rPr lang="en-US" altLang="pl-PL" sz="1900" b="0" dirty="0">
                <a:latin typeface="Aptos" panose="020B0004020202020204" pitchFamily="34" charset="0"/>
              </a:rPr>
              <a:t>creating impermeable barriers,</a:t>
            </a:r>
          </a:p>
          <a:p>
            <a:pPr marL="342900" indent="-342900">
              <a:buClr>
                <a:schemeClr val="tx1"/>
              </a:buClr>
              <a:buSzPct val="100000"/>
              <a:buFont typeface="Wingdings" pitchFamily="2" charset="2"/>
              <a:buChar char="§"/>
            </a:pPr>
            <a:endParaRPr lang="en-US" altLang="pl-PL" sz="1900" b="0" dirty="0">
              <a:latin typeface="Aptos" panose="020B0004020202020204" pitchFamily="34" charset="0"/>
            </a:endParaRPr>
          </a:p>
          <a:p>
            <a:pPr marL="342900" indent="-342900">
              <a:buClr>
                <a:schemeClr val="tx1"/>
              </a:buClr>
              <a:buSzPct val="100000"/>
              <a:buFont typeface="Wingdings" pitchFamily="2" charset="2"/>
              <a:buChar char="§"/>
            </a:pPr>
            <a:r>
              <a:rPr lang="en-US" altLang="pl-PL" sz="1900" b="0" dirty="0">
                <a:latin typeface="Aptos" panose="020B0004020202020204" pitchFamily="34" charset="0"/>
              </a:rPr>
              <a:t>fundamental dependence (in case of RPM) of the treatment's effectiveness on the wettability of </a:t>
            </a:r>
            <a:r>
              <a:rPr lang="en-US" altLang="pl-PL" sz="1900" b="0" dirty="0" smtClean="0">
                <a:latin typeface="Aptos" panose="020B0004020202020204" pitchFamily="34" charset="0"/>
              </a:rPr>
              <a:t>rocks</a:t>
            </a:r>
            <a:r>
              <a:rPr lang="en-US" altLang="pl-PL" sz="1900" b="0" dirty="0">
                <a:latin typeface="Aptos" panose="020B0004020202020204" pitchFamily="34" charset="0"/>
              </a:rPr>
              <a:t>,</a:t>
            </a:r>
          </a:p>
          <a:p>
            <a:pPr marL="342900" indent="-342900">
              <a:buClr>
                <a:schemeClr val="tx1"/>
              </a:buClr>
              <a:buSzPct val="100000"/>
              <a:buFont typeface="Wingdings" pitchFamily="2" charset="2"/>
              <a:buChar char="§"/>
            </a:pPr>
            <a:endParaRPr lang="en-US" altLang="pl-PL" sz="1900" b="0" dirty="0">
              <a:latin typeface="Aptos" panose="020B0004020202020204" pitchFamily="34" charset="0"/>
            </a:endParaRPr>
          </a:p>
          <a:p>
            <a:pPr marL="342900" indent="-342900">
              <a:buClr>
                <a:schemeClr val="tx1"/>
              </a:buClr>
              <a:buSzPct val="100000"/>
              <a:buFont typeface="Wingdings" pitchFamily="2" charset="2"/>
              <a:buChar char="§"/>
            </a:pPr>
            <a:r>
              <a:rPr lang="en-US" altLang="pl-PL" sz="1900" b="0" dirty="0">
                <a:latin typeface="Aptos" panose="020B0004020202020204" pitchFamily="34" charset="0"/>
              </a:rPr>
              <a:t>difficulties in preparing the working fluid on site, i.e. dissolving polymers.</a:t>
            </a:r>
          </a:p>
          <a:p>
            <a:pPr marL="342900" indent="-342900">
              <a:buClr>
                <a:schemeClr val="tx1"/>
              </a:buClr>
              <a:buSzPct val="100000"/>
              <a:buFont typeface="Wingdings" pitchFamily="2" charset="2"/>
              <a:buChar char="§"/>
            </a:pPr>
            <a:endParaRPr lang="en-US" altLang="pl-PL" sz="1900" b="0" dirty="0">
              <a:latin typeface="Aptos" panose="020B0004020202020204" pitchFamily="34" charset="0"/>
            </a:endParaRPr>
          </a:p>
          <a:p>
            <a:pPr marL="342900" indent="-342900">
              <a:buClr>
                <a:schemeClr val="tx1"/>
              </a:buClr>
              <a:buSzPct val="100000"/>
              <a:buFont typeface="Wingdings" pitchFamily="2" charset="2"/>
              <a:buChar char="§"/>
            </a:pPr>
            <a:r>
              <a:rPr lang="en-US" altLang="pl-PL" sz="1900" b="0" dirty="0">
                <a:latin typeface="Aptos" panose="020B0004020202020204" pitchFamily="34" charset="0"/>
              </a:rPr>
              <a:t>the effects of the </a:t>
            </a:r>
            <a:r>
              <a:rPr lang="pl-PL" altLang="pl-PL" sz="1900" b="0" dirty="0" err="1">
                <a:latin typeface="Aptos" panose="020B0004020202020204" pitchFamily="34" charset="0"/>
              </a:rPr>
              <a:t>treatments</a:t>
            </a:r>
            <a:r>
              <a:rPr lang="en-US" altLang="pl-PL" sz="1900" b="0" dirty="0">
                <a:latin typeface="Aptos" panose="020B0004020202020204" pitchFamily="34" charset="0"/>
              </a:rPr>
              <a:t> are irreversible</a:t>
            </a:r>
          </a:p>
          <a:p>
            <a:pPr marL="342900" indent="-342900" algn="just">
              <a:buClr>
                <a:schemeClr val="tx1"/>
              </a:buClr>
              <a:buSzPct val="100000"/>
              <a:buFont typeface="Wingdings" pitchFamily="2" charset="2"/>
              <a:buChar char="§"/>
            </a:pPr>
            <a:endParaRPr lang="pl-PL" altLang="pl-PL" sz="1900" b="0" dirty="0">
              <a:latin typeface="Aptos" panose="020B0004020202020204" pitchFamily="34" charset="0"/>
            </a:endParaRPr>
          </a:p>
          <a:p>
            <a:pPr marL="342900" indent="-342900">
              <a:buClr>
                <a:schemeClr val="tx1"/>
              </a:buClr>
              <a:buSzPct val="100000"/>
              <a:buFont typeface="Wingdings" pitchFamily="2" charset="2"/>
              <a:buChar char="§"/>
            </a:pPr>
            <a:endParaRPr lang="en-US" altLang="pl-PL" sz="1900" b="0" dirty="0">
              <a:latin typeface="Aptos" panose="020B0004020202020204" pitchFamily="34" charset="0"/>
            </a:endParaRPr>
          </a:p>
        </p:txBody>
      </p:sp>
      <p:sp>
        <p:nvSpPr>
          <p:cNvPr id="6" name="Prostokąt zaokrąglony 5">
            <a:extLst>
              <a:ext uri="{FF2B5EF4-FFF2-40B4-BE49-F238E27FC236}">
                <a16:creationId xmlns="" xmlns:a16="http://schemas.microsoft.com/office/drawing/2014/main" id="{5984DD5E-B2D9-E75C-B868-96C24FE4D332}"/>
              </a:ext>
            </a:extLst>
          </p:cNvPr>
          <p:cNvSpPr/>
          <p:nvPr/>
        </p:nvSpPr>
        <p:spPr bwMode="auto">
          <a:xfrm>
            <a:off x="755576" y="5157192"/>
            <a:ext cx="6408712" cy="1126125"/>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0000" tIns="46800" rIns="90000" bIns="46800" numCol="1" rtlCol="0" anchor="t" anchorCtr="0" compatLnSpc="1">
            <a:prstTxWarp prst="textNoShape">
              <a:avLst/>
            </a:prstTxWarp>
            <a:spAutoFit/>
          </a:bodyPr>
          <a:lstStyle/>
          <a:p>
            <a:pPr>
              <a:buClr>
                <a:srgbClr val="FF0000"/>
              </a:buClr>
              <a:buSzPct val="75000"/>
            </a:pPr>
            <a:r>
              <a:rPr lang="en-US" altLang="pl-PL" sz="2000" dirty="0">
                <a:solidFill>
                  <a:srgbClr val="316033"/>
                </a:solidFill>
                <a:latin typeface="Aptos" panose="020B0004020202020204" pitchFamily="34" charset="0"/>
              </a:rPr>
              <a:t>The above disadvantages are not present in the technology using the Multizol treatment liquid prepared on the basis of microemulsion.</a:t>
            </a:r>
            <a:endParaRPr lang="pl-PL" altLang="pl-PL" sz="2000" dirty="0">
              <a:solidFill>
                <a:srgbClr val="316033"/>
              </a:solidFill>
              <a:latin typeface="Aptos" panose="020B0004020202020204" pitchFamily="34" charset="0"/>
            </a:endParaRPr>
          </a:p>
        </p:txBody>
      </p:sp>
      <p:pic>
        <p:nvPicPr>
          <p:cNvPr id="2050" name="Picture 2" descr="Details are in the caption following the image">
            <a:extLst>
              <a:ext uri="{FF2B5EF4-FFF2-40B4-BE49-F238E27FC236}">
                <a16:creationId xmlns="" xmlns:a16="http://schemas.microsoft.com/office/drawing/2014/main" id="{209ED1A4-27B6-DF54-B814-0485299B3011}"/>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6540" y="1556792"/>
            <a:ext cx="256032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961355"/>
      </p:ext>
    </p:extLst>
  </p:cSld>
  <p:clrMapOvr>
    <a:masterClrMapping/>
  </p:clrMapOvr>
  <p:transition/>
  <p:timing>
    <p:tnLst>
      <p:par>
        <p:cTn id="1" dur="indefinite" restart="never" nodeType="tmRoot">
          <p:childTnLst>
            <p:par>
              <p:cTn id="2"/>
            </p:par>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D43F66D-9B81-DDA2-C4D1-A57D9F1260C4}"/>
            </a:ext>
          </a:extLst>
        </p:cNvPr>
        <p:cNvGrpSpPr/>
        <p:nvPr/>
      </p:nvGrpSpPr>
      <p:grpSpPr>
        <a:xfrm>
          <a:off x="0" y="0"/>
          <a:ext cx="0" cy="0"/>
          <a:chOff x="0" y="0"/>
          <a:chExt cx="0" cy="0"/>
        </a:xfrm>
      </p:grpSpPr>
      <p:sp>
        <p:nvSpPr>
          <p:cNvPr id="184322" name="Rectangle 2">
            <a:extLst>
              <a:ext uri="{FF2B5EF4-FFF2-40B4-BE49-F238E27FC236}">
                <a16:creationId xmlns="" xmlns:a16="http://schemas.microsoft.com/office/drawing/2014/main" id="{B4841939-67FC-5602-04CF-FF9C15FF9696}"/>
              </a:ext>
            </a:extLst>
          </p:cNvPr>
          <p:cNvSpPr>
            <a:spLocks noGrp="1" noChangeArrowheads="1"/>
          </p:cNvSpPr>
          <p:nvPr>
            <p:ph type="title"/>
          </p:nvPr>
        </p:nvSpPr>
        <p:spPr>
          <a:xfrm>
            <a:off x="3422021" y="377007"/>
            <a:ext cx="2336470" cy="487362"/>
          </a:xfrm>
        </p:spPr>
        <p:txBody>
          <a:bodyPr>
            <a:normAutofit fontScale="90000"/>
          </a:bodyPr>
          <a:lstStyle/>
          <a:p>
            <a:pPr algn="ctr">
              <a:defRPr/>
            </a:pPr>
            <a:r>
              <a:rPr lang="pl-PL" altLang="pl-PL" sz="2200" b="1" dirty="0">
                <a:solidFill>
                  <a:srgbClr val="316033"/>
                </a:solidFill>
                <a:effectLst>
                  <a:outerShdw blurRad="38100" dist="38100" dir="2700000" algn="tl">
                    <a:srgbClr val="C0C0C0"/>
                  </a:outerShdw>
                </a:effectLst>
              </a:rPr>
              <a:t> </a:t>
            </a:r>
            <a:br>
              <a:rPr lang="pl-PL" altLang="pl-PL" sz="2200" b="1" dirty="0">
                <a:solidFill>
                  <a:srgbClr val="316033"/>
                </a:solidFill>
                <a:effectLst>
                  <a:outerShdw blurRad="38100" dist="38100" dir="2700000" algn="tl">
                    <a:srgbClr val="C0C0C0"/>
                  </a:outerShdw>
                </a:effectLst>
              </a:rPr>
            </a:br>
            <a:r>
              <a:rPr lang="pl-PL" altLang="pl-PL" sz="2700" b="1" dirty="0">
                <a:latin typeface="Aptos" panose="020B0004020202020204" pitchFamily="34" charset="0"/>
              </a:rPr>
              <a:t/>
            </a:r>
            <a:br>
              <a:rPr lang="pl-PL" altLang="pl-PL" sz="2700" b="1" dirty="0">
                <a:latin typeface="Aptos" panose="020B0004020202020204" pitchFamily="34" charset="0"/>
              </a:rPr>
            </a:br>
            <a:r>
              <a:rPr lang="en-US" altLang="pl-PL" sz="2700" b="1" dirty="0">
                <a:latin typeface="Aptos" panose="020B0004020202020204"/>
              </a:rPr>
              <a:t>Summary</a:t>
            </a:r>
            <a:r>
              <a:rPr lang="pl-PL" altLang="pl-PL" sz="2700" b="0" kern="0" dirty="0">
                <a:solidFill>
                  <a:srgbClr val="355E00"/>
                </a:solidFill>
                <a:latin typeface="Arial" pitchFamily="34" charset="0"/>
                <a:cs typeface="Arial" pitchFamily="34" charset="0"/>
              </a:rPr>
              <a:t/>
            </a:r>
            <a:br>
              <a:rPr lang="pl-PL" altLang="pl-PL" sz="2700" b="0" kern="0" dirty="0">
                <a:solidFill>
                  <a:srgbClr val="355E00"/>
                </a:solidFill>
                <a:latin typeface="Arial" pitchFamily="34" charset="0"/>
                <a:cs typeface="Arial" pitchFamily="34" charset="0"/>
              </a:rPr>
            </a:br>
            <a:r>
              <a:rPr lang="pl-PL" sz="2800" dirty="0">
                <a:latin typeface="Aptos" panose="020B0004020202020204" pitchFamily="34" charset="0"/>
              </a:rPr>
              <a:t/>
            </a:r>
            <a:br>
              <a:rPr lang="pl-PL" sz="2800" dirty="0">
                <a:latin typeface="Aptos" panose="020B0004020202020204" pitchFamily="34" charset="0"/>
              </a:rPr>
            </a:br>
            <a:endParaRPr lang="pl-PL" altLang="pl-PL" sz="2200" b="1" dirty="0">
              <a:solidFill>
                <a:srgbClr val="316033"/>
              </a:solidFill>
              <a:effectLst>
                <a:outerShdw blurRad="38100" dist="38100" dir="2700000" algn="tl">
                  <a:srgbClr val="C0C0C0"/>
                </a:outerShdw>
              </a:effectLst>
              <a:latin typeface="Aptos" panose="020B0004020202020204" pitchFamily="34" charset="0"/>
            </a:endParaRPr>
          </a:p>
        </p:txBody>
      </p:sp>
      <p:sp>
        <p:nvSpPr>
          <p:cNvPr id="9219" name="Line 3">
            <a:extLst>
              <a:ext uri="{FF2B5EF4-FFF2-40B4-BE49-F238E27FC236}">
                <a16:creationId xmlns="" xmlns:a16="http://schemas.microsoft.com/office/drawing/2014/main" id="{AE5932E3-5E9C-1E3E-DD9D-8C01A7EE0A06}"/>
              </a:ext>
            </a:extLst>
          </p:cNvPr>
          <p:cNvSpPr>
            <a:spLocks noChangeShapeType="1"/>
          </p:cNvSpPr>
          <p:nvPr/>
        </p:nvSpPr>
        <p:spPr bwMode="auto">
          <a:xfrm>
            <a:off x="1155410" y="980728"/>
            <a:ext cx="7343775" cy="0"/>
          </a:xfrm>
          <a:prstGeom prst="line">
            <a:avLst/>
          </a:prstGeom>
          <a:noFill/>
          <a:ln w="22225">
            <a:solidFill>
              <a:srgbClr val="006600"/>
            </a:solidFill>
            <a:round/>
            <a:headEnd/>
            <a:tailEnd/>
          </a:ln>
        </p:spPr>
        <p:txBody>
          <a:bodyPr/>
          <a:lstStyle/>
          <a:p>
            <a:endParaRPr lang="pl-PL"/>
          </a:p>
        </p:txBody>
      </p:sp>
      <p:sp>
        <p:nvSpPr>
          <p:cNvPr id="2" name="Prostokąt zaokrąglony 1">
            <a:extLst>
              <a:ext uri="{FF2B5EF4-FFF2-40B4-BE49-F238E27FC236}">
                <a16:creationId xmlns="" xmlns:a16="http://schemas.microsoft.com/office/drawing/2014/main" id="{C833C9DD-B5DA-BC92-9F37-51401E5C5C9D}"/>
              </a:ext>
            </a:extLst>
          </p:cNvPr>
          <p:cNvSpPr/>
          <p:nvPr/>
        </p:nvSpPr>
        <p:spPr bwMode="auto">
          <a:xfrm>
            <a:off x="72008" y="1340769"/>
            <a:ext cx="9036496" cy="4735624"/>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0000" tIns="46800" rIns="90000" bIns="46800" numCol="1" rtlCol="0" anchor="t" anchorCtr="0" compatLnSpc="1">
            <a:prstTxWarp prst="textNoShape">
              <a:avLst/>
            </a:prstTxWarp>
            <a:spAutoFit/>
          </a:bodyPr>
          <a:lstStyle/>
          <a:p>
            <a:pPr marL="342900" lvl="1" indent="-342900" algn="just">
              <a:buFont typeface="Wingdings" panose="05000000000000000000" pitchFamily="2" charset="2"/>
              <a:buChar char="v"/>
              <a:tabLst>
                <a:tab pos="119063" algn="l"/>
              </a:tabLst>
            </a:pPr>
            <a:r>
              <a:rPr lang="en-US" sz="1800" b="0" dirty="0">
                <a:solidFill>
                  <a:schemeClr val="tx1"/>
                </a:solidFill>
                <a:latin typeface="Aptos" panose="020B0004020202020204" pitchFamily="34" charset="0"/>
              </a:rPr>
              <a:t>The technology of water production control in gas wells based on Multizol-35</a:t>
            </a:r>
            <a:r>
              <a:rPr lang="pl-PL" sz="1800" b="0" dirty="0">
                <a:solidFill>
                  <a:schemeClr val="tx1"/>
                </a:solidFill>
                <a:latin typeface="Aptos" panose="020B0004020202020204" pitchFamily="34" charset="0"/>
              </a:rPr>
              <a:t> fluid </a:t>
            </a:r>
            <a:r>
              <a:rPr lang="en-US" sz="1800" b="0" dirty="0">
                <a:solidFill>
                  <a:schemeClr val="tx1"/>
                </a:solidFill>
                <a:latin typeface="Aptos" panose="020B0004020202020204" pitchFamily="34" charset="0"/>
              </a:rPr>
              <a:t>is at the technological readiness level TRL-8 and is a comprehensive offer for companies exploiting natural gas, with the limit:</a:t>
            </a:r>
          </a:p>
          <a:p>
            <a:pPr marL="0" lvl="1" algn="just">
              <a:tabLst>
                <a:tab pos="119063" algn="l"/>
              </a:tabLst>
            </a:pPr>
            <a:endParaRPr lang="pl-PL" sz="1800" dirty="0">
              <a:solidFill>
                <a:schemeClr val="tx1"/>
              </a:solidFill>
              <a:latin typeface="Aptos" panose="020B0004020202020204" pitchFamily="34" charset="0"/>
            </a:endParaRPr>
          </a:p>
          <a:p>
            <a:pPr marL="342900" indent="-342900">
              <a:buClr>
                <a:schemeClr val="tx1"/>
              </a:buClr>
              <a:tabLst>
                <a:tab pos="688975" algn="l"/>
              </a:tabLst>
            </a:pPr>
            <a:r>
              <a:rPr lang="pl-PL" sz="1800" dirty="0">
                <a:solidFill>
                  <a:schemeClr val="tx1"/>
                </a:solidFill>
                <a:latin typeface="Aptos" panose="020B0004020202020204" pitchFamily="34" charset="0"/>
              </a:rPr>
              <a:t>      </a:t>
            </a:r>
            <a:r>
              <a:rPr lang="en-US" sz="1800" dirty="0">
                <a:solidFill>
                  <a:schemeClr val="tx1"/>
                </a:solidFill>
                <a:latin typeface="Aptos" panose="020B0004020202020204" pitchFamily="34" charset="0"/>
              </a:rPr>
              <a:t>Mineralization of formation water 1</a:t>
            </a:r>
            <a:r>
              <a:rPr lang="pl-PL" sz="1800" dirty="0">
                <a:solidFill>
                  <a:schemeClr val="tx1"/>
                </a:solidFill>
                <a:latin typeface="Aptos" panose="020B0004020202020204" pitchFamily="34" charset="0"/>
              </a:rPr>
              <a:t>7</a:t>
            </a:r>
            <a:r>
              <a:rPr lang="en-US" sz="1800" dirty="0">
                <a:solidFill>
                  <a:schemeClr val="tx1"/>
                </a:solidFill>
                <a:latin typeface="Aptos" panose="020B0004020202020204" pitchFamily="34" charset="0"/>
              </a:rPr>
              <a:t>%</a:t>
            </a:r>
          </a:p>
          <a:p>
            <a:r>
              <a:rPr lang="pl-PL" sz="1800" dirty="0">
                <a:solidFill>
                  <a:schemeClr val="tx1"/>
                </a:solidFill>
                <a:latin typeface="Aptos" panose="020B0004020202020204" pitchFamily="34" charset="0"/>
              </a:rPr>
              <a:t>      </a:t>
            </a:r>
            <a:r>
              <a:rPr lang="en-US" sz="1800" dirty="0">
                <a:solidFill>
                  <a:schemeClr val="tx1"/>
                </a:solidFill>
                <a:latin typeface="Aptos" panose="020B0004020202020204" pitchFamily="34" charset="0"/>
              </a:rPr>
              <a:t>Deposit temperature </a:t>
            </a:r>
            <a:r>
              <a:rPr lang="pl-PL" sz="1800" dirty="0">
                <a:solidFill>
                  <a:schemeClr val="tx1"/>
                </a:solidFill>
              </a:rPr>
              <a:t>70</a:t>
            </a:r>
            <a:r>
              <a:rPr lang="pl-PL" sz="1800" baseline="30000" dirty="0">
                <a:solidFill>
                  <a:schemeClr val="tx1"/>
                </a:solidFill>
              </a:rPr>
              <a:t>o</a:t>
            </a:r>
            <a:r>
              <a:rPr lang="pl-PL" sz="1800" dirty="0">
                <a:solidFill>
                  <a:schemeClr val="tx1"/>
                </a:solidFill>
              </a:rPr>
              <a:t>C  (158 F) </a:t>
            </a:r>
          </a:p>
          <a:p>
            <a:pPr marL="342900" indent="-342900">
              <a:buClr>
                <a:schemeClr val="tx1"/>
              </a:buClr>
            </a:pPr>
            <a:r>
              <a:rPr lang="pl-PL" sz="1800" dirty="0">
                <a:solidFill>
                  <a:schemeClr val="tx1"/>
                </a:solidFill>
                <a:latin typeface="Aptos" panose="020B0004020202020204" pitchFamily="34" charset="0"/>
              </a:rPr>
              <a:t>      </a:t>
            </a:r>
            <a:r>
              <a:rPr lang="en-US" sz="1800" dirty="0">
                <a:solidFill>
                  <a:schemeClr val="tx1"/>
                </a:solidFill>
                <a:latin typeface="Aptos" panose="020B0004020202020204" pitchFamily="34" charset="0"/>
              </a:rPr>
              <a:t>Porous rocks with permeability up to 500 </a:t>
            </a:r>
            <a:r>
              <a:rPr lang="en-US" sz="1800" dirty="0" err="1">
                <a:solidFill>
                  <a:schemeClr val="tx1"/>
                </a:solidFill>
                <a:latin typeface="Aptos" panose="020B0004020202020204" pitchFamily="34" charset="0"/>
              </a:rPr>
              <a:t>mD</a:t>
            </a:r>
            <a:endParaRPr lang="en-US" sz="1800" dirty="0">
              <a:solidFill>
                <a:schemeClr val="tx1"/>
              </a:solidFill>
              <a:latin typeface="Aptos" panose="020B0004020202020204" pitchFamily="34" charset="0"/>
            </a:endParaRPr>
          </a:p>
          <a:p>
            <a:pPr marL="342900" indent="-342900">
              <a:buClr>
                <a:schemeClr val="tx1"/>
              </a:buClr>
            </a:pPr>
            <a:endParaRPr lang="pl-PL" sz="2000" dirty="0">
              <a:solidFill>
                <a:schemeClr val="tx1"/>
              </a:solidFill>
              <a:latin typeface="Aptos" panose="020B0004020202020204" pitchFamily="34" charset="0"/>
            </a:endParaRPr>
          </a:p>
          <a:p>
            <a:pPr marL="344488" indent="-344488" algn="just">
              <a:buFont typeface="Wingdings" pitchFamily="2" charset="2"/>
              <a:buChar char="v"/>
            </a:pPr>
            <a:r>
              <a:rPr lang="en-US" sz="1800" b="0" dirty="0">
                <a:solidFill>
                  <a:schemeClr val="tx1"/>
                </a:solidFill>
                <a:latin typeface="Aptos" panose="020B0004020202020204" pitchFamily="34" charset="0"/>
              </a:rPr>
              <a:t>Using the Multizol-35© working fluid, it is possible to eliminate extra-pipe flows</a:t>
            </a:r>
            <a:r>
              <a:rPr lang="pl-PL" sz="1800" b="0" dirty="0">
                <a:solidFill>
                  <a:schemeClr val="tx1"/>
                </a:solidFill>
                <a:latin typeface="Aptos" panose="020B0004020202020204" pitchFamily="34" charset="0"/>
              </a:rPr>
              <a:t> in oil</a:t>
            </a:r>
            <a:r>
              <a:rPr lang="en-US" sz="1800" b="0" dirty="0">
                <a:solidFill>
                  <a:schemeClr val="tx1"/>
                </a:solidFill>
                <a:latin typeface="Aptos" panose="020B0004020202020204" pitchFamily="34" charset="0"/>
              </a:rPr>
              <a:t> </a:t>
            </a:r>
            <a:r>
              <a:rPr lang="pl-PL" sz="1800" b="0" dirty="0">
                <a:solidFill>
                  <a:schemeClr val="tx1"/>
                </a:solidFill>
                <a:latin typeface="Aptos" panose="020B0004020202020204" pitchFamily="34" charset="0"/>
              </a:rPr>
              <a:t>&amp; gas wells</a:t>
            </a:r>
            <a:r>
              <a:rPr lang="en-US" sz="1800" b="0" dirty="0">
                <a:solidFill>
                  <a:schemeClr val="tx1"/>
                </a:solidFill>
                <a:latin typeface="Aptos" panose="020B0004020202020204" pitchFamily="34" charset="0"/>
              </a:rPr>
              <a:t>.</a:t>
            </a:r>
            <a:r>
              <a:rPr lang="pl-PL" sz="1800" b="0" dirty="0">
                <a:solidFill>
                  <a:schemeClr val="tx1"/>
                </a:solidFill>
                <a:latin typeface="Aptos" panose="020B0004020202020204" pitchFamily="34" charset="0"/>
              </a:rPr>
              <a:t> </a:t>
            </a:r>
          </a:p>
          <a:p>
            <a:pPr marL="344488" indent="-344488" algn="just">
              <a:buFont typeface="Wingdings" pitchFamily="2" charset="2"/>
              <a:buChar char="v"/>
            </a:pPr>
            <a:endParaRPr lang="pl-PL" sz="1800" b="0" dirty="0">
              <a:solidFill>
                <a:schemeClr val="tx1"/>
              </a:solidFill>
              <a:latin typeface="Aptos" panose="020B0004020202020204" pitchFamily="34" charset="0"/>
            </a:endParaRPr>
          </a:p>
          <a:p>
            <a:pPr marL="344488" indent="-344488" algn="just">
              <a:buFont typeface="Wingdings" pitchFamily="2" charset="2"/>
              <a:buChar char="v"/>
            </a:pPr>
            <a:r>
              <a:rPr lang="en-US" sz="1800" b="0" dirty="0">
                <a:solidFill>
                  <a:schemeClr val="tx1"/>
                </a:solidFill>
                <a:latin typeface="Aptos" panose="020B0004020202020204" pitchFamily="34" charset="0"/>
              </a:rPr>
              <a:t>In</a:t>
            </a:r>
            <a:r>
              <a:rPr lang="pl-PL" sz="1800" b="0" dirty="0">
                <a:solidFill>
                  <a:schemeClr val="tx1"/>
                </a:solidFill>
                <a:latin typeface="Aptos" panose="020B0004020202020204" pitchFamily="34" charset="0"/>
              </a:rPr>
              <a:t> </a:t>
            </a:r>
            <a:r>
              <a:rPr lang="pl-PL" sz="1800" b="0" dirty="0" err="1">
                <a:solidFill>
                  <a:schemeClr val="tx1"/>
                </a:solidFill>
                <a:latin typeface="Aptos" panose="020B0004020202020204" pitchFamily="34" charset="0"/>
              </a:rPr>
              <a:t>case</a:t>
            </a:r>
            <a:r>
              <a:rPr lang="pl-PL" sz="1800" b="0" dirty="0">
                <a:solidFill>
                  <a:schemeClr val="tx1"/>
                </a:solidFill>
                <a:latin typeface="Aptos" panose="020B0004020202020204" pitchFamily="34" charset="0"/>
              </a:rPr>
              <a:t> </a:t>
            </a:r>
            <a:r>
              <a:rPr lang="en-US" sz="1800" b="0" dirty="0">
                <a:solidFill>
                  <a:schemeClr val="tx1"/>
                </a:solidFill>
                <a:latin typeface="Aptos" panose="020B0004020202020204" pitchFamily="34" charset="0"/>
              </a:rPr>
              <a:t> of chemical overdose causing a decline in gas production after using Multizol-35 fluid in the WSO process, there is a production restoration technology based on TRIBUTAZOL reversible fluid.</a:t>
            </a:r>
            <a:endParaRPr lang="pl-PL" sz="1800" b="0" dirty="0">
              <a:solidFill>
                <a:schemeClr val="tx1"/>
              </a:solidFill>
              <a:latin typeface="Aptos" panose="020B0004020202020204" pitchFamily="34" charset="0"/>
            </a:endParaRPr>
          </a:p>
          <a:p>
            <a:pPr marL="344488" indent="-344488" algn="just">
              <a:buFont typeface="Wingdings" pitchFamily="2" charset="2"/>
              <a:buChar char="v"/>
              <a:tabLst>
                <a:tab pos="119063" algn="l"/>
              </a:tabLst>
            </a:pPr>
            <a:endParaRPr lang="pl-PL" sz="1800" b="0" dirty="0">
              <a:solidFill>
                <a:schemeClr val="tx1"/>
              </a:solidFill>
              <a:latin typeface="Aptos" panose="020B0004020202020204" pitchFamily="34" charset="0"/>
            </a:endParaRPr>
          </a:p>
        </p:txBody>
      </p:sp>
    </p:spTree>
    <p:extLst>
      <p:ext uri="{BB962C8B-B14F-4D97-AF65-F5344CB8AC3E}">
        <p14:creationId xmlns:p14="http://schemas.microsoft.com/office/powerpoint/2010/main" val="2090658499"/>
      </p:ext>
    </p:extLst>
  </p:cSld>
  <p:clrMapOvr>
    <a:masterClrMapping/>
  </p:clrMapOvr>
  <p:transition/>
  <p:timing>
    <p:tnLst>
      <p:par>
        <p:cTn id="1" dur="indefinite" restart="never" nodeType="tmRoot">
          <p:childTnLst>
            <p:par>
              <p:cTn id="2"/>
            </p:par>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ole tekstowe 17">
            <a:extLst>
              <a:ext uri="{FF2B5EF4-FFF2-40B4-BE49-F238E27FC236}">
                <a16:creationId xmlns="" xmlns:a16="http://schemas.microsoft.com/office/drawing/2014/main" id="{2DF34A44-9564-17FA-F0B3-7723E46E3821}"/>
              </a:ext>
            </a:extLst>
          </p:cNvPr>
          <p:cNvSpPr txBox="1"/>
          <p:nvPr/>
        </p:nvSpPr>
        <p:spPr>
          <a:xfrm>
            <a:off x="827584" y="836712"/>
            <a:ext cx="7344816" cy="5262979"/>
          </a:xfrm>
          <a:prstGeom prst="rect">
            <a:avLst/>
          </a:prstGeom>
          <a:noFill/>
        </p:spPr>
        <p:txBody>
          <a:bodyPr wrap="square" rtlCol="0">
            <a:spAutoFit/>
          </a:bodyPr>
          <a:lstStyle/>
          <a:p>
            <a:pPr algn="ctr"/>
            <a:endParaRPr lang="pl-PL" sz="2800" dirty="0">
              <a:ln w="28575">
                <a:noFill/>
              </a:ln>
              <a:latin typeface="Aptos" panose="020B0004020202020204" pitchFamily="34" charset="0"/>
            </a:endParaRPr>
          </a:p>
          <a:p>
            <a:pPr algn="ctr"/>
            <a:r>
              <a:rPr lang="pl-PL" sz="2800" dirty="0" smtClean="0">
                <a:ln w="28575">
                  <a:noFill/>
                </a:ln>
                <a:latin typeface="Aptos" panose="020B0004020202020204" pitchFamily="34" charset="0"/>
              </a:rPr>
              <a:t>Multizol</a:t>
            </a:r>
            <a:r>
              <a:rPr lang="en-US" sz="2800" dirty="0" smtClean="0">
                <a:ln w="28575">
                  <a:noFill/>
                </a:ln>
                <a:latin typeface="Aptos" panose="020B0004020202020204" pitchFamily="34" charset="0"/>
              </a:rPr>
              <a:t>-35</a:t>
            </a:r>
            <a:r>
              <a:rPr lang="pl-PL" sz="2800" dirty="0" smtClean="0">
                <a:ln w="28575">
                  <a:noFill/>
                </a:ln>
                <a:latin typeface="Aptos" panose="020B0004020202020204" pitchFamily="34" charset="0"/>
              </a:rPr>
              <a:t>© </a:t>
            </a:r>
            <a:r>
              <a:rPr lang="en-US" sz="2800" dirty="0">
                <a:ln w="28575">
                  <a:noFill/>
                </a:ln>
                <a:latin typeface="Aptos" panose="020B0004020202020204" pitchFamily="34" charset="0"/>
              </a:rPr>
              <a:t>Water Shut-off Technology</a:t>
            </a:r>
          </a:p>
          <a:p>
            <a:pPr algn="ctr"/>
            <a:r>
              <a:rPr lang="en-US" sz="2800" dirty="0">
                <a:ln w="28575">
                  <a:noFill/>
                </a:ln>
                <a:latin typeface="Aptos" panose="020B0004020202020204" pitchFamily="34" charset="0"/>
              </a:rPr>
              <a:t>In Oil &amp; Gas Wells with </a:t>
            </a:r>
          </a:p>
          <a:p>
            <a:pPr algn="ctr"/>
            <a:r>
              <a:rPr lang="en-US" sz="2800" dirty="0">
                <a:ln w="28575">
                  <a:noFill/>
                </a:ln>
                <a:latin typeface="Aptos" panose="020B0004020202020204" pitchFamily="34" charset="0"/>
              </a:rPr>
              <a:t>Post-treatment Production Stimulation</a:t>
            </a:r>
            <a:endParaRPr lang="pl-PL" sz="2800" dirty="0">
              <a:ln w="28575">
                <a:noFill/>
              </a:ln>
              <a:latin typeface="Aptos" panose="020B0004020202020204" pitchFamily="34" charset="0"/>
            </a:endParaRPr>
          </a:p>
          <a:p>
            <a:pPr algn="ctr"/>
            <a:endParaRPr lang="pl-PL" sz="2800" dirty="0">
              <a:ln w="28575">
                <a:noFill/>
              </a:ln>
              <a:latin typeface="Aptos" panose="020B0004020202020204" pitchFamily="34" charset="0"/>
            </a:endParaRPr>
          </a:p>
          <a:p>
            <a:pPr algn="ctr"/>
            <a:endParaRPr lang="pl-PL" sz="2800" dirty="0">
              <a:ln w="28575">
                <a:noFill/>
              </a:ln>
              <a:latin typeface="Aptos" panose="020B0004020202020204" pitchFamily="34" charset="0"/>
            </a:endParaRPr>
          </a:p>
          <a:p>
            <a:pPr algn="ctr"/>
            <a:r>
              <a:rPr lang="pl-PL" sz="2400" dirty="0" smtClean="0">
                <a:ln w="28575">
                  <a:noFill/>
                </a:ln>
                <a:latin typeface="Aptos" panose="020B0004020202020204" pitchFamily="34" charset="0"/>
              </a:rPr>
              <a:t>MULTIZOL</a:t>
            </a:r>
            <a:r>
              <a:rPr lang="en-US" sz="2400" dirty="0" smtClean="0">
                <a:ln w="28575">
                  <a:noFill/>
                </a:ln>
                <a:latin typeface="Aptos" panose="020B0004020202020204" pitchFamily="34" charset="0"/>
              </a:rPr>
              <a:t>-35</a:t>
            </a:r>
            <a:r>
              <a:rPr lang="pl-PL" sz="2400" dirty="0" smtClean="0">
                <a:ln w="28575">
                  <a:noFill/>
                </a:ln>
                <a:solidFill>
                  <a:srgbClr val="000000"/>
                </a:solidFill>
                <a:latin typeface="Aptos" panose="020B0004020202020204" pitchFamily="34" charset="0"/>
              </a:rPr>
              <a:t>©</a:t>
            </a:r>
            <a:r>
              <a:rPr lang="pl-PL" sz="2400" dirty="0" smtClean="0">
                <a:ln w="28575">
                  <a:noFill/>
                </a:ln>
                <a:latin typeface="Aptos" panose="020B0004020202020204" pitchFamily="34" charset="0"/>
              </a:rPr>
              <a:t> </a:t>
            </a:r>
            <a:r>
              <a:rPr lang="pl-PL" sz="2400" dirty="0">
                <a:ln w="28575">
                  <a:noFill/>
                </a:ln>
                <a:latin typeface="Aptos" panose="020B0004020202020204" pitchFamily="34" charset="0"/>
              </a:rPr>
              <a:t>-  </a:t>
            </a:r>
            <a:r>
              <a:rPr lang="en-US" sz="2400" dirty="0">
                <a:ln w="28575">
                  <a:noFill/>
                </a:ln>
                <a:latin typeface="Aptos" panose="020B0004020202020204" pitchFamily="34" charset="0"/>
              </a:rPr>
              <a:t>M</a:t>
            </a:r>
            <a:r>
              <a:rPr lang="pl-PL" sz="2400" dirty="0" smtClean="0">
                <a:ln w="28575">
                  <a:noFill/>
                </a:ln>
                <a:latin typeface="Aptos" panose="020B0004020202020204" pitchFamily="34" charset="0"/>
              </a:rPr>
              <a:t>icel</a:t>
            </a:r>
            <a:r>
              <a:rPr lang="en-US" sz="2400" dirty="0" smtClean="0">
                <a:ln w="28575">
                  <a:noFill/>
                </a:ln>
                <a:latin typeface="Aptos" panose="020B0004020202020204" pitchFamily="34" charset="0"/>
              </a:rPr>
              <a:t>l</a:t>
            </a:r>
            <a:r>
              <a:rPr lang="pl-PL" sz="2400" dirty="0" smtClean="0">
                <a:ln w="28575">
                  <a:noFill/>
                </a:ln>
                <a:latin typeface="Aptos" panose="020B0004020202020204" pitchFamily="34" charset="0"/>
              </a:rPr>
              <a:t>ar </a:t>
            </a:r>
            <a:r>
              <a:rPr lang="en-AU" sz="2400" dirty="0">
                <a:ln w="28575">
                  <a:noFill/>
                </a:ln>
                <a:latin typeface="Aptos" panose="020B0004020202020204" pitchFamily="34" charset="0"/>
              </a:rPr>
              <a:t>Microemulsion</a:t>
            </a:r>
            <a:r>
              <a:rPr lang="pl-PL" sz="2400" dirty="0">
                <a:ln w="28575">
                  <a:noFill/>
                </a:ln>
                <a:latin typeface="Aptos" panose="020B0004020202020204" pitchFamily="34" charset="0"/>
              </a:rPr>
              <a:t> </a:t>
            </a:r>
            <a:r>
              <a:rPr lang="en-US" sz="2400" dirty="0">
                <a:ln w="28575">
                  <a:noFill/>
                </a:ln>
                <a:latin typeface="Aptos" panose="020B0004020202020204" pitchFamily="34" charset="0"/>
              </a:rPr>
              <a:t>F</a:t>
            </a:r>
            <a:r>
              <a:rPr lang="pl-PL" sz="2400" dirty="0">
                <a:ln w="28575">
                  <a:noFill/>
                </a:ln>
                <a:latin typeface="Aptos" panose="020B0004020202020204" pitchFamily="34" charset="0"/>
              </a:rPr>
              <a:t>luid </a:t>
            </a:r>
            <a:endParaRPr lang="en-US" sz="2400" dirty="0">
              <a:ln w="28575">
                <a:noFill/>
              </a:ln>
              <a:latin typeface="Aptos" panose="020B0004020202020204" pitchFamily="34" charset="0"/>
            </a:endParaRPr>
          </a:p>
          <a:p>
            <a:pPr algn="ctr"/>
            <a:endParaRPr lang="en-US" sz="2000" b="0" dirty="0">
              <a:ln w="28575">
                <a:noFill/>
              </a:ln>
              <a:latin typeface="Aptos" panose="020B0004020202020204" pitchFamily="34" charset="0"/>
            </a:endParaRPr>
          </a:p>
          <a:p>
            <a:pPr algn="ctr"/>
            <a:r>
              <a:rPr lang="en-US" sz="2000" b="0" dirty="0">
                <a:latin typeface="Aptos" panose="020B0004020202020204"/>
              </a:rPr>
              <a:t>Sławomir Falkowicz</a:t>
            </a:r>
            <a:r>
              <a:rPr lang="en-US" sz="2000" dirty="0">
                <a:solidFill>
                  <a:schemeClr val="tx2"/>
                </a:solidFill>
                <a:latin typeface="Aptos" panose="020B0004020202020204"/>
              </a:rPr>
              <a:t>, </a:t>
            </a:r>
            <a:r>
              <a:rPr lang="en-US" sz="2000" dirty="0">
                <a:solidFill>
                  <a:srgbClr val="0070C0"/>
                </a:solidFill>
                <a:latin typeface="Aptos" panose="020B0004020202020204"/>
              </a:rPr>
              <a:t>falkowicz@inig.pl</a:t>
            </a:r>
          </a:p>
          <a:p>
            <a:pPr algn="ctr"/>
            <a:r>
              <a:rPr lang="en-US" sz="2000" dirty="0"/>
              <a:t/>
            </a:r>
            <a:br>
              <a:rPr lang="en-US" sz="2000" dirty="0"/>
            </a:br>
            <a:r>
              <a:rPr lang="en-US" sz="2000" b="0" dirty="0" err="1">
                <a:latin typeface="Aptos" panose="020B0004020202020204"/>
              </a:rPr>
              <a:t>Winicjusz</a:t>
            </a:r>
            <a:r>
              <a:rPr lang="en-US" sz="2000" b="0" dirty="0">
                <a:latin typeface="Aptos" panose="020B0004020202020204"/>
              </a:rPr>
              <a:t> </a:t>
            </a:r>
            <a:r>
              <a:rPr lang="en-US" sz="2000" b="0" dirty="0" err="1">
                <a:latin typeface="Aptos" panose="020B0004020202020204"/>
              </a:rPr>
              <a:t>Stanik</a:t>
            </a:r>
            <a:r>
              <a:rPr lang="en-US" sz="2000" b="0" dirty="0">
                <a:latin typeface="Aptos" panose="020B0004020202020204"/>
              </a:rPr>
              <a:t>, </a:t>
            </a:r>
            <a:r>
              <a:rPr lang="en-US" sz="2000" dirty="0">
                <a:solidFill>
                  <a:srgbClr val="0070C0"/>
                </a:solidFill>
                <a:latin typeface="Aptos" panose="020B0004020202020204"/>
              </a:rPr>
              <a:t>stanik@inig.pl</a:t>
            </a:r>
          </a:p>
          <a:p>
            <a:pPr algn="ctr"/>
            <a:endParaRPr lang="en-US" sz="2000" b="0" dirty="0">
              <a:ln w="28575">
                <a:noFill/>
              </a:ln>
              <a:latin typeface="Aptos" panose="020B0004020202020204" pitchFamily="34" charset="0"/>
            </a:endParaRPr>
          </a:p>
          <a:p>
            <a:pPr algn="ctr"/>
            <a:endParaRPr lang="en-US" sz="2000" b="0" dirty="0">
              <a:ln w="28575">
                <a:noFill/>
              </a:ln>
              <a:latin typeface="Aptos" panose="020B0004020202020204" pitchFamily="34" charset="0"/>
            </a:endParaRPr>
          </a:p>
          <a:p>
            <a:pPr algn="ctr"/>
            <a:endParaRPr lang="pl-PL" sz="2000" b="0" dirty="0">
              <a:ln w="28575">
                <a:solidFill>
                  <a:schemeClr val="tx1"/>
                </a:solidFill>
              </a:ln>
              <a:latin typeface="Aptos" panose="020B0004020202020204" pitchFamily="34" charset="0"/>
            </a:endParaRPr>
          </a:p>
        </p:txBody>
      </p:sp>
    </p:spTree>
    <p:extLst>
      <p:ext uri="{BB962C8B-B14F-4D97-AF65-F5344CB8AC3E}">
        <p14:creationId xmlns:p14="http://schemas.microsoft.com/office/powerpoint/2010/main" val="26718054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ole tekstowe 17">
            <a:extLst>
              <a:ext uri="{FF2B5EF4-FFF2-40B4-BE49-F238E27FC236}">
                <a16:creationId xmlns="" xmlns:a16="http://schemas.microsoft.com/office/drawing/2014/main" id="{2DF34A44-9564-17FA-F0B3-7723E46E3821}"/>
              </a:ext>
            </a:extLst>
          </p:cNvPr>
          <p:cNvSpPr txBox="1"/>
          <p:nvPr/>
        </p:nvSpPr>
        <p:spPr>
          <a:xfrm>
            <a:off x="827584" y="836712"/>
            <a:ext cx="7344816" cy="6740307"/>
          </a:xfrm>
          <a:prstGeom prst="rect">
            <a:avLst/>
          </a:prstGeom>
          <a:noFill/>
        </p:spPr>
        <p:txBody>
          <a:bodyPr wrap="square" rtlCol="0">
            <a:spAutoFit/>
          </a:bodyPr>
          <a:lstStyle/>
          <a:p>
            <a:pPr algn="ctr"/>
            <a:endParaRPr lang="en-US" sz="2800" dirty="0">
              <a:ln w="28575">
                <a:noFill/>
              </a:ln>
              <a:latin typeface="Aptos" panose="020B0004020202020204" pitchFamily="34" charset="0"/>
            </a:endParaRPr>
          </a:p>
          <a:p>
            <a:pPr algn="ctr"/>
            <a:r>
              <a:rPr lang="pl-PL" sz="2800" dirty="0">
                <a:ln w="28575">
                  <a:noFill/>
                </a:ln>
                <a:latin typeface="Aptos" panose="020B0004020202020204" pitchFamily="34" charset="0"/>
              </a:rPr>
              <a:t>Multizol© </a:t>
            </a:r>
            <a:r>
              <a:rPr lang="en-US" sz="2800" dirty="0">
                <a:ln w="28575">
                  <a:noFill/>
                </a:ln>
                <a:latin typeface="Aptos" panose="020B0004020202020204" pitchFamily="34" charset="0"/>
              </a:rPr>
              <a:t>Water Shut-off Technology</a:t>
            </a:r>
          </a:p>
          <a:p>
            <a:pPr algn="ctr"/>
            <a:endParaRPr lang="en-US" sz="2800" dirty="0">
              <a:ln w="28575">
                <a:noFill/>
              </a:ln>
              <a:latin typeface="Aptos" panose="020B0004020202020204" pitchFamily="34" charset="0"/>
            </a:endParaRPr>
          </a:p>
          <a:p>
            <a:pPr algn="ctr"/>
            <a:r>
              <a:rPr lang="en-US" sz="2400" dirty="0">
                <a:ln w="28575">
                  <a:noFill/>
                </a:ln>
                <a:latin typeface="Aptos" panose="020B0004020202020204" pitchFamily="34" charset="0"/>
              </a:rPr>
              <a:t>M</a:t>
            </a:r>
            <a:r>
              <a:rPr lang="pl-PL" sz="2400" dirty="0" smtClean="0">
                <a:ln w="28575">
                  <a:noFill/>
                </a:ln>
                <a:latin typeface="Aptos" panose="020B0004020202020204" pitchFamily="34" charset="0"/>
              </a:rPr>
              <a:t>icel</a:t>
            </a:r>
            <a:r>
              <a:rPr lang="en-US" sz="2400" dirty="0" smtClean="0">
                <a:ln w="28575">
                  <a:noFill/>
                </a:ln>
                <a:latin typeface="Aptos" panose="020B0004020202020204" pitchFamily="34" charset="0"/>
              </a:rPr>
              <a:t>l</a:t>
            </a:r>
            <a:r>
              <a:rPr lang="pl-PL" sz="2400" dirty="0" smtClean="0">
                <a:ln w="28575">
                  <a:noFill/>
                </a:ln>
                <a:latin typeface="Aptos" panose="020B0004020202020204" pitchFamily="34" charset="0"/>
              </a:rPr>
              <a:t>ar </a:t>
            </a:r>
            <a:r>
              <a:rPr lang="en-AU" sz="2400" dirty="0" err="1">
                <a:ln w="28575">
                  <a:noFill/>
                </a:ln>
                <a:latin typeface="Aptos" panose="020B0004020202020204" pitchFamily="34" charset="0"/>
              </a:rPr>
              <a:t>Microemulsion</a:t>
            </a:r>
            <a:r>
              <a:rPr lang="pl-PL" sz="2400" dirty="0">
                <a:ln w="28575">
                  <a:noFill/>
                </a:ln>
                <a:latin typeface="Aptos" panose="020B0004020202020204" pitchFamily="34" charset="0"/>
              </a:rPr>
              <a:t> </a:t>
            </a:r>
            <a:r>
              <a:rPr lang="en-US" sz="2400" dirty="0">
                <a:ln w="28575">
                  <a:noFill/>
                </a:ln>
                <a:latin typeface="Aptos" panose="020B0004020202020204" pitchFamily="34" charset="0"/>
              </a:rPr>
              <a:t>F</a:t>
            </a:r>
            <a:r>
              <a:rPr lang="pl-PL" sz="2400" dirty="0">
                <a:ln w="28575">
                  <a:noFill/>
                </a:ln>
                <a:latin typeface="Aptos" panose="020B0004020202020204" pitchFamily="34" charset="0"/>
              </a:rPr>
              <a:t>luid </a:t>
            </a:r>
            <a:endParaRPr lang="en-US" sz="2400" dirty="0">
              <a:ln w="28575">
                <a:noFill/>
              </a:ln>
              <a:latin typeface="Aptos" panose="020B0004020202020204" pitchFamily="34" charset="0"/>
            </a:endParaRPr>
          </a:p>
          <a:p>
            <a:pPr algn="ctr"/>
            <a:endParaRPr lang="en-US" sz="2400" dirty="0">
              <a:ln w="28575">
                <a:noFill/>
              </a:ln>
              <a:latin typeface="Aptos" panose="020B0004020202020204" pitchFamily="34" charset="0"/>
            </a:endParaRPr>
          </a:p>
          <a:p>
            <a:pPr algn="ctr"/>
            <a:endParaRPr lang="en-US" sz="2400" dirty="0">
              <a:ln w="28575">
                <a:noFill/>
              </a:ln>
              <a:latin typeface="Aptos" panose="020B0004020202020204" pitchFamily="34" charset="0"/>
            </a:endParaRPr>
          </a:p>
          <a:p>
            <a:pPr algn="ctr"/>
            <a:endParaRPr lang="en-US" sz="2000" b="0" dirty="0">
              <a:ln w="28575">
                <a:noFill/>
              </a:ln>
              <a:latin typeface="Aptos" panose="020B0004020202020204" pitchFamily="34" charset="0"/>
            </a:endParaRPr>
          </a:p>
          <a:p>
            <a:pPr algn="ctr"/>
            <a:endParaRPr lang="en-US" sz="2000" b="0" dirty="0">
              <a:latin typeface="Aptos" panose="020B0004020202020204"/>
            </a:endParaRPr>
          </a:p>
          <a:p>
            <a:pPr algn="ctr"/>
            <a:endParaRPr lang="en-US" sz="2400" dirty="0">
              <a:latin typeface="Aptos" panose="020B0004020202020204"/>
            </a:endParaRPr>
          </a:p>
          <a:p>
            <a:pPr algn="ctr"/>
            <a:r>
              <a:rPr lang="en-US" sz="2400" dirty="0">
                <a:latin typeface="Aptos" panose="020B0004020202020204"/>
              </a:rPr>
              <a:t>CONTACTS</a:t>
            </a:r>
          </a:p>
          <a:p>
            <a:pPr algn="ctr"/>
            <a:endParaRPr lang="en-US" sz="2000" b="0" dirty="0">
              <a:latin typeface="Aptos" panose="020B0004020202020204"/>
            </a:endParaRPr>
          </a:p>
          <a:p>
            <a:pPr algn="ctr"/>
            <a:r>
              <a:rPr lang="en-US" sz="2400" b="0" dirty="0">
                <a:latin typeface="Aptos" panose="020B0004020202020204"/>
              </a:rPr>
              <a:t>Sławomir Falkowicz</a:t>
            </a:r>
            <a:r>
              <a:rPr lang="en-US" sz="2400" dirty="0">
                <a:solidFill>
                  <a:schemeClr val="tx2"/>
                </a:solidFill>
                <a:latin typeface="Aptos" panose="020B0004020202020204"/>
              </a:rPr>
              <a:t>, </a:t>
            </a:r>
            <a:r>
              <a:rPr lang="en-US" sz="2400" dirty="0">
                <a:solidFill>
                  <a:srgbClr val="0070C0"/>
                </a:solidFill>
                <a:latin typeface="Aptos" panose="020B0004020202020204"/>
              </a:rPr>
              <a:t>falkowicz@inig.pl</a:t>
            </a:r>
          </a:p>
          <a:p>
            <a:pPr algn="ctr"/>
            <a:r>
              <a:rPr lang="en-US" sz="2000" dirty="0"/>
              <a:t/>
            </a:r>
            <a:br>
              <a:rPr lang="en-US" sz="2000" dirty="0"/>
            </a:br>
            <a:r>
              <a:rPr lang="en-US" sz="2400" b="0" dirty="0" err="1">
                <a:latin typeface="Aptos" panose="020B0004020202020204"/>
              </a:rPr>
              <a:t>Winicjusz</a:t>
            </a:r>
            <a:r>
              <a:rPr lang="en-US" sz="2400" b="0" dirty="0">
                <a:latin typeface="Aptos" panose="020B0004020202020204"/>
              </a:rPr>
              <a:t> </a:t>
            </a:r>
            <a:r>
              <a:rPr lang="en-US" sz="2400" b="0" dirty="0" err="1">
                <a:latin typeface="Aptos" panose="020B0004020202020204"/>
              </a:rPr>
              <a:t>Stanik</a:t>
            </a:r>
            <a:r>
              <a:rPr lang="en-US" sz="2400" b="0" dirty="0">
                <a:latin typeface="Aptos" panose="020B0004020202020204"/>
              </a:rPr>
              <a:t>, </a:t>
            </a:r>
            <a:r>
              <a:rPr lang="en-US" sz="2400" dirty="0">
                <a:solidFill>
                  <a:srgbClr val="0070C0"/>
                </a:solidFill>
                <a:latin typeface="Aptos" panose="020B0004020202020204"/>
              </a:rPr>
              <a:t>stanik@inig.pl</a:t>
            </a:r>
          </a:p>
          <a:p>
            <a:pPr algn="ctr"/>
            <a:endParaRPr lang="en-US" sz="2000" dirty="0">
              <a:solidFill>
                <a:srgbClr val="0070C0"/>
              </a:solidFill>
              <a:latin typeface="Aptos" panose="020B0004020202020204"/>
            </a:endParaRPr>
          </a:p>
          <a:p>
            <a:pPr algn="ctr"/>
            <a:endParaRPr lang="en-US" sz="2000" dirty="0">
              <a:solidFill>
                <a:srgbClr val="0070C0"/>
              </a:solidFill>
              <a:latin typeface="Aptos" panose="020B0004020202020204"/>
            </a:endParaRPr>
          </a:p>
          <a:p>
            <a:pPr algn="ctr"/>
            <a:endParaRPr lang="en-US" sz="2000" b="0" dirty="0">
              <a:ln w="28575">
                <a:noFill/>
              </a:ln>
              <a:latin typeface="Aptos" panose="020B0004020202020204" pitchFamily="34" charset="0"/>
            </a:endParaRPr>
          </a:p>
          <a:p>
            <a:pPr algn="ctr"/>
            <a:endParaRPr lang="en-US" sz="2000" b="0" dirty="0">
              <a:ln w="28575">
                <a:noFill/>
              </a:ln>
              <a:latin typeface="Aptos" panose="020B0004020202020204" pitchFamily="34" charset="0"/>
            </a:endParaRPr>
          </a:p>
          <a:p>
            <a:pPr algn="ctr"/>
            <a:endParaRPr lang="pl-PL" sz="2000" b="0" dirty="0">
              <a:ln w="28575">
                <a:solidFill>
                  <a:schemeClr val="tx1"/>
                </a:solidFill>
              </a:ln>
              <a:latin typeface="Aptos" panose="020B0004020202020204" pitchFamily="34" charset="0"/>
            </a:endParaRPr>
          </a:p>
        </p:txBody>
      </p:sp>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7744" y="2996952"/>
            <a:ext cx="4207035" cy="1005840"/>
          </a:xfrm>
          <a:prstGeom prst="rect">
            <a:avLst/>
          </a:prstGeom>
        </p:spPr>
      </p:pic>
    </p:spTree>
    <p:extLst>
      <p:ext uri="{BB962C8B-B14F-4D97-AF65-F5344CB8AC3E}">
        <p14:creationId xmlns:p14="http://schemas.microsoft.com/office/powerpoint/2010/main" val="216019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A01A627-BB8A-4A06-0ED7-2557076EA817}"/>
            </a:ext>
          </a:extLst>
        </p:cNvPr>
        <p:cNvGrpSpPr/>
        <p:nvPr/>
      </p:nvGrpSpPr>
      <p:grpSpPr>
        <a:xfrm>
          <a:off x="0" y="0"/>
          <a:ext cx="0" cy="0"/>
          <a:chOff x="0" y="0"/>
          <a:chExt cx="0" cy="0"/>
        </a:xfrm>
      </p:grpSpPr>
      <p:sp>
        <p:nvSpPr>
          <p:cNvPr id="184322" name="Rectangle 2">
            <a:extLst>
              <a:ext uri="{FF2B5EF4-FFF2-40B4-BE49-F238E27FC236}">
                <a16:creationId xmlns="" xmlns:a16="http://schemas.microsoft.com/office/drawing/2014/main" id="{B18CC8FE-F0F8-9B1E-FEFD-19E8C8AB2344}"/>
              </a:ext>
            </a:extLst>
          </p:cNvPr>
          <p:cNvSpPr>
            <a:spLocks noGrp="1" noChangeArrowheads="1"/>
          </p:cNvSpPr>
          <p:nvPr>
            <p:ph type="title"/>
          </p:nvPr>
        </p:nvSpPr>
        <p:spPr>
          <a:xfrm>
            <a:off x="1391443" y="138696"/>
            <a:ext cx="6400800" cy="731520"/>
          </a:xfrm>
        </p:spPr>
        <p:txBody>
          <a:bodyPr lIns="0">
            <a:noAutofit/>
          </a:bodyPr>
          <a:lstStyle/>
          <a:p>
            <a:pPr algn="ctr">
              <a:defRPr/>
            </a:pPr>
            <a:r>
              <a:rPr lang="pl-PL" altLang="pl-PL" sz="2200" b="1" dirty="0">
                <a:solidFill>
                  <a:srgbClr val="316033"/>
                </a:solidFill>
                <a:effectLst>
                  <a:outerShdw blurRad="38100" dist="38100" dir="2700000" algn="tl">
                    <a:srgbClr val="C0C0C0"/>
                  </a:outerShdw>
                </a:effectLst>
              </a:rPr>
              <a:t> </a:t>
            </a:r>
            <a:br>
              <a:rPr lang="pl-PL" altLang="pl-PL" sz="2200" b="1" dirty="0">
                <a:solidFill>
                  <a:srgbClr val="316033"/>
                </a:solidFill>
                <a:effectLst>
                  <a:outerShdw blurRad="38100" dist="38100" dir="2700000" algn="tl">
                    <a:srgbClr val="C0C0C0"/>
                  </a:outerShdw>
                </a:effectLst>
              </a:rPr>
            </a:br>
            <a:r>
              <a:rPr lang="en-US" altLang="pl-PL" sz="2200" b="1" dirty="0">
                <a:solidFill>
                  <a:srgbClr val="316033"/>
                </a:solidFill>
                <a:effectLst>
                  <a:outerShdw blurRad="38100" dist="38100" dir="2700000" algn="tl">
                    <a:srgbClr val="C0C0C0"/>
                  </a:outerShdw>
                </a:effectLst>
              </a:rPr>
              <a:t/>
            </a:r>
            <a:br>
              <a:rPr lang="en-US" altLang="pl-PL" sz="2200" b="1" dirty="0">
                <a:solidFill>
                  <a:srgbClr val="316033"/>
                </a:solidFill>
                <a:effectLst>
                  <a:outerShdw blurRad="38100" dist="38100" dir="2700000" algn="tl">
                    <a:srgbClr val="C0C0C0"/>
                  </a:outerShdw>
                </a:effectLst>
              </a:rPr>
            </a:br>
            <a:r>
              <a:rPr lang="en-US" altLang="pl-PL" sz="2200" b="1" dirty="0">
                <a:solidFill>
                  <a:srgbClr val="316033"/>
                </a:solidFill>
                <a:effectLst>
                  <a:outerShdw blurRad="38100" dist="38100" dir="2700000" algn="tl">
                    <a:srgbClr val="C0C0C0"/>
                  </a:outerShdw>
                </a:effectLst>
              </a:rPr>
              <a:t/>
            </a:r>
            <a:br>
              <a:rPr lang="en-US" altLang="pl-PL" sz="2200" b="1" dirty="0">
                <a:solidFill>
                  <a:srgbClr val="316033"/>
                </a:solidFill>
                <a:effectLst>
                  <a:outerShdw blurRad="38100" dist="38100" dir="2700000" algn="tl">
                    <a:srgbClr val="C0C0C0"/>
                  </a:outerShdw>
                </a:effectLst>
              </a:rPr>
            </a:br>
            <a:r>
              <a:rPr lang="en-US" sz="2800" b="1" dirty="0" smtClean="0">
                <a:latin typeface="Aptos" panose="020B0004020202020204" pitchFamily="34" charset="0"/>
              </a:rPr>
              <a:t>Multizol-35</a:t>
            </a:r>
            <a:r>
              <a:rPr lang="pl-PL" sz="2800" dirty="0" smtClean="0">
                <a:ln w="28575">
                  <a:noFill/>
                </a:ln>
                <a:latin typeface="Aptos" panose="020B0004020202020204" pitchFamily="34" charset="0"/>
              </a:rPr>
              <a:t>©</a:t>
            </a:r>
            <a:r>
              <a:rPr lang="en-US" sz="2800" b="1" dirty="0" smtClean="0">
                <a:latin typeface="Aptos" panose="020B0004020202020204" pitchFamily="34" charset="0"/>
              </a:rPr>
              <a:t> </a:t>
            </a:r>
            <a:r>
              <a:rPr lang="en-US" sz="2800" b="1" dirty="0">
                <a:latin typeface="Aptos" panose="020B0004020202020204" pitchFamily="34" charset="0"/>
              </a:rPr>
              <a:t>–  Water Shut-Off</a:t>
            </a:r>
            <a:br>
              <a:rPr lang="en-US" sz="2800" b="1" dirty="0">
                <a:latin typeface="Aptos" panose="020B0004020202020204" pitchFamily="34" charset="0"/>
              </a:rPr>
            </a:br>
            <a:r>
              <a:rPr lang="en-US" sz="2800" b="1" dirty="0">
                <a:latin typeface="Aptos" panose="020B0004020202020204" pitchFamily="34" charset="0"/>
              </a:rPr>
              <a:t> Fluid Characteristic </a:t>
            </a:r>
            <a:r>
              <a:rPr lang="pl-PL" altLang="pl-PL" sz="2700" b="1" dirty="0">
                <a:solidFill>
                  <a:srgbClr val="316033"/>
                </a:solidFill>
                <a:effectLst>
                  <a:outerShdw blurRad="38100" dist="38100" dir="2700000" algn="tl">
                    <a:srgbClr val="C0C0C0"/>
                  </a:outerShdw>
                </a:effectLst>
              </a:rPr>
              <a:t/>
            </a:r>
            <a:br>
              <a:rPr lang="pl-PL" altLang="pl-PL" sz="2700" b="1" dirty="0">
                <a:solidFill>
                  <a:srgbClr val="316033"/>
                </a:solidFill>
                <a:effectLst>
                  <a:outerShdw blurRad="38100" dist="38100" dir="2700000" algn="tl">
                    <a:srgbClr val="C0C0C0"/>
                  </a:outerShdw>
                </a:effectLst>
              </a:rPr>
            </a:br>
            <a:r>
              <a:rPr lang="pl-PL" sz="3100" dirty="0">
                <a:latin typeface="Aptos" panose="020B0004020202020204" pitchFamily="34" charset="0"/>
              </a:rPr>
              <a:t/>
            </a:r>
            <a:br>
              <a:rPr lang="pl-PL" sz="3100" dirty="0">
                <a:latin typeface="Aptos" panose="020B0004020202020204" pitchFamily="34" charset="0"/>
              </a:rPr>
            </a:br>
            <a:endParaRPr lang="pl-PL" altLang="pl-PL" sz="3100" b="1" dirty="0">
              <a:solidFill>
                <a:srgbClr val="316033"/>
              </a:solidFill>
              <a:effectLst>
                <a:outerShdw blurRad="38100" dist="38100" dir="2700000" algn="tl">
                  <a:srgbClr val="C0C0C0"/>
                </a:outerShdw>
              </a:effectLst>
              <a:latin typeface="Aptos" panose="020B0004020202020204" pitchFamily="34" charset="0"/>
            </a:endParaRPr>
          </a:p>
        </p:txBody>
      </p:sp>
      <p:sp>
        <p:nvSpPr>
          <p:cNvPr id="9219" name="Line 3">
            <a:extLst>
              <a:ext uri="{FF2B5EF4-FFF2-40B4-BE49-F238E27FC236}">
                <a16:creationId xmlns="" xmlns:a16="http://schemas.microsoft.com/office/drawing/2014/main" id="{C087F531-9637-88BB-28E3-4F78B6975145}"/>
              </a:ext>
            </a:extLst>
          </p:cNvPr>
          <p:cNvSpPr>
            <a:spLocks noChangeShapeType="1"/>
          </p:cNvSpPr>
          <p:nvPr/>
        </p:nvSpPr>
        <p:spPr bwMode="auto">
          <a:xfrm flipV="1">
            <a:off x="1391443" y="1052737"/>
            <a:ext cx="7021172" cy="58268"/>
          </a:xfrm>
          <a:prstGeom prst="line">
            <a:avLst/>
          </a:prstGeom>
          <a:noFill/>
          <a:ln w="22225">
            <a:solidFill>
              <a:srgbClr val="006600"/>
            </a:solidFill>
            <a:round/>
            <a:headEnd/>
            <a:tailEnd/>
          </a:ln>
        </p:spPr>
        <p:txBody>
          <a:bodyPr/>
          <a:lstStyle/>
          <a:p>
            <a:endParaRPr lang="pl-PL"/>
          </a:p>
        </p:txBody>
      </p:sp>
      <p:sp>
        <p:nvSpPr>
          <p:cNvPr id="28815" name="Rectangle 3215">
            <a:extLst>
              <a:ext uri="{FF2B5EF4-FFF2-40B4-BE49-F238E27FC236}">
                <a16:creationId xmlns="" xmlns:a16="http://schemas.microsoft.com/office/drawing/2014/main" id="{B1A4C238-EFD8-1FB5-3488-139A464BD1D0}"/>
              </a:ext>
            </a:extLst>
          </p:cNvPr>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1026" name="Picture 2">
            <a:extLst>
              <a:ext uri="{FF2B5EF4-FFF2-40B4-BE49-F238E27FC236}">
                <a16:creationId xmlns="" xmlns:a16="http://schemas.microsoft.com/office/drawing/2014/main" id="{D0C242C8-4053-BF7F-F66F-527E342154DC}"/>
              </a:ext>
            </a:extLst>
          </p:cNvPr>
          <p:cNvPicPr>
            <a:picLocks noChangeAspect="1" noChangeArrowheads="1"/>
          </p:cNvPicPr>
          <p:nvPr/>
        </p:nvPicPr>
        <p:blipFill>
          <a:blip r:embed="rId3" cstate="print"/>
          <a:srcRect/>
          <a:stretch>
            <a:fillRect/>
          </a:stretch>
        </p:blipFill>
        <p:spPr bwMode="auto">
          <a:xfrm>
            <a:off x="4827297" y="1700808"/>
            <a:ext cx="4057517" cy="2376262"/>
          </a:xfrm>
          <a:prstGeom prst="rect">
            <a:avLst/>
          </a:prstGeom>
          <a:noFill/>
          <a:ln w="9525">
            <a:noFill/>
            <a:miter lim="800000"/>
            <a:headEnd/>
            <a:tailEnd/>
          </a:ln>
          <a:effectLst/>
        </p:spPr>
      </p:pic>
      <p:sp>
        <p:nvSpPr>
          <p:cNvPr id="2" name="pole tekstowe 3">
            <a:extLst>
              <a:ext uri="{FF2B5EF4-FFF2-40B4-BE49-F238E27FC236}">
                <a16:creationId xmlns="" xmlns:a16="http://schemas.microsoft.com/office/drawing/2014/main" id="{7FD69F78-C422-F21C-9751-D48588EB0170}"/>
              </a:ext>
            </a:extLst>
          </p:cNvPr>
          <p:cNvSpPr txBox="1"/>
          <p:nvPr/>
        </p:nvSpPr>
        <p:spPr>
          <a:xfrm>
            <a:off x="755576" y="977901"/>
            <a:ext cx="8640960" cy="5478423"/>
          </a:xfrm>
          <a:prstGeom prst="rect">
            <a:avLst/>
          </a:prstGeom>
          <a:noFill/>
        </p:spPr>
        <p:txBody>
          <a:bodyPr wrap="square">
            <a:spAutoFit/>
          </a:bodyPr>
          <a:lstStyle/>
          <a:p>
            <a:pPr>
              <a:buClr>
                <a:schemeClr val="tx1"/>
              </a:buClr>
              <a:buSzPct val="100000"/>
            </a:pPr>
            <a:endParaRPr lang="pl-PL" altLang="pl-PL" sz="1900" b="0" dirty="0">
              <a:latin typeface="Aptos" panose="020B0004020202020204" pitchFamily="34" charset="0"/>
            </a:endParaRPr>
          </a:p>
          <a:p>
            <a:pPr marL="342900" indent="-342900">
              <a:lnSpc>
                <a:spcPct val="250000"/>
              </a:lnSpc>
              <a:buClr>
                <a:schemeClr val="tx1"/>
              </a:buClr>
              <a:buSzPct val="100000"/>
              <a:buFont typeface="Wingdings" pitchFamily="2" charset="2"/>
              <a:buChar char="§"/>
            </a:pPr>
            <a:r>
              <a:rPr lang="en-US" altLang="pl-PL" sz="1700" b="0" dirty="0">
                <a:latin typeface="Aptos" panose="020B0004020202020204" pitchFamily="34" charset="0"/>
              </a:rPr>
              <a:t>Phase transition mechanism</a:t>
            </a:r>
          </a:p>
          <a:p>
            <a:pPr marL="342900" indent="-342900">
              <a:lnSpc>
                <a:spcPct val="250000"/>
              </a:lnSpc>
              <a:buClr>
                <a:schemeClr val="tx1"/>
              </a:buClr>
              <a:buSzPct val="100000"/>
              <a:buFont typeface="Wingdings" pitchFamily="2" charset="2"/>
              <a:buChar char="§"/>
            </a:pPr>
            <a:r>
              <a:rPr lang="en-US" altLang="pl-PL" sz="1700" b="0" dirty="0">
                <a:latin typeface="Aptos" panose="020B0004020202020204" pitchFamily="34" charset="0"/>
              </a:rPr>
              <a:t>Activated by brine concentration</a:t>
            </a:r>
          </a:p>
          <a:p>
            <a:pPr marL="342900" indent="-342900">
              <a:lnSpc>
                <a:spcPct val="250000"/>
              </a:lnSpc>
              <a:buClr>
                <a:schemeClr val="tx1"/>
              </a:buClr>
              <a:buSzPct val="100000"/>
              <a:buFont typeface="Wingdings" pitchFamily="2" charset="2"/>
              <a:buChar char="§"/>
            </a:pPr>
            <a:r>
              <a:rPr lang="en-US" altLang="pl-PL" sz="1700" b="0" dirty="0" err="1">
                <a:latin typeface="Aptos" panose="020B0004020202020204" pitchFamily="34" charset="0"/>
              </a:rPr>
              <a:t>Rheologically</a:t>
            </a:r>
            <a:r>
              <a:rPr lang="en-US" altLang="pl-PL" sz="1700" b="0" dirty="0">
                <a:latin typeface="Aptos" panose="020B0004020202020204" pitchFamily="34" charset="0"/>
              </a:rPr>
              <a:t> stable fluid system</a:t>
            </a:r>
          </a:p>
          <a:p>
            <a:pPr marL="342900" indent="-342900">
              <a:lnSpc>
                <a:spcPct val="250000"/>
              </a:lnSpc>
              <a:buClr>
                <a:schemeClr val="tx1"/>
              </a:buClr>
              <a:buSzPct val="100000"/>
              <a:buFont typeface="Wingdings" pitchFamily="2" charset="2"/>
              <a:buChar char="§"/>
            </a:pPr>
            <a:r>
              <a:rPr lang="en-US" altLang="pl-PL" sz="1700" b="0" dirty="0">
                <a:latin typeface="Aptos" panose="020B0004020202020204" pitchFamily="34" charset="0"/>
              </a:rPr>
              <a:t>Validated on over 80 core flow test</a:t>
            </a:r>
          </a:p>
          <a:p>
            <a:pPr marL="342900" indent="-342900">
              <a:lnSpc>
                <a:spcPct val="250000"/>
              </a:lnSpc>
              <a:buClr>
                <a:schemeClr val="tx1"/>
              </a:buClr>
              <a:buSzPct val="100000"/>
              <a:buFont typeface="Wingdings" pitchFamily="2" charset="2"/>
              <a:buChar char="§"/>
            </a:pPr>
            <a:r>
              <a:rPr lang="en-US" altLang="pl-PL" sz="1700" b="0" dirty="0">
                <a:latin typeface="Aptos" panose="020B0004020202020204" pitchFamily="34" charset="0"/>
              </a:rPr>
              <a:t>Proved in the field conditions</a:t>
            </a:r>
          </a:p>
          <a:p>
            <a:pPr marL="342900" indent="-342900">
              <a:lnSpc>
                <a:spcPct val="250000"/>
              </a:lnSpc>
              <a:buClr>
                <a:schemeClr val="tx1"/>
              </a:buClr>
              <a:buSzPct val="100000"/>
              <a:buFont typeface="Wingdings" pitchFamily="2" charset="2"/>
              <a:buChar char="§"/>
            </a:pPr>
            <a:r>
              <a:rPr lang="en-US" altLang="pl-PL" sz="1700" b="0" dirty="0">
                <a:latin typeface="Aptos" panose="020B0004020202020204" pitchFamily="34" charset="0"/>
              </a:rPr>
              <a:t>Irreversible </a:t>
            </a:r>
          </a:p>
          <a:p>
            <a:pPr marL="342900" indent="-342900">
              <a:buClr>
                <a:schemeClr val="tx1"/>
              </a:buClr>
              <a:buSzPct val="100000"/>
              <a:buFont typeface="Wingdings" pitchFamily="2" charset="2"/>
              <a:buChar char="§"/>
            </a:pPr>
            <a:endParaRPr lang="en-US" altLang="pl-PL" sz="1900" b="0" dirty="0">
              <a:latin typeface="Aptos" panose="020B0004020202020204" pitchFamily="34" charset="0"/>
            </a:endParaRPr>
          </a:p>
          <a:p>
            <a:pPr marL="342900" indent="-342900">
              <a:buClr>
                <a:schemeClr val="tx1"/>
              </a:buClr>
              <a:buSzPct val="100000"/>
              <a:buFont typeface="Wingdings" pitchFamily="2" charset="2"/>
              <a:buChar char="§"/>
            </a:pPr>
            <a:endParaRPr lang="en-US" altLang="pl-PL" sz="1900" b="0" dirty="0">
              <a:latin typeface="Aptos" panose="020B0004020202020204" pitchFamily="34" charset="0"/>
            </a:endParaRPr>
          </a:p>
          <a:p>
            <a:pPr marL="342900" indent="-342900" algn="just">
              <a:buClr>
                <a:schemeClr val="tx1"/>
              </a:buClr>
              <a:buSzPct val="100000"/>
              <a:buFont typeface="Wingdings" pitchFamily="2" charset="2"/>
              <a:buChar char="§"/>
            </a:pPr>
            <a:endParaRPr lang="pl-PL" altLang="pl-PL" sz="1900" b="0" dirty="0">
              <a:latin typeface="Aptos" panose="020B0004020202020204" pitchFamily="34" charset="0"/>
            </a:endParaRPr>
          </a:p>
          <a:p>
            <a:pPr marL="342900" indent="-342900">
              <a:buClr>
                <a:schemeClr val="tx1"/>
              </a:buClr>
              <a:buSzPct val="100000"/>
              <a:buFont typeface="Wingdings" pitchFamily="2" charset="2"/>
              <a:buChar char="§"/>
            </a:pPr>
            <a:endParaRPr lang="en-US" altLang="pl-PL" sz="1900" b="0" dirty="0">
              <a:latin typeface="Aptos" panose="020B0004020202020204" pitchFamily="34" charset="0"/>
            </a:endParaRPr>
          </a:p>
        </p:txBody>
      </p:sp>
      <p:sp>
        <p:nvSpPr>
          <p:cNvPr id="5" name="TextBox 4">
            <a:extLst>
              <a:ext uri="{FF2B5EF4-FFF2-40B4-BE49-F238E27FC236}">
                <a16:creationId xmlns="" xmlns:a16="http://schemas.microsoft.com/office/drawing/2014/main" id="{026F7BE4-7F7F-5ECE-3430-81BD5912D020}"/>
              </a:ext>
            </a:extLst>
          </p:cNvPr>
          <p:cNvSpPr txBox="1"/>
          <p:nvPr/>
        </p:nvSpPr>
        <p:spPr>
          <a:xfrm>
            <a:off x="5603097" y="4184755"/>
            <a:ext cx="2807573" cy="307777"/>
          </a:xfrm>
          <a:prstGeom prst="rect">
            <a:avLst/>
          </a:prstGeom>
          <a:noFill/>
        </p:spPr>
        <p:txBody>
          <a:bodyPr wrap="square">
            <a:spAutoFit/>
          </a:bodyPr>
          <a:lstStyle/>
          <a:p>
            <a:r>
              <a:rPr lang="en-US" sz="1400" i="1" kern="0" dirty="0">
                <a:latin typeface="Aptos" panose="020B0004020202020204" pitchFamily="34" charset="0"/>
                <a:cs typeface="Arial" pitchFamily="34" charset="0"/>
              </a:rPr>
              <a:t>Phase transition mechanism </a:t>
            </a:r>
            <a:endParaRPr lang="en-US" sz="1400" i="1" dirty="0"/>
          </a:p>
        </p:txBody>
      </p:sp>
    </p:spTree>
    <p:extLst>
      <p:ext uri="{BB962C8B-B14F-4D97-AF65-F5344CB8AC3E}">
        <p14:creationId xmlns:p14="http://schemas.microsoft.com/office/powerpoint/2010/main" val="888635161"/>
      </p:ext>
    </p:extLst>
  </p:cSld>
  <p:clrMapOvr>
    <a:masterClrMapping/>
  </p:clrMapOvr>
  <p:transition/>
  <p:timing>
    <p:tnLst>
      <p:par>
        <p:cTn id="1" dur="indefinite" restart="never" nodeType="tmRoot">
          <p:childTnLst>
            <p:par>
              <p:cTn id="2"/>
            </p:par>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1475656" y="204932"/>
            <a:ext cx="6400800" cy="731520"/>
          </a:xfrm>
        </p:spPr>
        <p:txBody>
          <a:bodyPr>
            <a:normAutofit fontScale="90000"/>
          </a:bodyPr>
          <a:lstStyle/>
          <a:p>
            <a:pPr algn="ctr">
              <a:defRPr/>
            </a:pPr>
            <a:r>
              <a:rPr lang="pl-PL" altLang="pl-PL" sz="2200" b="1" dirty="0">
                <a:solidFill>
                  <a:srgbClr val="316033"/>
                </a:solidFill>
                <a:effectLst>
                  <a:outerShdw blurRad="38100" dist="38100" dir="2700000" algn="tl">
                    <a:srgbClr val="C0C0C0"/>
                  </a:outerShdw>
                </a:effectLst>
              </a:rPr>
              <a:t> </a:t>
            </a:r>
            <a:br>
              <a:rPr lang="pl-PL" altLang="pl-PL" sz="2200" b="1" dirty="0">
                <a:solidFill>
                  <a:srgbClr val="316033"/>
                </a:solidFill>
                <a:effectLst>
                  <a:outerShdw blurRad="38100" dist="38100" dir="2700000" algn="tl">
                    <a:srgbClr val="C0C0C0"/>
                  </a:outerShdw>
                </a:effectLst>
              </a:rPr>
            </a:br>
            <a:r>
              <a:rPr lang="pl-PL" altLang="pl-PL" sz="2200" b="1" dirty="0">
                <a:solidFill>
                  <a:srgbClr val="316033"/>
                </a:solidFill>
                <a:effectLst>
                  <a:outerShdw blurRad="38100" dist="38100" dir="2700000" algn="tl">
                    <a:srgbClr val="C0C0C0"/>
                  </a:outerShdw>
                </a:effectLst>
              </a:rPr>
              <a:t/>
            </a:r>
            <a:br>
              <a:rPr lang="pl-PL" altLang="pl-PL" sz="2200" b="1" dirty="0">
                <a:solidFill>
                  <a:srgbClr val="316033"/>
                </a:solidFill>
                <a:effectLst>
                  <a:outerShdw blurRad="38100" dist="38100" dir="2700000" algn="tl">
                    <a:srgbClr val="C0C0C0"/>
                  </a:outerShdw>
                </a:effectLst>
              </a:rPr>
            </a:br>
            <a:r>
              <a:rPr lang="en-US" altLang="pl-PL" sz="2700" b="1" kern="1200" dirty="0">
                <a:ln w="28575">
                  <a:noFill/>
                </a:ln>
                <a:solidFill>
                  <a:srgbClr val="316033"/>
                </a:solidFill>
                <a:latin typeface="Aptos" panose="020B0004020202020204" pitchFamily="34" charset="0"/>
                <a:ea typeface="+mn-ea"/>
                <a:cs typeface="+mn-cs"/>
              </a:rPr>
              <a:t>Produced </a:t>
            </a:r>
            <a:r>
              <a:rPr lang="en-GB" altLang="pl-PL" sz="2700" b="1" kern="1200" dirty="0">
                <a:ln w="28575">
                  <a:noFill/>
                </a:ln>
                <a:solidFill>
                  <a:srgbClr val="316033"/>
                </a:solidFill>
                <a:latin typeface="Aptos" panose="020B0004020202020204" pitchFamily="34" charset="0"/>
                <a:ea typeface="+mn-ea"/>
                <a:cs typeface="+mn-cs"/>
              </a:rPr>
              <a:t>water</a:t>
            </a:r>
            <a:r>
              <a:rPr lang="pl-PL" altLang="pl-PL" sz="2700" b="1" kern="1200" dirty="0">
                <a:ln w="28575">
                  <a:noFill/>
                </a:ln>
                <a:solidFill>
                  <a:srgbClr val="316033"/>
                </a:solidFill>
                <a:latin typeface="Aptos" panose="020B0004020202020204" pitchFamily="34" charset="0"/>
                <a:ea typeface="+mn-ea"/>
                <a:cs typeface="+mn-cs"/>
              </a:rPr>
              <a:t> </a:t>
            </a:r>
            <a:r>
              <a:rPr lang="en-US" altLang="pl-PL" sz="2700" b="1" kern="1200" dirty="0">
                <a:ln w="28575">
                  <a:noFill/>
                </a:ln>
                <a:solidFill>
                  <a:srgbClr val="316033"/>
                </a:solidFill>
                <a:latin typeface="Aptos" panose="020B0004020202020204" pitchFamily="34" charset="0"/>
                <a:ea typeface="+mn-ea"/>
                <a:cs typeface="+mn-cs"/>
              </a:rPr>
              <a:t>– a growing problem </a:t>
            </a:r>
            <a:r>
              <a:rPr lang="en-US" altLang="pl-PL" sz="2700" b="1" kern="1200" dirty="0" smtClean="0">
                <a:ln w="28575">
                  <a:noFill/>
                </a:ln>
                <a:solidFill>
                  <a:srgbClr val="316033"/>
                </a:solidFill>
                <a:latin typeface="Aptos" panose="020B0004020202020204" pitchFamily="34" charset="0"/>
                <a:ea typeface="+mn-ea"/>
                <a:cs typeface="+mn-cs"/>
              </a:rPr>
              <a:t/>
            </a:r>
            <a:br>
              <a:rPr lang="en-US" altLang="pl-PL" sz="2700" b="1" kern="1200" dirty="0" smtClean="0">
                <a:ln w="28575">
                  <a:noFill/>
                </a:ln>
                <a:solidFill>
                  <a:srgbClr val="316033"/>
                </a:solidFill>
                <a:latin typeface="Aptos" panose="020B0004020202020204" pitchFamily="34" charset="0"/>
                <a:ea typeface="+mn-ea"/>
                <a:cs typeface="+mn-cs"/>
              </a:rPr>
            </a:br>
            <a:r>
              <a:rPr lang="en-US" altLang="pl-PL" sz="2700" b="1" kern="1200" dirty="0" smtClean="0">
                <a:ln w="28575">
                  <a:noFill/>
                </a:ln>
                <a:solidFill>
                  <a:srgbClr val="316033"/>
                </a:solidFill>
                <a:latin typeface="Aptos" panose="020B0004020202020204" pitchFamily="34" charset="0"/>
                <a:ea typeface="+mn-ea"/>
                <a:cs typeface="+mn-cs"/>
              </a:rPr>
              <a:t>in Poland</a:t>
            </a:r>
            <a:r>
              <a:rPr lang="en-US" altLang="pl-PL" sz="2700" b="1" kern="1200" dirty="0">
                <a:ln w="28575">
                  <a:noFill/>
                </a:ln>
                <a:solidFill>
                  <a:srgbClr val="316033"/>
                </a:solidFill>
                <a:latin typeface="Aptos" panose="020B0004020202020204" pitchFamily="34" charset="0"/>
                <a:ea typeface="+mn-ea"/>
                <a:cs typeface="+mn-cs"/>
              </a:rPr>
              <a:t> </a:t>
            </a:r>
            <a:r>
              <a:rPr lang="pl-PL" altLang="pl-PL" sz="2700" b="1" kern="1200" dirty="0" smtClean="0">
                <a:ln w="28575">
                  <a:noFill/>
                </a:ln>
                <a:solidFill>
                  <a:srgbClr val="316033"/>
                </a:solidFill>
                <a:latin typeface="Aptos" panose="020B0004020202020204" pitchFamily="34" charset="0"/>
                <a:ea typeface="+mn-ea"/>
                <a:cs typeface="+mn-cs"/>
              </a:rPr>
              <a:t>and </a:t>
            </a:r>
            <a:r>
              <a:rPr lang="pl-PL" altLang="pl-PL" sz="2700" b="1" kern="1200" dirty="0">
                <a:ln w="28575">
                  <a:noFill/>
                </a:ln>
                <a:solidFill>
                  <a:srgbClr val="316033"/>
                </a:solidFill>
                <a:latin typeface="Aptos" panose="020B0004020202020204" pitchFamily="34" charset="0"/>
                <a:ea typeface="+mn-ea"/>
                <a:cs typeface="+mn-cs"/>
              </a:rPr>
              <a:t>USA</a:t>
            </a:r>
            <a:r>
              <a:rPr lang="pl-PL" sz="4000" dirty="0">
                <a:solidFill>
                  <a:srgbClr val="316033"/>
                </a:solidFill>
              </a:rPr>
              <a:t/>
            </a:r>
            <a:br>
              <a:rPr lang="pl-PL" sz="4000" dirty="0">
                <a:solidFill>
                  <a:srgbClr val="316033"/>
                </a:solidFill>
              </a:rPr>
            </a:br>
            <a:r>
              <a:rPr lang="pl-PL" sz="3100" dirty="0">
                <a:solidFill>
                  <a:srgbClr val="316033"/>
                </a:solidFill>
              </a:rPr>
              <a:t> </a:t>
            </a:r>
            <a:r>
              <a:rPr lang="pl-PL" sz="2400" dirty="0">
                <a:solidFill>
                  <a:srgbClr val="316033"/>
                </a:solidFill>
              </a:rPr>
              <a:t/>
            </a:r>
            <a:br>
              <a:rPr lang="pl-PL" sz="2400" dirty="0">
                <a:solidFill>
                  <a:srgbClr val="316033"/>
                </a:solidFill>
              </a:rPr>
            </a:br>
            <a:endParaRPr lang="pl-PL" altLang="pl-PL" sz="2200" b="1" dirty="0">
              <a:solidFill>
                <a:srgbClr val="316033"/>
              </a:solidFill>
              <a:effectLst>
                <a:outerShdw blurRad="38100" dist="38100" dir="2700000" algn="tl">
                  <a:srgbClr val="C0C0C0"/>
                </a:outerShdw>
              </a:effectLst>
            </a:endParaRPr>
          </a:p>
        </p:txBody>
      </p:sp>
      <p:sp>
        <p:nvSpPr>
          <p:cNvPr id="9219" name="Line 3"/>
          <p:cNvSpPr>
            <a:spLocks noChangeShapeType="1"/>
          </p:cNvSpPr>
          <p:nvPr/>
        </p:nvSpPr>
        <p:spPr bwMode="auto">
          <a:xfrm>
            <a:off x="1155410" y="980728"/>
            <a:ext cx="7343775" cy="0"/>
          </a:xfrm>
          <a:prstGeom prst="line">
            <a:avLst/>
          </a:prstGeom>
          <a:noFill/>
          <a:ln w="22225">
            <a:solidFill>
              <a:srgbClr val="006600"/>
            </a:solidFill>
            <a:round/>
            <a:headEnd/>
            <a:tailEnd/>
          </a:ln>
        </p:spPr>
        <p:txBody>
          <a:bodyPr/>
          <a:lstStyle/>
          <a:p>
            <a:endParaRPr lang="pl-PL"/>
          </a:p>
        </p:txBody>
      </p:sp>
      <p:sp>
        <p:nvSpPr>
          <p:cNvPr id="7172" name="pole tekstowe 6"/>
          <p:cNvSpPr txBox="1">
            <a:spLocks noChangeArrowheads="1"/>
          </p:cNvSpPr>
          <p:nvPr/>
        </p:nvSpPr>
        <p:spPr bwMode="auto">
          <a:xfrm>
            <a:off x="467542" y="1069282"/>
            <a:ext cx="3840480" cy="9048631"/>
          </a:xfrm>
          <a:prstGeom prst="rect">
            <a:avLst/>
          </a:prstGeom>
          <a:noFill/>
          <a:ln w="9525">
            <a:noFill/>
            <a:miter lim="800000"/>
            <a:headEnd/>
            <a:tailEnd/>
          </a:ln>
        </p:spPr>
        <p:txBody>
          <a:bodyPr wrap="square">
            <a:spAutoFit/>
          </a:bodyPr>
          <a:lstStyle/>
          <a:p>
            <a:pPr>
              <a:buClr>
                <a:srgbClr val="FF0000"/>
              </a:buClr>
              <a:buSzPct val="75000"/>
              <a:defRPr/>
            </a:pPr>
            <a:endParaRPr lang="en-US" sz="2000" b="0" dirty="0">
              <a:latin typeface="+mj-lt"/>
            </a:endParaRPr>
          </a:p>
          <a:p>
            <a:pPr algn="ctr">
              <a:buClr>
                <a:srgbClr val="FF0000"/>
              </a:buClr>
              <a:buSzPct val="75000"/>
              <a:defRPr/>
            </a:pPr>
            <a:r>
              <a:rPr lang="en-US" dirty="0">
                <a:latin typeface="Aptos" panose="020B0004020202020204"/>
              </a:rPr>
              <a:t>Natural Gas / Water Ratios</a:t>
            </a:r>
          </a:p>
          <a:p>
            <a:pPr>
              <a:buClr>
                <a:srgbClr val="FF0000"/>
              </a:buClr>
              <a:buSzPct val="75000"/>
              <a:defRPr/>
            </a:pPr>
            <a:endParaRPr lang="pl-PL" sz="2000" b="0" dirty="0">
              <a:latin typeface="+mj-lt"/>
            </a:endParaRPr>
          </a:p>
          <a:p>
            <a:pPr marL="285750" indent="-285750">
              <a:buClr>
                <a:schemeClr val="tx1"/>
              </a:buClr>
              <a:buSzPct val="100000"/>
              <a:buFont typeface="Wingdings" pitchFamily="2" charset="2"/>
              <a:buChar char="§"/>
              <a:defRPr/>
            </a:pPr>
            <a:r>
              <a:rPr lang="en-US" b="0" dirty="0">
                <a:latin typeface="Aptos" panose="020B0004020202020204" pitchFamily="34" charset="0"/>
              </a:rPr>
              <a:t>Approximately 4 billion m</a:t>
            </a:r>
            <a:r>
              <a:rPr lang="en-US" b="0" baseline="30000" dirty="0">
                <a:latin typeface="Aptos" panose="020B0004020202020204" pitchFamily="34" charset="0"/>
              </a:rPr>
              <a:t>3</a:t>
            </a:r>
            <a:r>
              <a:rPr lang="en-US" b="0" dirty="0">
                <a:latin typeface="Aptos" panose="020B0004020202020204" pitchFamily="34" charset="0"/>
              </a:rPr>
              <a:t> of natural gas is extracted annually in Poland.</a:t>
            </a:r>
          </a:p>
          <a:p>
            <a:pPr>
              <a:buClr>
                <a:schemeClr val="tx1"/>
              </a:buClr>
              <a:buSzPct val="100000"/>
              <a:defRPr/>
            </a:pPr>
            <a:endParaRPr lang="pl-PL" b="0" dirty="0">
              <a:latin typeface="Aptos" panose="020B0004020202020204" pitchFamily="34" charset="0"/>
            </a:endParaRPr>
          </a:p>
          <a:p>
            <a:pPr marL="285750" indent="-285750" algn="just">
              <a:buClr>
                <a:schemeClr val="tx1"/>
              </a:buClr>
              <a:buSzPct val="100000"/>
              <a:buFont typeface="Wingdings" pitchFamily="2" charset="2"/>
              <a:buChar char="§"/>
              <a:defRPr/>
            </a:pPr>
            <a:r>
              <a:rPr lang="en-US" b="0" dirty="0">
                <a:latin typeface="Aptos" panose="020B0004020202020204" pitchFamily="34" charset="0"/>
              </a:rPr>
              <a:t>Using a typical water-gas exponent of 0.1 kg/m</a:t>
            </a:r>
            <a:r>
              <a:rPr lang="en-US" b="0" baseline="30000" dirty="0">
                <a:latin typeface="Aptos" panose="020B0004020202020204" pitchFamily="34" charset="0"/>
              </a:rPr>
              <a:t>3</a:t>
            </a:r>
            <a:r>
              <a:rPr lang="en-US" b="0" dirty="0">
                <a:latin typeface="Aptos" panose="020B0004020202020204" pitchFamily="34" charset="0"/>
              </a:rPr>
              <a:t>, we calculate water extraction from 4 billion m</a:t>
            </a:r>
            <a:r>
              <a:rPr lang="en-US" b="0" baseline="30000" dirty="0">
                <a:latin typeface="Aptos" panose="020B0004020202020204" pitchFamily="34" charset="0"/>
              </a:rPr>
              <a:t>3 </a:t>
            </a:r>
            <a:r>
              <a:rPr lang="en-US" b="0" dirty="0">
                <a:latin typeface="Aptos" panose="020B0004020202020204" pitchFamily="34" charset="0"/>
              </a:rPr>
              <a:t>of natural gas = 400 thousand tons of produced water, or about 1-5 m³ of water on average per 1,000 m³ of gas.</a:t>
            </a:r>
            <a:endParaRPr lang="en-US" b="0" dirty="0">
              <a:solidFill>
                <a:srgbClr val="FF0000"/>
              </a:solidFill>
              <a:latin typeface="Aptos" panose="020B0004020202020204" pitchFamily="34" charset="0"/>
            </a:endParaRPr>
          </a:p>
          <a:p>
            <a:pPr marL="285750" indent="-285750" algn="just">
              <a:buClr>
                <a:schemeClr val="tx1"/>
              </a:buClr>
              <a:buSzPct val="100000"/>
              <a:buFont typeface="Wingdings" pitchFamily="2" charset="2"/>
              <a:buChar char="§"/>
              <a:defRPr/>
            </a:pPr>
            <a:endParaRPr lang="en-US" b="0" dirty="0">
              <a:solidFill>
                <a:srgbClr val="FF0000"/>
              </a:solidFill>
              <a:latin typeface="Aptos" panose="020B0004020202020204" pitchFamily="34" charset="0"/>
            </a:endParaRPr>
          </a:p>
          <a:p>
            <a:pPr marL="285750" indent="-285750" algn="just">
              <a:buClr>
                <a:schemeClr val="tx1"/>
              </a:buClr>
              <a:buSzPct val="100000"/>
              <a:buFont typeface="Wingdings" pitchFamily="2" charset="2"/>
              <a:buChar char="§"/>
              <a:defRPr/>
            </a:pPr>
            <a:r>
              <a:rPr lang="en-US" b="0" dirty="0">
                <a:latin typeface="Aptos" panose="020B0004020202020204"/>
              </a:rPr>
              <a:t>In the U.S. the weighted average water-to-gas ratio (WGR) is ≈ 97 barrels of produced water per MMCF (Million Cubic Feet) of natural gas. However, this figure is highly variable depending on the well’s specific location, age and formation.</a:t>
            </a:r>
          </a:p>
          <a:p>
            <a:pPr algn="just">
              <a:buClr>
                <a:schemeClr val="tx1"/>
              </a:buClr>
              <a:buSzPct val="100000"/>
              <a:defRPr/>
            </a:pPr>
            <a:endParaRPr lang="en-US" b="0" dirty="0">
              <a:solidFill>
                <a:srgbClr val="FF0000"/>
              </a:solidFill>
              <a:latin typeface="Aptos" panose="020B0004020202020204" pitchFamily="34" charset="0"/>
            </a:endParaRPr>
          </a:p>
          <a:p>
            <a:pPr algn="just">
              <a:buClr>
                <a:schemeClr val="tx1"/>
              </a:buClr>
              <a:buSzPct val="100000"/>
              <a:defRPr/>
            </a:pPr>
            <a:endParaRPr lang="pl-PL" b="0" dirty="0">
              <a:solidFill>
                <a:srgbClr val="FF0000"/>
              </a:solidFill>
              <a:latin typeface="Aptos" panose="020B0004020202020204" pitchFamily="34" charset="0"/>
            </a:endParaRPr>
          </a:p>
          <a:p>
            <a:pPr>
              <a:buClr>
                <a:srgbClr val="FF0000"/>
              </a:buClr>
              <a:buSzPct val="75000"/>
              <a:buFont typeface="Wingdings" pitchFamily="2" charset="2"/>
              <a:buChar char="v"/>
              <a:defRPr/>
            </a:pPr>
            <a:endParaRPr lang="pl-PL" dirty="0"/>
          </a:p>
          <a:p>
            <a:pPr>
              <a:buClr>
                <a:srgbClr val="FF0000"/>
              </a:buClr>
              <a:buSzPct val="75000"/>
              <a:defRPr/>
            </a:pPr>
            <a:endParaRPr lang="pl-PL" sz="1800" dirty="0">
              <a:solidFill>
                <a:srgbClr val="FF0000"/>
              </a:solidFill>
            </a:endParaRPr>
          </a:p>
          <a:p>
            <a:pPr>
              <a:defRPr/>
            </a:pPr>
            <a:endParaRPr lang="pl-PL" sz="1800" dirty="0">
              <a:solidFill>
                <a:srgbClr val="FF0000"/>
              </a:solidFill>
            </a:endParaRPr>
          </a:p>
          <a:p>
            <a:pPr>
              <a:defRPr/>
            </a:pPr>
            <a:endParaRPr lang="pl-PL" sz="1800" dirty="0">
              <a:solidFill>
                <a:srgbClr val="FF0000"/>
              </a:solidFill>
            </a:endParaRPr>
          </a:p>
          <a:p>
            <a:pPr>
              <a:defRPr/>
            </a:pPr>
            <a:r>
              <a:rPr lang="pl-PL" sz="2000" dirty="0">
                <a:solidFill>
                  <a:srgbClr val="FF0000"/>
                </a:solidFill>
              </a:rPr>
              <a:t> </a:t>
            </a:r>
          </a:p>
          <a:p>
            <a:pPr>
              <a:defRPr/>
            </a:pPr>
            <a:endParaRPr lang="pl-PL" sz="1800" dirty="0"/>
          </a:p>
          <a:p>
            <a:pPr>
              <a:defRPr/>
            </a:pPr>
            <a:r>
              <a:rPr lang="pl-PL" sz="1800" dirty="0"/>
              <a:t> </a:t>
            </a:r>
          </a:p>
          <a:p>
            <a:pPr>
              <a:defRPr/>
            </a:pPr>
            <a:endParaRPr lang="pl-PL" altLang="pl-PL" dirty="0">
              <a:solidFill>
                <a:srgbClr val="0070C0"/>
              </a:solidFill>
            </a:endParaRPr>
          </a:p>
          <a:p>
            <a:pPr>
              <a:buClr>
                <a:srgbClr val="FF0000"/>
              </a:buClr>
              <a:buSzPct val="75000"/>
              <a:buFont typeface="Wingdings" pitchFamily="2" charset="2"/>
              <a:buChar char="v"/>
              <a:defRPr/>
            </a:pPr>
            <a:endParaRPr lang="pl-PL" altLang="pl-PL" dirty="0">
              <a:solidFill>
                <a:srgbClr val="0070C0"/>
              </a:solidFill>
            </a:endParaRPr>
          </a:p>
          <a:p>
            <a:pPr>
              <a:buClr>
                <a:srgbClr val="FF0000"/>
              </a:buClr>
              <a:buSzPct val="75000"/>
              <a:buFont typeface="Wingdings" pitchFamily="2" charset="2"/>
              <a:buChar char="v"/>
              <a:defRPr/>
            </a:pPr>
            <a:endParaRPr lang="pl-PL" altLang="pl-PL" dirty="0">
              <a:solidFill>
                <a:srgbClr val="0070C0"/>
              </a:solidFill>
            </a:endParaRPr>
          </a:p>
          <a:p>
            <a:pPr>
              <a:buClr>
                <a:srgbClr val="FF0000"/>
              </a:buClr>
              <a:buSzPct val="75000"/>
              <a:buFont typeface="Wingdings" pitchFamily="2" charset="2"/>
              <a:buChar char="v"/>
              <a:defRPr/>
            </a:pPr>
            <a:endParaRPr lang="pl-PL" altLang="pl-PL" dirty="0">
              <a:solidFill>
                <a:srgbClr val="0070C0"/>
              </a:solidFill>
            </a:endParaRPr>
          </a:p>
          <a:p>
            <a:pPr>
              <a:buClr>
                <a:srgbClr val="FF0000"/>
              </a:buClr>
              <a:buSzPct val="75000"/>
              <a:buFont typeface="Wingdings" pitchFamily="2" charset="2"/>
              <a:buChar char="v"/>
              <a:defRPr/>
            </a:pPr>
            <a:endParaRPr lang="pl-PL" altLang="pl-PL" dirty="0">
              <a:solidFill>
                <a:srgbClr val="0070C0"/>
              </a:solidFill>
            </a:endParaRPr>
          </a:p>
          <a:p>
            <a:pPr>
              <a:buClr>
                <a:srgbClr val="FF0000"/>
              </a:buClr>
              <a:buSzPct val="75000"/>
              <a:defRPr/>
            </a:pPr>
            <a:endParaRPr lang="pl-PL" altLang="pl-PL" dirty="0">
              <a:solidFill>
                <a:srgbClr val="0070C0"/>
              </a:solidFill>
            </a:endParaRPr>
          </a:p>
        </p:txBody>
      </p:sp>
      <p:sp>
        <p:nvSpPr>
          <p:cNvPr id="9221" name="Strzałka w dół 4"/>
          <p:cNvSpPr>
            <a:spLocks noChangeArrowheads="1"/>
          </p:cNvSpPr>
          <p:nvPr/>
        </p:nvSpPr>
        <p:spPr bwMode="auto">
          <a:xfrm>
            <a:off x="4067175" y="4292600"/>
            <a:ext cx="46038" cy="720725"/>
          </a:xfrm>
          <a:prstGeom prst="downArrow">
            <a:avLst>
              <a:gd name="adj1" fmla="val 50000"/>
              <a:gd name="adj2" fmla="val 49719"/>
            </a:avLst>
          </a:prstGeom>
          <a:noFill/>
          <a:ln w="9525" algn="ctr">
            <a:noFill/>
            <a:round/>
            <a:headEnd/>
            <a:tailEnd/>
          </a:ln>
        </p:spPr>
        <p:txBody>
          <a:bodyPr lIns="90000" tIns="46800" rIns="90000" bIns="46800">
            <a:spAutoFit/>
          </a:bodyPr>
          <a:lstStyle/>
          <a:p>
            <a:pPr algn="ctr" defTabSz="449263" eaLnBrk="1">
              <a:lnSpc>
                <a:spcPct val="92000"/>
              </a:lnSpc>
              <a:spcBef>
                <a:spcPct val="50000"/>
              </a:spcBef>
              <a:buClr>
                <a:srgbClr val="000000"/>
              </a:buClr>
              <a:buSzPct val="45000"/>
              <a:buFont typeface="Wingdings" pitchFamily="2" charset="2"/>
              <a:buNone/>
            </a:pPr>
            <a:endParaRPr lang="pl-PL" altLang="pl-PL">
              <a:latin typeface="Arial" charset="0"/>
            </a:endParaRPr>
          </a:p>
        </p:txBody>
      </p:sp>
      <p:sp>
        <p:nvSpPr>
          <p:cNvPr id="9222" name="Strzałka w dół 5"/>
          <p:cNvSpPr>
            <a:spLocks noChangeArrowheads="1"/>
          </p:cNvSpPr>
          <p:nvPr/>
        </p:nvSpPr>
        <p:spPr bwMode="auto">
          <a:xfrm>
            <a:off x="2484438" y="4292600"/>
            <a:ext cx="574675" cy="936625"/>
          </a:xfrm>
          <a:prstGeom prst="downArrow">
            <a:avLst>
              <a:gd name="adj1" fmla="val 50000"/>
              <a:gd name="adj2" fmla="val 50148"/>
            </a:avLst>
          </a:prstGeom>
          <a:noFill/>
          <a:ln w="9525" algn="ctr">
            <a:noFill/>
            <a:round/>
            <a:headEnd/>
            <a:tailEnd/>
          </a:ln>
        </p:spPr>
        <p:txBody>
          <a:bodyPr lIns="90000" tIns="46800" rIns="90000" bIns="46800">
            <a:spAutoFit/>
          </a:bodyPr>
          <a:lstStyle/>
          <a:p>
            <a:pPr algn="ctr" defTabSz="449263" eaLnBrk="1">
              <a:lnSpc>
                <a:spcPct val="92000"/>
              </a:lnSpc>
              <a:spcBef>
                <a:spcPct val="50000"/>
              </a:spcBef>
              <a:buClr>
                <a:srgbClr val="000000"/>
              </a:buClr>
              <a:buSzPct val="45000"/>
              <a:buFont typeface="Wingdings" pitchFamily="2" charset="2"/>
              <a:buNone/>
            </a:pPr>
            <a:endParaRPr lang="pl-PL" altLang="pl-PL">
              <a:latin typeface="Arial" charset="0"/>
            </a:endParaRPr>
          </a:p>
        </p:txBody>
      </p:sp>
      <p:sp>
        <p:nvSpPr>
          <p:cNvPr id="8" name="pole tekstowe 7"/>
          <p:cNvSpPr txBox="1"/>
          <p:nvPr/>
        </p:nvSpPr>
        <p:spPr>
          <a:xfrm>
            <a:off x="4574440" y="1282808"/>
            <a:ext cx="4023360" cy="6494085"/>
          </a:xfrm>
          <a:prstGeom prst="rect">
            <a:avLst/>
          </a:prstGeom>
          <a:noFill/>
        </p:spPr>
        <p:txBody>
          <a:bodyPr wrap="square" rtlCol="0">
            <a:spAutoFit/>
          </a:bodyPr>
          <a:lstStyle/>
          <a:p>
            <a:pPr algn="ctr"/>
            <a:r>
              <a:rPr lang="en-US" sz="1400" dirty="0">
                <a:latin typeface="Aptos" panose="020B0004020202020204"/>
              </a:rPr>
              <a:t>Oil / Water Ratios</a:t>
            </a:r>
            <a:endParaRPr lang="en-US" sz="1400" b="0" dirty="0">
              <a:latin typeface="Aptos" panose="020B0004020202020204"/>
            </a:endParaRPr>
          </a:p>
          <a:p>
            <a:pPr algn="ctr"/>
            <a:r>
              <a:rPr lang="en-US" sz="1400" u="sng" dirty="0">
                <a:latin typeface="Aptos" panose="020B0004020202020204"/>
              </a:rPr>
              <a:t>Permian Basin</a:t>
            </a:r>
          </a:p>
          <a:p>
            <a:endParaRPr lang="en-US" sz="1400" b="0" dirty="0">
              <a:latin typeface="Aptos" panose="020B0004020202020204"/>
            </a:endParaRPr>
          </a:p>
          <a:p>
            <a:pPr marL="285750" indent="-285750">
              <a:buFont typeface="Wingdings" panose="05000000000000000000" pitchFamily="2" charset="2"/>
              <a:buChar char="§"/>
            </a:pPr>
            <a:r>
              <a:rPr lang="en-US" sz="1400" b="0" dirty="0">
                <a:latin typeface="Aptos" panose="020B0004020202020204"/>
              </a:rPr>
              <a:t>Average O/W cut approximately 1:4</a:t>
            </a:r>
          </a:p>
          <a:p>
            <a:pPr marL="285750" indent="-285750">
              <a:buFont typeface="Wingdings" panose="05000000000000000000" pitchFamily="2" charset="2"/>
              <a:buChar char="§"/>
            </a:pPr>
            <a:r>
              <a:rPr lang="en-US" sz="1400" b="0" dirty="0">
                <a:latin typeface="Aptos" panose="020B0004020202020204"/>
              </a:rPr>
              <a:t>Individual wells can be &lt; 1:1 or &gt; 1:10</a:t>
            </a:r>
          </a:p>
          <a:p>
            <a:pPr marL="285750" indent="-285750">
              <a:buFont typeface="Wingdings" panose="05000000000000000000" pitchFamily="2" charset="2"/>
              <a:buChar char="§"/>
            </a:pPr>
            <a:r>
              <a:rPr lang="en-US" sz="1400" b="0" dirty="0">
                <a:latin typeface="Aptos" panose="020B0004020202020204"/>
              </a:rPr>
              <a:t>Produced water ≈ 23.5 million </a:t>
            </a:r>
            <a:r>
              <a:rPr lang="en-US" sz="1400" b="0" dirty="0" err="1">
                <a:latin typeface="Aptos" panose="020B0004020202020204"/>
              </a:rPr>
              <a:t>bbls</a:t>
            </a:r>
            <a:r>
              <a:rPr lang="en-US" sz="1400" b="0" dirty="0">
                <a:latin typeface="Aptos" panose="020B0004020202020204"/>
              </a:rPr>
              <a:t> / day from oil &amp; gas production. </a:t>
            </a:r>
            <a:r>
              <a:rPr lang="en-US" sz="1400" dirty="0">
                <a:latin typeface="Aptos" panose="020B0004020202020204"/>
              </a:rPr>
              <a:t>(</a:t>
            </a:r>
            <a:r>
              <a:rPr lang="en-US" sz="1200" dirty="0">
                <a:latin typeface="Aptos" panose="020B0004020202020204"/>
              </a:rPr>
              <a:t>1</a:t>
            </a:r>
            <a:r>
              <a:rPr lang="en-US" sz="1400" dirty="0">
                <a:latin typeface="Aptos" panose="020B0004020202020204"/>
              </a:rPr>
              <a:t>)</a:t>
            </a:r>
          </a:p>
          <a:p>
            <a:pPr algn="ctr"/>
            <a:endParaRPr lang="en-US" sz="1400" b="0" dirty="0">
              <a:latin typeface="Aptos" panose="020B0004020202020204"/>
            </a:endParaRPr>
          </a:p>
          <a:p>
            <a:pPr algn="ctr"/>
            <a:r>
              <a:rPr lang="en-US" sz="1400" u="sng" dirty="0">
                <a:latin typeface="Aptos" panose="020B0004020202020204"/>
              </a:rPr>
              <a:t>U.S. On-shore Wells</a:t>
            </a:r>
          </a:p>
          <a:p>
            <a:pPr algn="ctr"/>
            <a:endParaRPr lang="en-US" sz="1400" b="0" dirty="0">
              <a:latin typeface="Aptos" panose="020B0004020202020204"/>
            </a:endParaRPr>
          </a:p>
          <a:p>
            <a:pPr marL="285750" indent="-285750">
              <a:buFont typeface="Wingdings" panose="05000000000000000000" pitchFamily="2" charset="2"/>
              <a:buChar char="§"/>
            </a:pPr>
            <a:r>
              <a:rPr lang="en-US" sz="1400" b="0" dirty="0">
                <a:latin typeface="Aptos" panose="020B0004020202020204"/>
              </a:rPr>
              <a:t>Average O/W cut ranges from 1:7 to 1:10</a:t>
            </a:r>
          </a:p>
          <a:p>
            <a:pPr marL="285750" indent="-285750">
              <a:buFont typeface="Wingdings" panose="05000000000000000000" pitchFamily="2" charset="2"/>
              <a:buChar char="§"/>
            </a:pPr>
            <a:r>
              <a:rPr lang="en-US" sz="1400" b="0" dirty="0">
                <a:latin typeface="Aptos" panose="020B0004020202020204"/>
              </a:rPr>
              <a:t>Ratio varies with well location and production method. Can be as high as 1:100 or more</a:t>
            </a:r>
          </a:p>
          <a:p>
            <a:endParaRPr lang="en-US" sz="1400" b="0" dirty="0">
              <a:latin typeface="Aptos" panose="020B0004020202020204"/>
            </a:endParaRPr>
          </a:p>
          <a:p>
            <a:pPr algn="ctr"/>
            <a:r>
              <a:rPr lang="en-US" sz="1400" dirty="0">
                <a:latin typeface="Aptos" panose="020B0004020202020204"/>
              </a:rPr>
              <a:t>Produced Water Disposal &amp; Treatment Cost</a:t>
            </a:r>
          </a:p>
          <a:p>
            <a:pPr algn="ctr"/>
            <a:endParaRPr lang="en-US" sz="1400" b="0" dirty="0">
              <a:latin typeface="Aptos" panose="020B0004020202020204"/>
            </a:endParaRPr>
          </a:p>
          <a:p>
            <a:pPr marL="285750" indent="-285750">
              <a:buFont typeface="Wingdings" panose="05000000000000000000" pitchFamily="2" charset="2"/>
              <a:buChar char="§"/>
            </a:pPr>
            <a:r>
              <a:rPr lang="en-US" sz="1400" b="0" dirty="0">
                <a:latin typeface="Aptos" panose="020B0004020202020204"/>
              </a:rPr>
              <a:t>Total U.S. disposal costs range from $5–$10 billion per year. </a:t>
            </a:r>
          </a:p>
          <a:p>
            <a:pPr marL="285750" indent="-285750">
              <a:buFont typeface="Wingdings" panose="05000000000000000000" pitchFamily="2" charset="2"/>
              <a:buChar char="§"/>
            </a:pPr>
            <a:r>
              <a:rPr lang="en-US" sz="1400" b="0" dirty="0">
                <a:latin typeface="Aptos" panose="020B0004020202020204"/>
              </a:rPr>
              <a:t>Per barrel disposal costs $0.40 to $1.00</a:t>
            </a:r>
          </a:p>
          <a:p>
            <a:pPr marL="285750" indent="-285750">
              <a:buFont typeface="Wingdings" panose="05000000000000000000" pitchFamily="2" charset="2"/>
              <a:buChar char="§"/>
            </a:pPr>
            <a:r>
              <a:rPr lang="en-US" sz="1400" b="0" dirty="0">
                <a:latin typeface="Aptos" panose="020B0004020202020204"/>
              </a:rPr>
              <a:t>Treatment costs range from $0.10 to $10 per barrel depending on treatment method.</a:t>
            </a:r>
          </a:p>
          <a:p>
            <a:endParaRPr lang="en-US" sz="1400" b="0" dirty="0">
              <a:latin typeface="Aptos" panose="020B0004020202020204"/>
            </a:endParaRPr>
          </a:p>
          <a:p>
            <a:pPr algn="ctr"/>
            <a:r>
              <a:rPr lang="en-US" sz="1000" i="1" dirty="0">
                <a:latin typeface="Aptos" panose="020B0004020202020204"/>
              </a:rPr>
              <a:t>(1) </a:t>
            </a:r>
            <a:r>
              <a:rPr lang="en-US" sz="1000" b="0" i="1" dirty="0">
                <a:latin typeface="Aptos" panose="020B0004020202020204"/>
              </a:rPr>
              <a:t>PRODUCED WATER FROM OIL AND GAS DEVELOPMENT</a:t>
            </a:r>
          </a:p>
          <a:p>
            <a:pPr algn="ctr"/>
            <a:r>
              <a:rPr lang="en-US" sz="1000" b="0" dirty="0">
                <a:latin typeface="Aptos" panose="020B0004020202020204"/>
              </a:rPr>
              <a:t>U.S. DOE – June 2024</a:t>
            </a:r>
          </a:p>
          <a:p>
            <a:endParaRPr lang="pl-PL" sz="1400" dirty="0"/>
          </a:p>
          <a:p>
            <a:endParaRPr lang="pl-PL" sz="1400" dirty="0"/>
          </a:p>
          <a:p>
            <a:endParaRPr lang="pl-PL" sz="1400" dirty="0"/>
          </a:p>
          <a:p>
            <a:endParaRPr lang="pl-PL" sz="1400" dirty="0"/>
          </a:p>
          <a:p>
            <a:endParaRPr lang="pl-PL" dirty="0"/>
          </a:p>
          <a:p>
            <a:endParaRPr lang="pl-PL" dirty="0"/>
          </a:p>
        </p:txBody>
      </p:sp>
      <p:sp>
        <p:nvSpPr>
          <p:cNvPr id="2" name="Rectangle 1"/>
          <p:cNvSpPr>
            <a:spLocks noChangeArrowheads="1"/>
          </p:cNvSpPr>
          <p:nvPr/>
        </p:nvSpPr>
        <p:spPr bwMode="auto">
          <a:xfrm>
            <a:off x="0" y="-155785"/>
            <a:ext cx="65" cy="31156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71396"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endParaRPr>
          </a:p>
        </p:txBody>
      </p:sp>
      <p:sp>
        <p:nvSpPr>
          <p:cNvPr id="4" name="Rectangle 3"/>
          <p:cNvSpPr>
            <a:spLocks noChangeArrowheads="1"/>
          </p:cNvSpPr>
          <p:nvPr/>
        </p:nvSpPr>
        <p:spPr bwMode="auto">
          <a:xfrm>
            <a:off x="304800" y="149015"/>
            <a:ext cx="65" cy="31156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71396"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0" algn="l"/>
              </a:tabLst>
            </a:pPr>
            <a:endParaRPr kumimoji="0" lang="en-US" altLang="en-US" sz="900" b="0" i="0" u="none" strike="noStrike" cap="none" normalizeH="0" baseline="0" dirty="0">
              <a:ln>
                <a:noFill/>
              </a:ln>
              <a:solidFill>
                <a:schemeClr val="tx1"/>
              </a:solidFill>
              <a:effectLst/>
            </a:endParaRPr>
          </a:p>
        </p:txBody>
      </p:sp>
      <p:sp>
        <p:nvSpPr>
          <p:cNvPr id="5" name="Rectangle 4"/>
          <p:cNvSpPr>
            <a:spLocks noChangeArrowheads="1"/>
          </p:cNvSpPr>
          <p:nvPr/>
        </p:nvSpPr>
        <p:spPr bwMode="auto">
          <a:xfrm>
            <a:off x="457200" y="301415"/>
            <a:ext cx="65" cy="31156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71396"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endParaRPr>
          </a:p>
        </p:txBody>
      </p:sp>
      <p:sp>
        <p:nvSpPr>
          <p:cNvPr id="12" name="Rectangle 11"/>
          <p:cNvSpPr>
            <a:spLocks noChangeArrowheads="1"/>
          </p:cNvSpPr>
          <p:nvPr/>
        </p:nvSpPr>
        <p:spPr bwMode="auto">
          <a:xfrm flipH="1">
            <a:off x="9828584" y="1814107"/>
            <a:ext cx="588641" cy="45006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71396"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C80BA8C-96E9-19DD-0220-E7F8B37370F4}"/>
            </a:ext>
          </a:extLst>
        </p:cNvPr>
        <p:cNvGrpSpPr/>
        <p:nvPr/>
      </p:nvGrpSpPr>
      <p:grpSpPr>
        <a:xfrm>
          <a:off x="0" y="0"/>
          <a:ext cx="0" cy="0"/>
          <a:chOff x="0" y="0"/>
          <a:chExt cx="0" cy="0"/>
        </a:xfrm>
      </p:grpSpPr>
      <p:sp>
        <p:nvSpPr>
          <p:cNvPr id="184322" name="Rectangle 2">
            <a:extLst>
              <a:ext uri="{FF2B5EF4-FFF2-40B4-BE49-F238E27FC236}">
                <a16:creationId xmlns:a16="http://schemas.microsoft.com/office/drawing/2014/main" xmlns="" id="{33E02A8C-F841-3274-EE27-D0C1B55C0D30}"/>
              </a:ext>
            </a:extLst>
          </p:cNvPr>
          <p:cNvSpPr>
            <a:spLocks noGrp="1" noChangeArrowheads="1"/>
          </p:cNvSpPr>
          <p:nvPr>
            <p:ph type="title"/>
          </p:nvPr>
        </p:nvSpPr>
        <p:spPr>
          <a:xfrm>
            <a:off x="1619672" y="188640"/>
            <a:ext cx="6624736" cy="720080"/>
          </a:xfrm>
        </p:spPr>
        <p:txBody>
          <a:bodyPr>
            <a:normAutofit fontScale="90000"/>
          </a:bodyPr>
          <a:lstStyle/>
          <a:p>
            <a:pPr algn="ctr">
              <a:defRPr/>
            </a:pPr>
            <a:r>
              <a:rPr lang="pl-PL" altLang="pl-PL" sz="2200" b="1" dirty="0">
                <a:solidFill>
                  <a:srgbClr val="316033"/>
                </a:solidFill>
                <a:effectLst>
                  <a:outerShdw blurRad="38100" dist="38100" dir="2700000" algn="tl">
                    <a:srgbClr val="C0C0C0"/>
                  </a:outerShdw>
                </a:effectLst>
              </a:rPr>
              <a:t> </a:t>
            </a:r>
            <a:br>
              <a:rPr lang="pl-PL" altLang="pl-PL" sz="2200" b="1" dirty="0">
                <a:solidFill>
                  <a:srgbClr val="316033"/>
                </a:solidFill>
                <a:effectLst>
                  <a:outerShdw blurRad="38100" dist="38100" dir="2700000" algn="tl">
                    <a:srgbClr val="C0C0C0"/>
                  </a:outerShdw>
                </a:effectLst>
              </a:rPr>
            </a:br>
            <a:r>
              <a:rPr lang="en-US" altLang="pl-PL" sz="2200" b="1" dirty="0">
                <a:solidFill>
                  <a:srgbClr val="316033"/>
                </a:solidFill>
                <a:effectLst>
                  <a:outerShdw blurRad="38100" dist="38100" dir="2700000" algn="tl">
                    <a:srgbClr val="C0C0C0"/>
                  </a:outerShdw>
                </a:effectLst>
              </a:rPr>
              <a:t/>
            </a:r>
            <a:br>
              <a:rPr lang="en-US" altLang="pl-PL" sz="2200" b="1" dirty="0">
                <a:solidFill>
                  <a:srgbClr val="316033"/>
                </a:solidFill>
                <a:effectLst>
                  <a:outerShdw blurRad="38100" dist="38100" dir="2700000" algn="tl">
                    <a:srgbClr val="C0C0C0"/>
                  </a:outerShdw>
                </a:effectLst>
              </a:rPr>
            </a:br>
            <a:r>
              <a:rPr lang="en-US" altLang="pl-PL" sz="2200" b="1" dirty="0">
                <a:solidFill>
                  <a:srgbClr val="316033"/>
                </a:solidFill>
                <a:effectLst>
                  <a:outerShdw blurRad="38100" dist="38100" dir="2700000" algn="tl">
                    <a:srgbClr val="C0C0C0"/>
                  </a:outerShdw>
                </a:effectLst>
              </a:rPr>
              <a:t/>
            </a:r>
            <a:br>
              <a:rPr lang="en-US" altLang="pl-PL" sz="2200" b="1" dirty="0">
                <a:solidFill>
                  <a:srgbClr val="316033"/>
                </a:solidFill>
                <a:effectLst>
                  <a:outerShdw blurRad="38100" dist="38100" dir="2700000" algn="tl">
                    <a:srgbClr val="C0C0C0"/>
                  </a:outerShdw>
                </a:effectLst>
              </a:rPr>
            </a:br>
            <a:r>
              <a:rPr lang="en-US" sz="2700" b="1" dirty="0" smtClean="0">
                <a:latin typeface="Aptos" panose="020B0004020202020204"/>
              </a:rPr>
              <a:t>Multizol-35</a:t>
            </a:r>
            <a:r>
              <a:rPr lang="pl-PL" sz="2700" dirty="0" smtClean="0">
                <a:ln w="28575">
                  <a:noFill/>
                </a:ln>
                <a:latin typeface="Aptos" panose="020B0004020202020204" pitchFamily="34" charset="0"/>
              </a:rPr>
              <a:t>©</a:t>
            </a:r>
            <a:r>
              <a:rPr lang="en-US" sz="2700" b="1" dirty="0" smtClean="0">
                <a:latin typeface="Aptos" panose="020B0004020202020204"/>
              </a:rPr>
              <a:t> </a:t>
            </a:r>
            <a:r>
              <a:rPr lang="en-US" sz="2700" b="1" dirty="0">
                <a:latin typeface="Aptos" panose="020B0004020202020204"/>
              </a:rPr>
              <a:t>– Effective System Applications</a:t>
            </a:r>
            <a:r>
              <a:rPr lang="pl-PL" altLang="pl-PL" sz="2700" b="1" dirty="0">
                <a:solidFill>
                  <a:srgbClr val="316033"/>
                </a:solidFill>
                <a:effectLst>
                  <a:outerShdw blurRad="38100" dist="38100" dir="2700000" algn="tl">
                    <a:srgbClr val="C0C0C0"/>
                  </a:outerShdw>
                </a:effectLst>
              </a:rPr>
              <a:t/>
            </a:r>
            <a:br>
              <a:rPr lang="pl-PL" altLang="pl-PL" sz="2700" b="1" dirty="0">
                <a:solidFill>
                  <a:srgbClr val="316033"/>
                </a:solidFill>
                <a:effectLst>
                  <a:outerShdw blurRad="38100" dist="38100" dir="2700000" algn="tl">
                    <a:srgbClr val="C0C0C0"/>
                  </a:outerShdw>
                </a:effectLst>
              </a:rPr>
            </a:br>
            <a:r>
              <a:rPr lang="pl-PL" sz="3100" dirty="0">
                <a:latin typeface="Aptos" panose="020B0004020202020204" pitchFamily="34" charset="0"/>
              </a:rPr>
              <a:t/>
            </a:r>
            <a:br>
              <a:rPr lang="pl-PL" sz="3100" dirty="0">
                <a:latin typeface="Aptos" panose="020B0004020202020204" pitchFamily="34" charset="0"/>
              </a:rPr>
            </a:br>
            <a:endParaRPr lang="pl-PL" altLang="pl-PL" sz="3100" b="1" dirty="0">
              <a:solidFill>
                <a:srgbClr val="316033"/>
              </a:solidFill>
              <a:effectLst>
                <a:outerShdw blurRad="38100" dist="38100" dir="2700000" algn="tl">
                  <a:srgbClr val="C0C0C0"/>
                </a:outerShdw>
              </a:effectLst>
              <a:latin typeface="Aptos" panose="020B0004020202020204" pitchFamily="34" charset="0"/>
            </a:endParaRPr>
          </a:p>
        </p:txBody>
      </p:sp>
      <p:sp>
        <p:nvSpPr>
          <p:cNvPr id="9219" name="Line 3">
            <a:extLst>
              <a:ext uri="{FF2B5EF4-FFF2-40B4-BE49-F238E27FC236}">
                <a16:creationId xmlns:a16="http://schemas.microsoft.com/office/drawing/2014/main" xmlns="" id="{0099462D-ED95-DCA1-2CF4-151B71F4BE23}"/>
              </a:ext>
            </a:extLst>
          </p:cNvPr>
          <p:cNvSpPr>
            <a:spLocks noChangeShapeType="1"/>
          </p:cNvSpPr>
          <p:nvPr/>
        </p:nvSpPr>
        <p:spPr bwMode="auto">
          <a:xfrm>
            <a:off x="1155410" y="980728"/>
            <a:ext cx="7343775" cy="0"/>
          </a:xfrm>
          <a:prstGeom prst="line">
            <a:avLst/>
          </a:prstGeom>
          <a:noFill/>
          <a:ln w="22225">
            <a:solidFill>
              <a:srgbClr val="006600"/>
            </a:solidFill>
            <a:round/>
            <a:headEnd/>
            <a:tailEnd/>
          </a:ln>
        </p:spPr>
        <p:txBody>
          <a:bodyPr/>
          <a:lstStyle/>
          <a:p>
            <a:endParaRPr lang="pl-PL"/>
          </a:p>
        </p:txBody>
      </p:sp>
      <p:sp>
        <p:nvSpPr>
          <p:cNvPr id="28815" name="Rectangle 3215">
            <a:extLst>
              <a:ext uri="{FF2B5EF4-FFF2-40B4-BE49-F238E27FC236}">
                <a16:creationId xmlns:a16="http://schemas.microsoft.com/office/drawing/2014/main" xmlns="" id="{25BB6867-3590-4711-FCEB-791B3636CF5F}"/>
              </a:ext>
            </a:extLst>
          </p:cNvPr>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 name="pole tekstowe 3">
            <a:extLst>
              <a:ext uri="{FF2B5EF4-FFF2-40B4-BE49-F238E27FC236}">
                <a16:creationId xmlns:a16="http://schemas.microsoft.com/office/drawing/2014/main" xmlns="" id="{BABEE344-27D2-39E2-4B28-D14FB752AFCC}"/>
              </a:ext>
            </a:extLst>
          </p:cNvPr>
          <p:cNvSpPr txBox="1"/>
          <p:nvPr/>
        </p:nvSpPr>
        <p:spPr>
          <a:xfrm>
            <a:off x="269868" y="1267172"/>
            <a:ext cx="5394960" cy="4663440"/>
          </a:xfrm>
          <a:prstGeom prst="rect">
            <a:avLst/>
          </a:prstGeom>
          <a:noFill/>
        </p:spPr>
        <p:txBody>
          <a:bodyPr wrap="square" anchor="b" anchorCtr="1">
            <a:spAutoFit/>
          </a:bodyPr>
          <a:lstStyle/>
          <a:p>
            <a:pPr>
              <a:buClr>
                <a:schemeClr val="tx1"/>
              </a:buClr>
              <a:buSzPct val="100000"/>
            </a:pPr>
            <a:endParaRPr lang="pl-PL" altLang="pl-PL" sz="1900" b="0" dirty="0">
              <a:latin typeface="Aptos" panose="020B0004020202020204" pitchFamily="34" charset="0"/>
            </a:endParaRPr>
          </a:p>
          <a:p>
            <a:pPr marL="342900" indent="-342900">
              <a:lnSpc>
                <a:spcPct val="250000"/>
              </a:lnSpc>
              <a:buClr>
                <a:schemeClr val="tx1"/>
              </a:buClr>
              <a:buSzPct val="100000"/>
              <a:buFont typeface="Wingdings" pitchFamily="2" charset="2"/>
              <a:buChar char="§"/>
            </a:pPr>
            <a:endParaRPr lang="en-US" altLang="pl-PL" sz="1700" b="0" dirty="0">
              <a:latin typeface="Aptos" panose="020B0004020202020204" pitchFamily="34" charset="0"/>
            </a:endParaRPr>
          </a:p>
          <a:p>
            <a:pPr marL="342900" indent="-342900">
              <a:lnSpc>
                <a:spcPct val="300000"/>
              </a:lnSpc>
              <a:buClr>
                <a:schemeClr val="tx1"/>
              </a:buClr>
              <a:buSzPct val="100000"/>
              <a:buFont typeface="Wingdings" panose="05000000000000000000" pitchFamily="2" charset="2"/>
              <a:buChar char="Ø"/>
            </a:pPr>
            <a:r>
              <a:rPr lang="en-US" altLang="pl-PL" sz="1700" b="0" dirty="0">
                <a:latin typeface="Aptos" panose="020B0004020202020204" pitchFamily="34" charset="0"/>
              </a:rPr>
              <a:t> Insulate water flow from high permeability zones</a:t>
            </a:r>
          </a:p>
          <a:p>
            <a:pPr marL="342900" indent="-342900">
              <a:lnSpc>
                <a:spcPct val="300000"/>
              </a:lnSpc>
              <a:buClr>
                <a:schemeClr val="tx1"/>
              </a:buClr>
              <a:buSzPct val="100000"/>
              <a:buFont typeface="Wingdings" panose="05000000000000000000" pitchFamily="2" charset="2"/>
              <a:buChar char="Ø"/>
            </a:pPr>
            <a:r>
              <a:rPr lang="en-US" altLang="pl-PL" sz="1700" b="0" dirty="0">
                <a:latin typeface="Aptos" panose="020B0004020202020204" pitchFamily="34" charset="0"/>
              </a:rPr>
              <a:t>Mitigate water flow behind the pipe</a:t>
            </a:r>
          </a:p>
          <a:p>
            <a:pPr marL="342900" indent="-342900">
              <a:lnSpc>
                <a:spcPct val="300000"/>
              </a:lnSpc>
              <a:buClr>
                <a:schemeClr val="tx1"/>
              </a:buClr>
              <a:buSzPct val="100000"/>
              <a:buFont typeface="Wingdings" panose="05000000000000000000" pitchFamily="2" charset="2"/>
              <a:buChar char="Ø"/>
            </a:pPr>
            <a:r>
              <a:rPr lang="en-US" altLang="pl-PL" sz="1700" b="0" dirty="0">
                <a:latin typeface="Aptos" panose="020B0004020202020204" pitchFamily="34" charset="0"/>
              </a:rPr>
              <a:t>Block water flow from faults and fractures</a:t>
            </a:r>
          </a:p>
          <a:p>
            <a:pPr marL="342900" indent="-342900">
              <a:lnSpc>
                <a:spcPct val="300000"/>
              </a:lnSpc>
              <a:buClr>
                <a:schemeClr val="tx1"/>
              </a:buClr>
              <a:buSzPct val="100000"/>
              <a:buFont typeface="Wingdings" panose="05000000000000000000" pitchFamily="2" charset="2"/>
              <a:buChar char="Ø"/>
            </a:pPr>
            <a:r>
              <a:rPr lang="en-US" altLang="pl-PL" sz="1700" b="0" dirty="0">
                <a:latin typeface="Aptos" panose="020B0004020202020204" pitchFamily="34" charset="0"/>
              </a:rPr>
              <a:t>Block water incursion from casing leaks</a:t>
            </a:r>
          </a:p>
          <a:p>
            <a:pPr>
              <a:buClr>
                <a:schemeClr val="tx1"/>
              </a:buClr>
              <a:buSzPct val="100000"/>
            </a:pPr>
            <a:endParaRPr lang="en-US" altLang="pl-PL" sz="1900" b="0" dirty="0">
              <a:latin typeface="Aptos" panose="020B0004020202020204" pitchFamily="34" charset="0"/>
            </a:endParaRPr>
          </a:p>
          <a:p>
            <a:pPr marL="342900" indent="-342900">
              <a:buClr>
                <a:schemeClr val="tx1"/>
              </a:buClr>
              <a:buSzPct val="100000"/>
              <a:buFont typeface="Wingdings" pitchFamily="2" charset="2"/>
              <a:buChar char="§"/>
            </a:pPr>
            <a:endParaRPr lang="en-US" altLang="pl-PL" sz="1900" b="0" dirty="0">
              <a:latin typeface="Aptos" panose="020B0004020202020204" pitchFamily="34" charset="0"/>
            </a:endParaRPr>
          </a:p>
          <a:p>
            <a:pPr marL="342900" indent="-342900" algn="just">
              <a:buClr>
                <a:schemeClr val="tx1"/>
              </a:buClr>
              <a:buSzPct val="100000"/>
              <a:buFont typeface="Wingdings" pitchFamily="2" charset="2"/>
              <a:buChar char="§"/>
            </a:pPr>
            <a:endParaRPr lang="pl-PL" altLang="pl-PL" sz="1900" b="0" dirty="0">
              <a:latin typeface="Aptos" panose="020B0004020202020204" pitchFamily="34" charset="0"/>
            </a:endParaRPr>
          </a:p>
          <a:p>
            <a:pPr marL="342900" indent="-342900">
              <a:buClr>
                <a:schemeClr val="tx1"/>
              </a:buClr>
              <a:buSzPct val="100000"/>
              <a:buFont typeface="Wingdings" pitchFamily="2" charset="2"/>
              <a:buChar char="§"/>
            </a:pPr>
            <a:endParaRPr lang="en-US" altLang="pl-PL" sz="1900" b="0" dirty="0">
              <a:latin typeface="Aptos" panose="020B0004020202020204" pitchFamily="34" charset="0"/>
            </a:endParaRPr>
          </a:p>
        </p:txBody>
      </p:sp>
      <p:pic>
        <p:nvPicPr>
          <p:cNvPr id="3" name="Obraz 3">
            <a:extLst>
              <a:ext uri="{FF2B5EF4-FFF2-40B4-BE49-F238E27FC236}">
                <a16:creationId xmlns:a16="http://schemas.microsoft.com/office/drawing/2014/main" xmlns="" id="{CA5837A7-2CA5-C367-F403-B45DA8A30339}"/>
              </a:ext>
            </a:extLst>
          </p:cNvPr>
          <p:cNvPicPr>
            <a:picLocks noChangeAspect="1"/>
          </p:cNvPicPr>
          <p:nvPr/>
        </p:nvPicPr>
        <p:blipFill>
          <a:blip r:embed="rId3" cstate="print"/>
          <a:stretch>
            <a:fillRect/>
          </a:stretch>
        </p:blipFill>
        <p:spPr>
          <a:xfrm>
            <a:off x="5759989" y="1577727"/>
            <a:ext cx="2995748" cy="3600398"/>
          </a:xfrm>
          <a:prstGeom prst="rect">
            <a:avLst/>
          </a:prstGeom>
        </p:spPr>
      </p:pic>
      <p:sp>
        <p:nvSpPr>
          <p:cNvPr id="6" name="TextBox 5">
            <a:extLst>
              <a:ext uri="{FF2B5EF4-FFF2-40B4-BE49-F238E27FC236}">
                <a16:creationId xmlns:a16="http://schemas.microsoft.com/office/drawing/2014/main" xmlns="" id="{2273F895-5CCD-9905-63E2-1E6346CE72C9}"/>
              </a:ext>
            </a:extLst>
          </p:cNvPr>
          <p:cNvSpPr txBox="1"/>
          <p:nvPr/>
        </p:nvSpPr>
        <p:spPr>
          <a:xfrm>
            <a:off x="6082181" y="5205590"/>
            <a:ext cx="2807573" cy="307777"/>
          </a:xfrm>
          <a:prstGeom prst="rect">
            <a:avLst/>
          </a:prstGeom>
          <a:noFill/>
        </p:spPr>
        <p:txBody>
          <a:bodyPr wrap="square">
            <a:spAutoFit/>
          </a:bodyPr>
          <a:lstStyle/>
          <a:p>
            <a:r>
              <a:rPr lang="en-US" sz="1400" i="1" kern="0" dirty="0">
                <a:latin typeface="Aptos" panose="020B0004020202020204" pitchFamily="34" charset="0"/>
                <a:cs typeface="Arial" pitchFamily="34" charset="0"/>
              </a:rPr>
              <a:t>Water Shutt-Off  Schematic </a:t>
            </a:r>
            <a:endParaRPr lang="en-US" sz="1400" i="1" dirty="0"/>
          </a:p>
        </p:txBody>
      </p:sp>
      <p:sp>
        <p:nvSpPr>
          <p:cNvPr id="4" name="TextBox 3">
            <a:extLst>
              <a:ext uri="{FF2B5EF4-FFF2-40B4-BE49-F238E27FC236}">
                <a16:creationId xmlns:a16="http://schemas.microsoft.com/office/drawing/2014/main" xmlns="" id="{A3009F39-2E44-93BB-44D2-47BB322CEBBB}"/>
              </a:ext>
            </a:extLst>
          </p:cNvPr>
          <p:cNvSpPr txBox="1"/>
          <p:nvPr/>
        </p:nvSpPr>
        <p:spPr>
          <a:xfrm>
            <a:off x="8028384" y="4365104"/>
            <a:ext cx="642420" cy="307777"/>
          </a:xfrm>
          <a:prstGeom prst="rect">
            <a:avLst/>
          </a:prstGeom>
          <a:solidFill>
            <a:srgbClr val="FFFF00"/>
          </a:solidFill>
        </p:spPr>
        <p:txBody>
          <a:bodyPr wrap="none" rtlCol="0">
            <a:spAutoFit/>
          </a:bodyPr>
          <a:lstStyle/>
          <a:p>
            <a:r>
              <a:rPr lang="en-US" sz="1400" dirty="0"/>
              <a:t>Water</a:t>
            </a:r>
          </a:p>
        </p:txBody>
      </p:sp>
      <p:sp>
        <p:nvSpPr>
          <p:cNvPr id="5" name="TextBox 4">
            <a:extLst>
              <a:ext uri="{FF2B5EF4-FFF2-40B4-BE49-F238E27FC236}">
                <a16:creationId xmlns:a16="http://schemas.microsoft.com/office/drawing/2014/main" xmlns="" id="{13F26913-1886-1A6B-B9A0-240CA5EC5061}"/>
              </a:ext>
            </a:extLst>
          </p:cNvPr>
          <p:cNvSpPr txBox="1"/>
          <p:nvPr/>
        </p:nvSpPr>
        <p:spPr>
          <a:xfrm>
            <a:off x="8100392" y="3291115"/>
            <a:ext cx="570412" cy="307777"/>
          </a:xfrm>
          <a:prstGeom prst="rect">
            <a:avLst/>
          </a:prstGeom>
          <a:solidFill>
            <a:srgbClr val="FFFF00"/>
          </a:solidFill>
        </p:spPr>
        <p:txBody>
          <a:bodyPr wrap="square" rtlCol="0">
            <a:spAutoFit/>
          </a:bodyPr>
          <a:lstStyle/>
          <a:p>
            <a:r>
              <a:rPr lang="en-US" sz="1400" dirty="0"/>
              <a:t>Gas</a:t>
            </a:r>
          </a:p>
        </p:txBody>
      </p:sp>
    </p:spTree>
    <p:extLst>
      <p:ext uri="{BB962C8B-B14F-4D97-AF65-F5344CB8AC3E}">
        <p14:creationId xmlns:p14="http://schemas.microsoft.com/office/powerpoint/2010/main" val="2335030331"/>
      </p:ext>
    </p:extLst>
  </p:cSld>
  <p:clrMapOvr>
    <a:masterClrMapping/>
  </p:clrMapOvr>
  <p:transition/>
  <p:timing>
    <p:tnLst>
      <p:par>
        <p:cTn id="1" dur="indefinite" restart="never" nodeType="tmRoot">
          <p:childTnLst>
            <p:par>
              <p:cTn id="2"/>
            </p:par>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9EECCAC-03CA-2F39-1BBF-EF45AD1D3DB2}"/>
            </a:ext>
          </a:extLst>
        </p:cNvPr>
        <p:cNvGrpSpPr/>
        <p:nvPr/>
      </p:nvGrpSpPr>
      <p:grpSpPr>
        <a:xfrm>
          <a:off x="0" y="0"/>
          <a:ext cx="0" cy="0"/>
          <a:chOff x="0" y="0"/>
          <a:chExt cx="0" cy="0"/>
        </a:xfrm>
      </p:grpSpPr>
      <p:sp>
        <p:nvSpPr>
          <p:cNvPr id="184322" name="Rectangle 2">
            <a:extLst>
              <a:ext uri="{FF2B5EF4-FFF2-40B4-BE49-F238E27FC236}">
                <a16:creationId xmlns="" xmlns:a16="http://schemas.microsoft.com/office/drawing/2014/main" id="{252E3F02-B9F3-2029-D828-20EAEC03222B}"/>
              </a:ext>
            </a:extLst>
          </p:cNvPr>
          <p:cNvSpPr>
            <a:spLocks noGrp="1" noChangeArrowheads="1"/>
          </p:cNvSpPr>
          <p:nvPr>
            <p:ph type="title"/>
          </p:nvPr>
        </p:nvSpPr>
        <p:spPr>
          <a:xfrm>
            <a:off x="2051720" y="332656"/>
            <a:ext cx="6049416" cy="487362"/>
          </a:xfrm>
        </p:spPr>
        <p:txBody>
          <a:bodyPr>
            <a:normAutofit fontScale="90000"/>
          </a:bodyPr>
          <a:lstStyle/>
          <a:p>
            <a:pPr algn="l">
              <a:defRPr/>
            </a:pPr>
            <a:r>
              <a:rPr lang="pl-PL" altLang="pl-PL" sz="2200" b="1" dirty="0">
                <a:solidFill>
                  <a:srgbClr val="316033"/>
                </a:solidFill>
                <a:effectLst>
                  <a:outerShdw blurRad="38100" dist="38100" dir="2700000" algn="tl">
                    <a:srgbClr val="C0C0C0"/>
                  </a:outerShdw>
                </a:effectLst>
              </a:rPr>
              <a:t> </a:t>
            </a:r>
            <a:br>
              <a:rPr lang="pl-PL" altLang="pl-PL" sz="2200" b="1" dirty="0">
                <a:solidFill>
                  <a:srgbClr val="316033"/>
                </a:solidFill>
                <a:effectLst>
                  <a:outerShdw blurRad="38100" dist="38100" dir="2700000" algn="tl">
                    <a:srgbClr val="C0C0C0"/>
                  </a:outerShdw>
                </a:effectLst>
              </a:rPr>
            </a:br>
            <a:r>
              <a:rPr lang="pl-PL" altLang="pl-PL" sz="2200" b="1" dirty="0">
                <a:solidFill>
                  <a:srgbClr val="316033"/>
                </a:solidFill>
                <a:effectLst>
                  <a:outerShdw blurRad="38100" dist="38100" dir="2700000" algn="tl">
                    <a:srgbClr val="C0C0C0"/>
                  </a:outerShdw>
                </a:effectLst>
              </a:rPr>
              <a:t/>
            </a:r>
            <a:br>
              <a:rPr lang="pl-PL" altLang="pl-PL" sz="2200" b="1" dirty="0">
                <a:solidFill>
                  <a:srgbClr val="316033"/>
                </a:solidFill>
                <a:effectLst>
                  <a:outerShdw blurRad="38100" dist="38100" dir="2700000" algn="tl">
                    <a:srgbClr val="C0C0C0"/>
                  </a:outerShdw>
                </a:effectLst>
              </a:rPr>
            </a:br>
            <a:r>
              <a:rPr lang="pl-PL" altLang="pl-PL" sz="2700" b="1" kern="1200" dirty="0">
                <a:ln w="28575">
                  <a:noFill/>
                </a:ln>
                <a:solidFill>
                  <a:srgbClr val="316033"/>
                </a:solidFill>
                <a:ea typeface="+mn-ea"/>
                <a:cs typeface="+mn-cs"/>
              </a:rPr>
              <a:t>WSO </a:t>
            </a:r>
            <a:r>
              <a:rPr lang="en-US" altLang="pl-PL" sz="2700" b="1" kern="1200" dirty="0">
                <a:ln w="28575">
                  <a:noFill/>
                </a:ln>
                <a:solidFill>
                  <a:srgbClr val="316033"/>
                </a:solidFill>
                <a:latin typeface="Aptos" panose="020B0004020202020204" pitchFamily="34" charset="0"/>
                <a:ea typeface="+mn-ea"/>
                <a:cs typeface="+mn-cs"/>
              </a:rPr>
              <a:t>in wells – state of knowledge</a:t>
            </a:r>
            <a:r>
              <a:rPr lang="pl-PL" sz="4000" dirty="0">
                <a:solidFill>
                  <a:srgbClr val="316033"/>
                </a:solidFill>
              </a:rPr>
              <a:t/>
            </a:r>
            <a:br>
              <a:rPr lang="pl-PL" sz="4000" dirty="0">
                <a:solidFill>
                  <a:srgbClr val="316033"/>
                </a:solidFill>
              </a:rPr>
            </a:br>
            <a:r>
              <a:rPr lang="pl-PL" sz="3100" dirty="0">
                <a:solidFill>
                  <a:srgbClr val="316033"/>
                </a:solidFill>
              </a:rPr>
              <a:t> </a:t>
            </a:r>
            <a:r>
              <a:rPr lang="pl-PL" sz="2400" dirty="0">
                <a:solidFill>
                  <a:srgbClr val="316033"/>
                </a:solidFill>
              </a:rPr>
              <a:t/>
            </a:r>
            <a:br>
              <a:rPr lang="pl-PL" sz="2400" dirty="0">
                <a:solidFill>
                  <a:srgbClr val="316033"/>
                </a:solidFill>
              </a:rPr>
            </a:br>
            <a:endParaRPr lang="pl-PL" altLang="pl-PL" sz="2200" b="1" dirty="0">
              <a:solidFill>
                <a:srgbClr val="316033"/>
              </a:solidFill>
              <a:effectLst>
                <a:outerShdw blurRad="38100" dist="38100" dir="2700000" algn="tl">
                  <a:srgbClr val="C0C0C0"/>
                </a:outerShdw>
              </a:effectLst>
            </a:endParaRPr>
          </a:p>
        </p:txBody>
      </p:sp>
      <p:sp>
        <p:nvSpPr>
          <p:cNvPr id="9219" name="Line 3">
            <a:extLst>
              <a:ext uri="{FF2B5EF4-FFF2-40B4-BE49-F238E27FC236}">
                <a16:creationId xmlns="" xmlns:a16="http://schemas.microsoft.com/office/drawing/2014/main" id="{9A2C9DF2-CBEC-2FF6-5EAE-CF9BEBBF26E7}"/>
              </a:ext>
            </a:extLst>
          </p:cNvPr>
          <p:cNvSpPr>
            <a:spLocks noChangeShapeType="1"/>
          </p:cNvSpPr>
          <p:nvPr/>
        </p:nvSpPr>
        <p:spPr bwMode="auto">
          <a:xfrm>
            <a:off x="1481215" y="980728"/>
            <a:ext cx="7195241" cy="0"/>
          </a:xfrm>
          <a:prstGeom prst="line">
            <a:avLst/>
          </a:prstGeom>
          <a:noFill/>
          <a:ln w="22225">
            <a:solidFill>
              <a:srgbClr val="006600"/>
            </a:solidFill>
            <a:round/>
            <a:headEnd/>
            <a:tailEnd/>
          </a:ln>
        </p:spPr>
        <p:txBody>
          <a:bodyPr/>
          <a:lstStyle/>
          <a:p>
            <a:endParaRPr lang="pl-PL"/>
          </a:p>
        </p:txBody>
      </p:sp>
      <p:sp>
        <p:nvSpPr>
          <p:cNvPr id="9221" name="Strzałka w dół 4">
            <a:extLst>
              <a:ext uri="{FF2B5EF4-FFF2-40B4-BE49-F238E27FC236}">
                <a16:creationId xmlns="" xmlns:a16="http://schemas.microsoft.com/office/drawing/2014/main" id="{681D6BD5-EAF5-4DC6-DC7F-E6C6E8F3E657}"/>
              </a:ext>
            </a:extLst>
          </p:cNvPr>
          <p:cNvSpPr>
            <a:spLocks noChangeArrowheads="1"/>
          </p:cNvSpPr>
          <p:nvPr/>
        </p:nvSpPr>
        <p:spPr bwMode="auto">
          <a:xfrm>
            <a:off x="4067175" y="4292600"/>
            <a:ext cx="46038" cy="720725"/>
          </a:xfrm>
          <a:prstGeom prst="downArrow">
            <a:avLst>
              <a:gd name="adj1" fmla="val 50000"/>
              <a:gd name="adj2" fmla="val 49719"/>
            </a:avLst>
          </a:prstGeom>
          <a:noFill/>
          <a:ln w="9525" algn="ctr">
            <a:noFill/>
            <a:round/>
            <a:headEnd/>
            <a:tailEnd/>
          </a:ln>
        </p:spPr>
        <p:txBody>
          <a:bodyPr lIns="90000" tIns="46800" rIns="90000" bIns="46800">
            <a:spAutoFit/>
          </a:bodyPr>
          <a:lstStyle/>
          <a:p>
            <a:pPr algn="ctr" defTabSz="449263" eaLnBrk="1">
              <a:lnSpc>
                <a:spcPct val="92000"/>
              </a:lnSpc>
              <a:spcBef>
                <a:spcPct val="50000"/>
              </a:spcBef>
              <a:buClr>
                <a:srgbClr val="000000"/>
              </a:buClr>
              <a:buSzPct val="45000"/>
              <a:buFont typeface="Wingdings" pitchFamily="2" charset="2"/>
              <a:buNone/>
            </a:pPr>
            <a:endParaRPr lang="pl-PL" altLang="pl-PL">
              <a:latin typeface="Arial" charset="0"/>
            </a:endParaRPr>
          </a:p>
        </p:txBody>
      </p:sp>
      <p:sp>
        <p:nvSpPr>
          <p:cNvPr id="9222" name="Strzałka w dół 5">
            <a:extLst>
              <a:ext uri="{FF2B5EF4-FFF2-40B4-BE49-F238E27FC236}">
                <a16:creationId xmlns="" xmlns:a16="http://schemas.microsoft.com/office/drawing/2014/main" id="{66E3E60B-87AC-FDFA-1677-8134165D663D}"/>
              </a:ext>
            </a:extLst>
          </p:cNvPr>
          <p:cNvSpPr>
            <a:spLocks noChangeArrowheads="1"/>
          </p:cNvSpPr>
          <p:nvPr/>
        </p:nvSpPr>
        <p:spPr bwMode="auto">
          <a:xfrm>
            <a:off x="2484438" y="4292600"/>
            <a:ext cx="574675" cy="936625"/>
          </a:xfrm>
          <a:prstGeom prst="downArrow">
            <a:avLst>
              <a:gd name="adj1" fmla="val 50000"/>
              <a:gd name="adj2" fmla="val 50148"/>
            </a:avLst>
          </a:prstGeom>
          <a:noFill/>
          <a:ln w="9525" algn="ctr">
            <a:noFill/>
            <a:round/>
            <a:headEnd/>
            <a:tailEnd/>
          </a:ln>
        </p:spPr>
        <p:txBody>
          <a:bodyPr lIns="90000" tIns="46800" rIns="90000" bIns="46800">
            <a:spAutoFit/>
          </a:bodyPr>
          <a:lstStyle/>
          <a:p>
            <a:pPr algn="ctr" defTabSz="449263" eaLnBrk="1">
              <a:lnSpc>
                <a:spcPct val="92000"/>
              </a:lnSpc>
              <a:spcBef>
                <a:spcPct val="50000"/>
              </a:spcBef>
              <a:buClr>
                <a:srgbClr val="000000"/>
              </a:buClr>
              <a:buSzPct val="45000"/>
              <a:buFont typeface="Wingdings" pitchFamily="2" charset="2"/>
              <a:buNone/>
            </a:pPr>
            <a:endParaRPr lang="pl-PL" altLang="pl-PL">
              <a:latin typeface="Arial" charset="0"/>
            </a:endParaRPr>
          </a:p>
        </p:txBody>
      </p:sp>
      <p:pic>
        <p:nvPicPr>
          <p:cNvPr id="4" name="Obraz 3">
            <a:extLst>
              <a:ext uri="{FF2B5EF4-FFF2-40B4-BE49-F238E27FC236}">
                <a16:creationId xmlns="" xmlns:a16="http://schemas.microsoft.com/office/drawing/2014/main" id="{74778204-37EA-F02D-5D93-2B2839F2FD3A}"/>
              </a:ext>
            </a:extLst>
          </p:cNvPr>
          <p:cNvPicPr>
            <a:picLocks noChangeAspect="1"/>
          </p:cNvPicPr>
          <p:nvPr/>
        </p:nvPicPr>
        <p:blipFill>
          <a:blip r:embed="rId3" cstate="print"/>
          <a:stretch>
            <a:fillRect/>
          </a:stretch>
        </p:blipFill>
        <p:spPr>
          <a:xfrm>
            <a:off x="4885432" y="1196752"/>
            <a:ext cx="3840480" cy="4615628"/>
          </a:xfrm>
          <a:prstGeom prst="rect">
            <a:avLst/>
          </a:prstGeom>
        </p:spPr>
      </p:pic>
      <p:sp>
        <p:nvSpPr>
          <p:cNvPr id="5" name="pole tekstowe 6">
            <a:extLst>
              <a:ext uri="{FF2B5EF4-FFF2-40B4-BE49-F238E27FC236}">
                <a16:creationId xmlns="" xmlns:a16="http://schemas.microsoft.com/office/drawing/2014/main" id="{C4438475-C0F8-73AE-9CBD-DE314F6D144F}"/>
              </a:ext>
            </a:extLst>
          </p:cNvPr>
          <p:cNvSpPr txBox="1">
            <a:spLocks noChangeArrowheads="1"/>
          </p:cNvSpPr>
          <p:nvPr/>
        </p:nvSpPr>
        <p:spPr bwMode="auto">
          <a:xfrm>
            <a:off x="133608" y="1353334"/>
            <a:ext cx="4427539" cy="5509200"/>
          </a:xfrm>
          <a:prstGeom prst="rect">
            <a:avLst/>
          </a:prstGeom>
          <a:noFill/>
          <a:ln w="9525">
            <a:noFill/>
            <a:miter lim="800000"/>
            <a:headEnd/>
            <a:tailEnd/>
          </a:ln>
        </p:spPr>
        <p:txBody>
          <a:bodyPr wrap="square">
            <a:spAutoFit/>
          </a:bodyPr>
          <a:lstStyle/>
          <a:p>
            <a:pPr>
              <a:buClr>
                <a:srgbClr val="FF0000"/>
              </a:buClr>
              <a:buSzPct val="75000"/>
              <a:defRPr/>
            </a:pPr>
            <a:r>
              <a:rPr lang="en-US" altLang="pl-PL" sz="2400" dirty="0">
                <a:latin typeface="Aptos" panose="020B0004020202020204"/>
              </a:rPr>
              <a:t>W</a:t>
            </a:r>
            <a:r>
              <a:rPr lang="en-US" altLang="pl-PL" sz="2000" b="0" dirty="0">
                <a:latin typeface="Aptos" panose="020B0004020202020204"/>
              </a:rPr>
              <a:t>ater</a:t>
            </a:r>
            <a:r>
              <a:rPr lang="pl-PL" altLang="pl-PL" sz="2000" b="0" dirty="0">
                <a:latin typeface="Aptos" panose="020B0004020202020204"/>
              </a:rPr>
              <a:t> </a:t>
            </a:r>
            <a:r>
              <a:rPr lang="pl-PL" altLang="pl-PL" sz="2400" dirty="0" err="1">
                <a:latin typeface="Aptos" panose="020B0004020202020204"/>
              </a:rPr>
              <a:t>S</a:t>
            </a:r>
            <a:r>
              <a:rPr lang="pl-PL" altLang="pl-PL" sz="2000" b="0" dirty="0" err="1">
                <a:latin typeface="Aptos" panose="020B0004020202020204"/>
              </a:rPr>
              <a:t>hut</a:t>
            </a:r>
            <a:r>
              <a:rPr lang="pl-PL" altLang="pl-PL" sz="2000" b="0" dirty="0">
                <a:latin typeface="Aptos" panose="020B0004020202020204"/>
              </a:rPr>
              <a:t>- </a:t>
            </a:r>
            <a:r>
              <a:rPr lang="pl-PL" altLang="pl-PL" sz="2400" dirty="0" err="1">
                <a:latin typeface="Aptos" panose="020B0004020202020204"/>
              </a:rPr>
              <a:t>O</a:t>
            </a:r>
            <a:r>
              <a:rPr lang="pl-PL" altLang="pl-PL" sz="2000" b="0" dirty="0" err="1">
                <a:latin typeface="Aptos" panose="020B0004020202020204"/>
              </a:rPr>
              <a:t>ff</a:t>
            </a:r>
            <a:r>
              <a:rPr lang="pl-PL" altLang="pl-PL" sz="2000" b="0" dirty="0">
                <a:latin typeface="Aptos" panose="020B0004020202020204"/>
              </a:rPr>
              <a:t> </a:t>
            </a:r>
            <a:r>
              <a:rPr lang="en-US" altLang="pl-PL" sz="2000" b="0" dirty="0">
                <a:latin typeface="Aptos" panose="020B0004020202020204"/>
              </a:rPr>
              <a:t> procedures in gas</a:t>
            </a:r>
            <a:r>
              <a:rPr lang="pl-PL" altLang="pl-PL" sz="2000" b="0" dirty="0">
                <a:latin typeface="Aptos" panose="020B0004020202020204"/>
              </a:rPr>
              <a:t>/oil</a:t>
            </a:r>
            <a:r>
              <a:rPr lang="en-US" altLang="pl-PL" sz="2000" b="0" dirty="0">
                <a:latin typeface="Aptos" panose="020B0004020202020204"/>
              </a:rPr>
              <a:t> wells are divided into:</a:t>
            </a:r>
          </a:p>
          <a:p>
            <a:pPr>
              <a:buClr>
                <a:schemeClr val="tx1"/>
              </a:buClr>
              <a:buSzPct val="100000"/>
              <a:defRPr/>
            </a:pPr>
            <a:endParaRPr lang="en-US" altLang="pl-PL" sz="2000" b="0" dirty="0">
              <a:latin typeface="Aptos" panose="020B0004020202020204"/>
            </a:endParaRPr>
          </a:p>
          <a:p>
            <a:pPr marL="342900" indent="-342900">
              <a:buClr>
                <a:schemeClr val="tx1"/>
              </a:buClr>
              <a:buSzPct val="100000"/>
              <a:buFont typeface="Wingdings" panose="05000000000000000000" pitchFamily="2" charset="2"/>
              <a:buChar char="§"/>
              <a:defRPr/>
            </a:pPr>
            <a:r>
              <a:rPr lang="en-US" altLang="pl-PL" sz="2000" b="0" dirty="0">
                <a:latin typeface="Aptos" panose="020B0004020202020204"/>
              </a:rPr>
              <a:t>Mechanical</a:t>
            </a:r>
          </a:p>
          <a:p>
            <a:pPr>
              <a:buClr>
                <a:schemeClr val="tx1"/>
              </a:buClr>
              <a:buSzPct val="100000"/>
              <a:defRPr/>
            </a:pPr>
            <a:r>
              <a:rPr lang="pl-PL" altLang="pl-PL" sz="2000" b="0" dirty="0">
                <a:latin typeface="Aptos" panose="020B0004020202020204"/>
              </a:rPr>
              <a:t>---------------------------------------------</a:t>
            </a:r>
            <a:endParaRPr lang="en-US" altLang="pl-PL" sz="2000" b="0" dirty="0">
              <a:latin typeface="Aptos" panose="020B0004020202020204"/>
            </a:endParaRPr>
          </a:p>
          <a:p>
            <a:pPr marL="342900" indent="-342900">
              <a:buClr>
                <a:schemeClr val="tx1"/>
              </a:buClr>
              <a:buSzPct val="100000"/>
              <a:buFont typeface="Wingdings" pitchFamily="2" charset="2"/>
              <a:buChar char="§"/>
              <a:defRPr/>
            </a:pPr>
            <a:r>
              <a:rPr lang="en-US" altLang="pl-PL" sz="2000" b="0" dirty="0">
                <a:latin typeface="Aptos" panose="020B0004020202020204"/>
              </a:rPr>
              <a:t>Injectable (chemical), i.e., injection of a working fluid with sufficient  </a:t>
            </a:r>
            <a:r>
              <a:rPr lang="pl-PL" altLang="pl-PL" sz="2000" b="0" dirty="0" err="1">
                <a:latin typeface="Aptos" panose="020B0004020202020204"/>
              </a:rPr>
              <a:t>ability</a:t>
            </a:r>
            <a:r>
              <a:rPr lang="en-US" altLang="pl-PL" sz="2000" b="0" dirty="0">
                <a:latin typeface="Aptos" panose="020B0004020202020204"/>
              </a:rPr>
              <a:t> to create a filtration barrier in the </a:t>
            </a:r>
            <a:r>
              <a:rPr lang="pl-PL" altLang="pl-PL" sz="2000" b="0" dirty="0" err="1">
                <a:latin typeface="Aptos" panose="020B0004020202020204"/>
              </a:rPr>
              <a:t>water</a:t>
            </a:r>
            <a:r>
              <a:rPr lang="pl-PL" altLang="pl-PL" sz="2000" b="0" dirty="0">
                <a:latin typeface="Aptos" panose="020B0004020202020204"/>
              </a:rPr>
              <a:t> </a:t>
            </a:r>
            <a:r>
              <a:rPr lang="pl-PL" altLang="pl-PL" sz="2000" b="0" dirty="0" err="1">
                <a:latin typeface="Aptos" panose="020B0004020202020204"/>
              </a:rPr>
              <a:t>formation</a:t>
            </a:r>
            <a:endParaRPr lang="en-US" altLang="pl-PL" sz="2000" b="0" dirty="0">
              <a:latin typeface="Aptos" panose="020B0004020202020204"/>
            </a:endParaRPr>
          </a:p>
          <a:p>
            <a:pPr>
              <a:buClr>
                <a:schemeClr val="tx1"/>
              </a:buClr>
              <a:buSzPct val="100000"/>
              <a:defRPr/>
            </a:pPr>
            <a:endParaRPr lang="en-US" altLang="pl-PL" sz="2000" b="0" dirty="0">
              <a:latin typeface="Aptos" panose="020B0004020202020204"/>
            </a:endParaRPr>
          </a:p>
          <a:p>
            <a:pPr marL="342900" indent="-342900">
              <a:buClr>
                <a:schemeClr val="tx1"/>
              </a:buClr>
              <a:buSzPct val="100000"/>
              <a:buFont typeface="Wingdings" pitchFamily="2" charset="2"/>
              <a:buChar char="§"/>
              <a:defRPr/>
            </a:pPr>
            <a:r>
              <a:rPr lang="en-US" altLang="pl-PL" sz="2000" b="0" dirty="0">
                <a:latin typeface="Aptos" panose="020B0004020202020204"/>
              </a:rPr>
              <a:t>To perform the procedure, you need:</a:t>
            </a:r>
          </a:p>
          <a:p>
            <a:pPr>
              <a:buClr>
                <a:srgbClr val="FF0000"/>
              </a:buClr>
              <a:buSzPct val="75000"/>
              <a:defRPr/>
            </a:pPr>
            <a:r>
              <a:rPr lang="en-US" altLang="pl-PL" sz="2000" b="0" dirty="0">
                <a:latin typeface="Aptos" panose="020B0004020202020204"/>
              </a:rPr>
              <a:t>	</a:t>
            </a:r>
          </a:p>
          <a:p>
            <a:pPr defTabSz="350838">
              <a:buClr>
                <a:srgbClr val="FF0000"/>
              </a:buClr>
              <a:buSzPct val="75000"/>
              <a:defRPr/>
            </a:pPr>
            <a:r>
              <a:rPr lang="en-US" altLang="pl-PL" sz="2000" b="0" dirty="0">
                <a:latin typeface="Aptos" panose="020B0004020202020204"/>
              </a:rPr>
              <a:t>	A)	treatment fluid</a:t>
            </a:r>
          </a:p>
          <a:p>
            <a:pPr defTabSz="350838">
              <a:buClr>
                <a:srgbClr val="FF0000"/>
              </a:buClr>
              <a:buSzPct val="75000"/>
              <a:defRPr/>
            </a:pPr>
            <a:r>
              <a:rPr lang="en-US" altLang="pl-PL" sz="2000" b="0" dirty="0">
                <a:latin typeface="Aptos" panose="020B0004020202020204"/>
              </a:rPr>
              <a:t>	B)	treatment protocol</a:t>
            </a:r>
            <a:endParaRPr lang="pl-PL" altLang="pl-PL" sz="2000" b="0" dirty="0">
              <a:solidFill>
                <a:srgbClr val="0070C0"/>
              </a:solidFill>
            </a:endParaRPr>
          </a:p>
          <a:p>
            <a:pPr>
              <a:buClr>
                <a:srgbClr val="FF0000"/>
              </a:buClr>
              <a:buSzPct val="75000"/>
              <a:buFont typeface="Wingdings" pitchFamily="2" charset="2"/>
              <a:buChar char="v"/>
              <a:defRPr/>
            </a:pPr>
            <a:endParaRPr lang="pl-PL" altLang="pl-PL" dirty="0">
              <a:solidFill>
                <a:srgbClr val="0070C0"/>
              </a:solidFill>
            </a:endParaRPr>
          </a:p>
          <a:p>
            <a:pPr>
              <a:buClr>
                <a:srgbClr val="FF0000"/>
              </a:buClr>
              <a:buSzPct val="75000"/>
              <a:buFont typeface="Wingdings" pitchFamily="2" charset="2"/>
              <a:buChar char="v"/>
              <a:defRPr/>
            </a:pPr>
            <a:endParaRPr lang="pl-PL" altLang="pl-PL" dirty="0">
              <a:solidFill>
                <a:srgbClr val="0070C0"/>
              </a:solidFill>
            </a:endParaRPr>
          </a:p>
          <a:p>
            <a:pPr>
              <a:buClr>
                <a:srgbClr val="FF0000"/>
              </a:buClr>
              <a:buSzPct val="75000"/>
              <a:defRPr/>
            </a:pPr>
            <a:endParaRPr lang="pl-PL" altLang="pl-PL" dirty="0">
              <a:solidFill>
                <a:srgbClr val="0070C0"/>
              </a:solidFill>
            </a:endParaRPr>
          </a:p>
        </p:txBody>
      </p:sp>
      <p:sp>
        <p:nvSpPr>
          <p:cNvPr id="9" name="pole tekstowe 8"/>
          <p:cNvSpPr txBox="1"/>
          <p:nvPr/>
        </p:nvSpPr>
        <p:spPr>
          <a:xfrm>
            <a:off x="7884368" y="3773394"/>
            <a:ext cx="792088" cy="338554"/>
          </a:xfrm>
          <a:prstGeom prst="rect">
            <a:avLst/>
          </a:prstGeom>
          <a:solidFill>
            <a:schemeClr val="accent1"/>
          </a:solidFill>
        </p:spPr>
        <p:txBody>
          <a:bodyPr wrap="square" rtlCol="0">
            <a:spAutoFit/>
          </a:bodyPr>
          <a:lstStyle/>
          <a:p>
            <a:r>
              <a:rPr lang="pl-PL" dirty="0"/>
              <a:t>Gas </a:t>
            </a:r>
          </a:p>
        </p:txBody>
      </p:sp>
      <p:sp>
        <p:nvSpPr>
          <p:cNvPr id="10" name="pole tekstowe 9"/>
          <p:cNvSpPr txBox="1"/>
          <p:nvPr/>
        </p:nvSpPr>
        <p:spPr>
          <a:xfrm>
            <a:off x="7884368" y="5167934"/>
            <a:ext cx="792088" cy="338554"/>
          </a:xfrm>
          <a:prstGeom prst="rect">
            <a:avLst/>
          </a:prstGeom>
          <a:solidFill>
            <a:schemeClr val="accent1"/>
          </a:solidFill>
        </p:spPr>
        <p:txBody>
          <a:bodyPr wrap="square" rtlCol="0">
            <a:spAutoFit/>
          </a:bodyPr>
          <a:lstStyle/>
          <a:p>
            <a:r>
              <a:rPr lang="en-AU" dirty="0"/>
              <a:t>Water</a:t>
            </a:r>
            <a:r>
              <a:rPr lang="pl-PL" dirty="0"/>
              <a:t> </a:t>
            </a:r>
          </a:p>
        </p:txBody>
      </p:sp>
      <p:sp>
        <p:nvSpPr>
          <p:cNvPr id="14" name="pole tekstowe 13"/>
          <p:cNvSpPr txBox="1"/>
          <p:nvPr/>
        </p:nvSpPr>
        <p:spPr>
          <a:xfrm rot="16200000">
            <a:off x="6217441" y="5167935"/>
            <a:ext cx="792088" cy="338554"/>
          </a:xfrm>
          <a:prstGeom prst="rect">
            <a:avLst/>
          </a:prstGeom>
          <a:noFill/>
        </p:spPr>
        <p:txBody>
          <a:bodyPr wrap="square" rtlCol="0">
            <a:spAutoFit/>
          </a:bodyPr>
          <a:lstStyle/>
          <a:p>
            <a:r>
              <a:rPr lang="pl-PL" b="0" dirty="0"/>
              <a:t>Barier</a:t>
            </a:r>
            <a:r>
              <a:rPr lang="pl-PL" dirty="0"/>
              <a:t> </a:t>
            </a:r>
          </a:p>
        </p:txBody>
      </p:sp>
      <p:sp>
        <p:nvSpPr>
          <p:cNvPr id="15" name="pole tekstowe 14"/>
          <p:cNvSpPr txBox="1"/>
          <p:nvPr/>
        </p:nvSpPr>
        <p:spPr>
          <a:xfrm rot="16200000">
            <a:off x="7153545" y="5167935"/>
            <a:ext cx="792088" cy="338554"/>
          </a:xfrm>
          <a:prstGeom prst="rect">
            <a:avLst/>
          </a:prstGeom>
          <a:noFill/>
        </p:spPr>
        <p:txBody>
          <a:bodyPr wrap="square" rtlCol="0">
            <a:spAutoFit/>
          </a:bodyPr>
          <a:lstStyle/>
          <a:p>
            <a:r>
              <a:rPr lang="pl-PL" b="0" dirty="0"/>
              <a:t>Barier </a:t>
            </a:r>
          </a:p>
        </p:txBody>
      </p:sp>
    </p:spTree>
    <p:extLst>
      <p:ext uri="{BB962C8B-B14F-4D97-AF65-F5344CB8AC3E}">
        <p14:creationId xmlns:p14="http://schemas.microsoft.com/office/powerpoint/2010/main" val="3822169330"/>
      </p:ext>
    </p:extLst>
  </p:cSld>
  <p:clrMapOvr>
    <a:masterClrMapping/>
  </p:clrMapOvr>
  <p:transition/>
  <p:timing>
    <p:tnLst>
      <p:par>
        <p:cTn id="1" dur="indefinite" restart="never" nodeType="tmRoot">
          <p:childTnLst>
            <p:par>
              <p:cTn id="2"/>
            </p:par>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29120D0-627A-066A-CF69-F460C437E2B8}"/>
            </a:ext>
          </a:extLst>
        </p:cNvPr>
        <p:cNvGrpSpPr/>
        <p:nvPr/>
      </p:nvGrpSpPr>
      <p:grpSpPr>
        <a:xfrm>
          <a:off x="0" y="0"/>
          <a:ext cx="0" cy="0"/>
          <a:chOff x="0" y="0"/>
          <a:chExt cx="0" cy="0"/>
        </a:xfrm>
      </p:grpSpPr>
      <p:sp>
        <p:nvSpPr>
          <p:cNvPr id="9219" name="Line 3">
            <a:extLst>
              <a:ext uri="{FF2B5EF4-FFF2-40B4-BE49-F238E27FC236}">
                <a16:creationId xmlns="" xmlns:a16="http://schemas.microsoft.com/office/drawing/2014/main" id="{6BD8DAFF-D832-BA7E-3F18-1683FA4F1F18}"/>
              </a:ext>
            </a:extLst>
          </p:cNvPr>
          <p:cNvSpPr>
            <a:spLocks noChangeShapeType="1"/>
          </p:cNvSpPr>
          <p:nvPr/>
        </p:nvSpPr>
        <p:spPr bwMode="auto">
          <a:xfrm>
            <a:off x="1155410" y="980728"/>
            <a:ext cx="7343775" cy="0"/>
          </a:xfrm>
          <a:prstGeom prst="line">
            <a:avLst/>
          </a:prstGeom>
          <a:noFill/>
          <a:ln w="22225">
            <a:solidFill>
              <a:srgbClr val="006600"/>
            </a:solidFill>
            <a:round/>
            <a:headEnd/>
            <a:tailEnd/>
          </a:ln>
        </p:spPr>
        <p:txBody>
          <a:bodyPr/>
          <a:lstStyle/>
          <a:p>
            <a:endParaRPr lang="pl-PL"/>
          </a:p>
        </p:txBody>
      </p:sp>
      <p:pic>
        <p:nvPicPr>
          <p:cNvPr id="3" name="Kép 174">
            <a:extLst>
              <a:ext uri="{FF2B5EF4-FFF2-40B4-BE49-F238E27FC236}">
                <a16:creationId xmlns="" xmlns:a16="http://schemas.microsoft.com/office/drawing/2014/main" id="{0354F48B-5CF8-43E8-F6CA-983A61FCC064}"/>
              </a:ext>
            </a:extLst>
          </p:cNvPr>
          <p:cNvPicPr>
            <a:picLocks noChangeAspect="1" noChangeArrowheads="1"/>
          </p:cNvPicPr>
          <p:nvPr/>
        </p:nvPicPr>
        <p:blipFill>
          <a:blip r:embed="rId3" cstate="print"/>
          <a:srcRect l="38170" t="3989" r="3741"/>
          <a:stretch>
            <a:fillRect/>
          </a:stretch>
        </p:blipFill>
        <p:spPr bwMode="auto">
          <a:xfrm>
            <a:off x="683568" y="4422693"/>
            <a:ext cx="2330202" cy="2174660"/>
          </a:xfrm>
          <a:prstGeom prst="rect">
            <a:avLst/>
          </a:prstGeom>
          <a:noFill/>
          <a:ln w="9525">
            <a:noFill/>
            <a:miter lim="800000"/>
            <a:headEnd/>
            <a:tailEnd/>
          </a:ln>
        </p:spPr>
      </p:pic>
      <p:sp>
        <p:nvSpPr>
          <p:cNvPr id="7" name="Rectangle 5">
            <a:extLst>
              <a:ext uri="{FF2B5EF4-FFF2-40B4-BE49-F238E27FC236}">
                <a16:creationId xmlns="" xmlns:a16="http://schemas.microsoft.com/office/drawing/2014/main" id="{E98F091B-C308-E9CA-924D-B39D3F78A923}"/>
              </a:ext>
            </a:extLst>
          </p:cNvPr>
          <p:cNvSpPr>
            <a:spLocks noChangeArrowheads="1"/>
          </p:cNvSpPr>
          <p:nvPr/>
        </p:nvSpPr>
        <p:spPr bwMode="auto">
          <a:xfrm>
            <a:off x="0" y="2638425"/>
            <a:ext cx="9144000" cy="0"/>
          </a:xfrm>
          <a:prstGeom prst="rect">
            <a:avLst/>
          </a:prstGeom>
          <a:noFill/>
          <a:ln w="9525" algn="ctr">
            <a:noFill/>
            <a:miter lim="800000"/>
            <a:headEnd/>
            <a:tailEnd/>
          </a:ln>
        </p:spPr>
        <p:txBody>
          <a:bodyPr wrap="none" lIns="90000" tIns="46800" rIns="90000" bIns="46800" anchor="ctr">
            <a:spAutoFit/>
          </a:bodyPr>
          <a:lstStyle/>
          <a:p>
            <a:endParaRPr lang="pl-PL" altLang="pl-PL"/>
          </a:p>
        </p:txBody>
      </p:sp>
      <p:sp>
        <p:nvSpPr>
          <p:cNvPr id="10" name="Rectangle 13">
            <a:extLst>
              <a:ext uri="{FF2B5EF4-FFF2-40B4-BE49-F238E27FC236}">
                <a16:creationId xmlns="" xmlns:a16="http://schemas.microsoft.com/office/drawing/2014/main" id="{3E52CB8B-152D-C2DE-8BD2-ACA7A58C29B0}"/>
              </a:ext>
            </a:extLst>
          </p:cNvPr>
          <p:cNvSpPr>
            <a:spLocks noChangeArrowheads="1"/>
          </p:cNvSpPr>
          <p:nvPr/>
        </p:nvSpPr>
        <p:spPr bwMode="auto">
          <a:xfrm>
            <a:off x="0" y="3238500"/>
            <a:ext cx="9144000" cy="0"/>
          </a:xfrm>
          <a:prstGeom prst="rect">
            <a:avLst/>
          </a:prstGeom>
          <a:noFill/>
          <a:ln w="9525" algn="ctr">
            <a:noFill/>
            <a:miter lim="800000"/>
            <a:headEnd/>
            <a:tailEnd/>
          </a:ln>
        </p:spPr>
        <p:txBody>
          <a:bodyPr wrap="none" lIns="90000" tIns="46800" rIns="90000" bIns="46800" anchor="ctr">
            <a:spAutoFit/>
          </a:bodyPr>
          <a:lstStyle/>
          <a:p>
            <a:endParaRPr lang="pl-PL" altLang="pl-PL"/>
          </a:p>
        </p:txBody>
      </p:sp>
      <p:cxnSp>
        <p:nvCxnSpPr>
          <p:cNvPr id="14" name="Łącznik prosty ze strzałką 13">
            <a:extLst>
              <a:ext uri="{FF2B5EF4-FFF2-40B4-BE49-F238E27FC236}">
                <a16:creationId xmlns="" xmlns:a16="http://schemas.microsoft.com/office/drawing/2014/main" id="{19D53908-5F33-E3DE-57A1-DA04FE7D77F5}"/>
              </a:ext>
            </a:extLst>
          </p:cNvPr>
          <p:cNvCxnSpPr/>
          <p:nvPr/>
        </p:nvCxnSpPr>
        <p:spPr bwMode="auto">
          <a:xfrm flipH="1">
            <a:off x="1547664" y="1556792"/>
            <a:ext cx="576064" cy="720080"/>
          </a:xfrm>
          <a:prstGeom prst="straightConnector1">
            <a:avLst/>
          </a:prstGeom>
          <a:noFill/>
          <a:ln w="9525" cap="flat" cmpd="sng" algn="ctr">
            <a:noFill/>
            <a:prstDash val="solid"/>
            <a:round/>
            <a:headEnd type="none" w="med" len="med"/>
            <a:tailEnd type="arrow"/>
          </a:ln>
          <a:effectLst/>
        </p:spPr>
      </p:cxnSp>
      <p:pic>
        <p:nvPicPr>
          <p:cNvPr id="13" name="Obraz 12" descr="Obraz zawierający tekst, diagram, linia, Wykres&#10;&#10;Opis wygenerowany automatycznie"/>
          <p:cNvPicPr/>
          <p:nvPr/>
        </p:nvPicPr>
        <p:blipFill>
          <a:blip r:embed="rId4" cstate="print">
            <a:extLst>
              <a:ext uri="{28A0092B-C50C-407E-A947-70E740481C1C}">
                <a14:useLocalDpi xmlns:a14="http://schemas.microsoft.com/office/drawing/2010/main" val="0"/>
              </a:ext>
            </a:extLst>
          </a:blip>
          <a:srcRect r="48566"/>
          <a:stretch>
            <a:fillRect/>
          </a:stretch>
        </p:blipFill>
        <p:spPr>
          <a:xfrm>
            <a:off x="323528" y="2013236"/>
            <a:ext cx="2952328" cy="2351868"/>
          </a:xfrm>
          <a:prstGeom prst="rect">
            <a:avLst/>
          </a:prstGeom>
        </p:spPr>
      </p:pic>
      <p:sp>
        <p:nvSpPr>
          <p:cNvPr id="11" name="Title 10"/>
          <p:cNvSpPr>
            <a:spLocks noGrp="1"/>
          </p:cNvSpPr>
          <p:nvPr>
            <p:ph type="title"/>
          </p:nvPr>
        </p:nvSpPr>
        <p:spPr>
          <a:xfrm>
            <a:off x="1547664" y="332656"/>
            <a:ext cx="7050087" cy="487363"/>
          </a:xfrm>
        </p:spPr>
        <p:txBody>
          <a:bodyPr/>
          <a:lstStyle/>
          <a:p>
            <a:pPr algn="l"/>
            <a:r>
              <a:rPr lang="en-US" sz="2400" b="1" dirty="0">
                <a:latin typeface="Aptos"/>
              </a:rPr>
              <a:t>Mechanism of creating a barrier in the formation  </a:t>
            </a:r>
            <a:r>
              <a:rPr lang="en-US" sz="2400" b="1" dirty="0" err="1">
                <a:latin typeface="Aptos"/>
              </a:rPr>
              <a:t>useing</a:t>
            </a:r>
            <a:r>
              <a:rPr lang="en-US" sz="2400" b="1" dirty="0">
                <a:latin typeface="Aptos"/>
              </a:rPr>
              <a:t> </a:t>
            </a:r>
            <a:r>
              <a:rPr lang="en-US" sz="2400" b="1" dirty="0" err="1">
                <a:latin typeface="Aptos"/>
              </a:rPr>
              <a:t>micelar</a:t>
            </a:r>
            <a:r>
              <a:rPr lang="en-US" sz="2400" b="1" dirty="0">
                <a:latin typeface="Aptos"/>
              </a:rPr>
              <a:t> microemulsion </a:t>
            </a:r>
            <a:r>
              <a:rPr lang="pl-PL" sz="2400" b="1" dirty="0" err="1">
                <a:latin typeface="Aptos"/>
              </a:rPr>
              <a:t>treatment</a:t>
            </a:r>
            <a:r>
              <a:rPr lang="pl-PL" sz="2400" b="1" dirty="0">
                <a:latin typeface="Aptos"/>
              </a:rPr>
              <a:t> </a:t>
            </a:r>
            <a:r>
              <a:rPr lang="en-US" sz="2400" b="1" dirty="0">
                <a:latin typeface="Aptos"/>
              </a:rPr>
              <a:t> fluid </a:t>
            </a:r>
          </a:p>
        </p:txBody>
      </p:sp>
      <p:sp>
        <p:nvSpPr>
          <p:cNvPr id="22" name="TextBox 21"/>
          <p:cNvSpPr txBox="1"/>
          <p:nvPr/>
        </p:nvSpPr>
        <p:spPr>
          <a:xfrm>
            <a:off x="0" y="1412776"/>
            <a:ext cx="4320145" cy="584775"/>
          </a:xfrm>
          <a:prstGeom prst="rect">
            <a:avLst/>
          </a:prstGeom>
          <a:noFill/>
        </p:spPr>
        <p:txBody>
          <a:bodyPr wrap="square" rtlCol="0">
            <a:spAutoFit/>
          </a:bodyPr>
          <a:lstStyle/>
          <a:p>
            <a:r>
              <a:rPr lang="en-US" dirty="0">
                <a:latin typeface="Aptos" panose="020B0004020202020204"/>
              </a:rPr>
              <a:t>Increase in viscosity of </a:t>
            </a:r>
            <a:r>
              <a:rPr lang="pl-PL" dirty="0">
                <a:latin typeface="Aptos" panose="020B0004020202020204"/>
              </a:rPr>
              <a:t>fluid </a:t>
            </a:r>
            <a:r>
              <a:rPr lang="en-US" dirty="0">
                <a:latin typeface="Aptos" panose="020B0004020202020204"/>
              </a:rPr>
              <a:t> when mixed with water within a specific water content</a:t>
            </a:r>
          </a:p>
        </p:txBody>
      </p:sp>
      <p:sp>
        <p:nvSpPr>
          <p:cNvPr id="15" name="Prostokąt zaokrąglony 14">
            <a:extLst>
              <a:ext uri="{FF2B5EF4-FFF2-40B4-BE49-F238E27FC236}">
                <a16:creationId xmlns="" xmlns:a16="http://schemas.microsoft.com/office/drawing/2014/main" id="{B8ED61C1-8750-10B2-21F6-F71DA821C984}"/>
              </a:ext>
            </a:extLst>
          </p:cNvPr>
          <p:cNvSpPr/>
          <p:nvPr/>
        </p:nvSpPr>
        <p:spPr bwMode="auto">
          <a:xfrm>
            <a:off x="4572000" y="1628800"/>
            <a:ext cx="4464496" cy="4920486"/>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0000" tIns="46800" rIns="90000" bIns="46800" numCol="1" rtlCol="0" anchor="t" anchorCtr="0" compatLnSpc="1">
            <a:prstTxWarp prst="textNoShape">
              <a:avLst/>
            </a:prstTxWarp>
            <a:spAutoFit/>
          </a:bodyPr>
          <a:lstStyle/>
          <a:p>
            <a:pPr algn="l"/>
            <a:endParaRPr lang="pl-PL" b="1" i="0" u="none" strike="noStrike" dirty="0">
              <a:solidFill>
                <a:srgbClr val="000000"/>
              </a:solidFill>
              <a:effectLst/>
            </a:endParaRPr>
          </a:p>
          <a:p>
            <a:pPr algn="l"/>
            <a:endParaRPr lang="pl-PL" dirty="0">
              <a:solidFill>
                <a:srgbClr val="000000"/>
              </a:solidFill>
            </a:endParaRPr>
          </a:p>
          <a:p>
            <a:pPr algn="l"/>
            <a:endParaRPr lang="pl-PL" b="1" i="0" u="none" strike="noStrike" dirty="0">
              <a:solidFill>
                <a:srgbClr val="000000"/>
              </a:solidFill>
              <a:effectLst/>
            </a:endParaRPr>
          </a:p>
          <a:p>
            <a:pPr algn="l"/>
            <a:endParaRPr lang="pl-PL" dirty="0">
              <a:solidFill>
                <a:srgbClr val="000000"/>
              </a:solidFill>
            </a:endParaRPr>
          </a:p>
          <a:p>
            <a:pPr algn="l"/>
            <a:endParaRPr lang="pl-PL" b="1" i="0" u="none" strike="noStrike" dirty="0">
              <a:solidFill>
                <a:srgbClr val="000000"/>
              </a:solidFill>
              <a:effectLst/>
            </a:endParaRPr>
          </a:p>
          <a:p>
            <a:pPr algn="l"/>
            <a:endParaRPr lang="pl-PL" dirty="0">
              <a:solidFill>
                <a:srgbClr val="000000"/>
              </a:solidFill>
            </a:endParaRPr>
          </a:p>
          <a:p>
            <a:pPr algn="l"/>
            <a:endParaRPr lang="pl-PL" b="1" i="0" u="none" strike="noStrike" dirty="0">
              <a:solidFill>
                <a:srgbClr val="000000"/>
              </a:solidFill>
              <a:effectLst/>
            </a:endParaRPr>
          </a:p>
          <a:p>
            <a:pPr algn="l"/>
            <a:endParaRPr lang="pl-PL" dirty="0">
              <a:solidFill>
                <a:srgbClr val="000000"/>
              </a:solidFill>
            </a:endParaRPr>
          </a:p>
          <a:p>
            <a:pPr algn="l"/>
            <a:endParaRPr lang="pl-PL" b="1" i="0" u="none" strike="noStrike" dirty="0">
              <a:solidFill>
                <a:srgbClr val="000000"/>
              </a:solidFill>
              <a:effectLst/>
            </a:endParaRPr>
          </a:p>
          <a:p>
            <a:pPr algn="l"/>
            <a:endParaRPr lang="pl-PL" dirty="0">
              <a:solidFill>
                <a:srgbClr val="000000"/>
              </a:solidFill>
            </a:endParaRPr>
          </a:p>
          <a:p>
            <a:pPr algn="l"/>
            <a:endParaRPr lang="pl-PL" b="1" i="0" u="none" strike="noStrike" dirty="0">
              <a:solidFill>
                <a:srgbClr val="000000"/>
              </a:solidFill>
              <a:effectLst/>
            </a:endParaRPr>
          </a:p>
          <a:p>
            <a:pPr algn="ctr"/>
            <a:endParaRPr lang="pl-PL" b="0" dirty="0">
              <a:solidFill>
                <a:srgbClr val="000000"/>
              </a:solidFill>
            </a:endParaRPr>
          </a:p>
          <a:p>
            <a:pPr algn="ctr"/>
            <a:r>
              <a:rPr lang="en-US" b="0" dirty="0">
                <a:solidFill>
                  <a:srgbClr val="000000"/>
                </a:solidFill>
              </a:rPr>
              <a:t>In</a:t>
            </a:r>
            <a:r>
              <a:rPr lang="en-US" dirty="0">
                <a:solidFill>
                  <a:srgbClr val="000000"/>
                </a:solidFill>
              </a:rPr>
              <a:t> </a:t>
            </a:r>
            <a:r>
              <a:rPr lang="en-US" b="0" dirty="0">
                <a:solidFill>
                  <a:srgbClr val="000000"/>
                </a:solidFill>
              </a:rPr>
              <a:t>Hungary, several successful </a:t>
            </a:r>
            <a:r>
              <a:rPr lang="pl-PL" b="0" dirty="0">
                <a:solidFill>
                  <a:srgbClr val="000000"/>
                </a:solidFill>
              </a:rPr>
              <a:t>WSO </a:t>
            </a:r>
            <a:r>
              <a:rPr lang="en-US" b="0" dirty="0">
                <a:solidFill>
                  <a:srgbClr val="000000"/>
                </a:solidFill>
              </a:rPr>
              <a:t>treatments have been performed using  </a:t>
            </a:r>
            <a:r>
              <a:rPr lang="pl-PL" b="0" dirty="0" err="1">
                <a:solidFill>
                  <a:srgbClr val="000000"/>
                </a:solidFill>
              </a:rPr>
              <a:t>micelar</a:t>
            </a:r>
            <a:r>
              <a:rPr lang="pl-PL" b="0" dirty="0">
                <a:solidFill>
                  <a:srgbClr val="000000"/>
                </a:solidFill>
              </a:rPr>
              <a:t> </a:t>
            </a:r>
            <a:r>
              <a:rPr lang="en-US" b="0" dirty="0">
                <a:solidFill>
                  <a:srgbClr val="000000"/>
                </a:solidFill>
              </a:rPr>
              <a:t>working fluid. However, the Hungarian technology has a serious technological limitation: the water salinity </a:t>
            </a:r>
            <a:r>
              <a:rPr lang="en-US" dirty="0">
                <a:solidFill>
                  <a:srgbClr val="000000"/>
                </a:solidFill>
              </a:rPr>
              <a:t>limit is 1.5%.</a:t>
            </a:r>
            <a:endParaRPr lang="pl-PL" i="0" u="none" strike="noStrike" dirty="0">
              <a:solidFill>
                <a:srgbClr val="000000"/>
              </a:solidFill>
              <a:effectLst/>
            </a:endParaRPr>
          </a:p>
        </p:txBody>
      </p:sp>
      <p:pic>
        <p:nvPicPr>
          <p:cNvPr id="16" name="Picture 4" descr="P1015623">
            <a:extLst>
              <a:ext uri="{FF2B5EF4-FFF2-40B4-BE49-F238E27FC236}">
                <a16:creationId xmlns="" xmlns:a16="http://schemas.microsoft.com/office/drawing/2014/main" id="{F9F3D6F1-1058-A70B-243E-445EF85E1AD0}"/>
              </a:ext>
            </a:extLst>
          </p:cNvPr>
          <p:cNvPicPr>
            <a:picLocks noChangeAspect="1" noChangeArrowheads="1"/>
          </p:cNvPicPr>
          <p:nvPr/>
        </p:nvPicPr>
        <p:blipFill>
          <a:blip r:embed="rId5" cstate="print"/>
          <a:srcRect/>
          <a:stretch>
            <a:fillRect/>
          </a:stretch>
        </p:blipFill>
        <p:spPr bwMode="auto">
          <a:xfrm>
            <a:off x="4716017" y="1628799"/>
            <a:ext cx="4111456" cy="3116051"/>
          </a:xfrm>
          <a:prstGeom prst="roundRect">
            <a:avLst/>
          </a:prstGeom>
          <a:noFill/>
          <a:ln w="9525">
            <a:noFill/>
            <a:miter lim="800000"/>
            <a:headEnd/>
            <a:tailEnd/>
          </a:ln>
        </p:spPr>
      </p:pic>
      <p:pic>
        <p:nvPicPr>
          <p:cNvPr id="1026" name="Picture 2" descr="P1015619"/>
          <p:cNvPicPr>
            <a:picLocks noChangeAspect="1" noChangeArrowheads="1"/>
          </p:cNvPicPr>
          <p:nvPr/>
        </p:nvPicPr>
        <p:blipFill>
          <a:blip r:embed="rId6" cstate="print"/>
          <a:srcRect/>
          <a:stretch>
            <a:fillRect/>
          </a:stretch>
        </p:blipFill>
        <p:spPr bwMode="auto">
          <a:xfrm>
            <a:off x="118009" y="98447"/>
            <a:ext cx="9025991" cy="6759553"/>
          </a:xfrm>
          <a:prstGeom prst="rect">
            <a:avLst/>
          </a:prstGeom>
          <a:noFill/>
          <a:ln w="9525">
            <a:noFill/>
            <a:miter lim="800000"/>
            <a:headEnd/>
            <a:tailEnd/>
          </a:ln>
        </p:spPr>
      </p:pic>
    </p:spTree>
    <p:extLst>
      <p:ext uri="{BB962C8B-B14F-4D97-AF65-F5344CB8AC3E}">
        <p14:creationId xmlns:p14="http://schemas.microsoft.com/office/powerpoint/2010/main" val="7590218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8"/>
            </p:par>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A01A627-BB8A-4A06-0ED7-2557076EA817}"/>
            </a:ext>
          </a:extLst>
        </p:cNvPr>
        <p:cNvGrpSpPr/>
        <p:nvPr/>
      </p:nvGrpSpPr>
      <p:grpSpPr>
        <a:xfrm>
          <a:off x="0" y="0"/>
          <a:ext cx="0" cy="0"/>
          <a:chOff x="0" y="0"/>
          <a:chExt cx="0" cy="0"/>
        </a:xfrm>
      </p:grpSpPr>
      <p:sp>
        <p:nvSpPr>
          <p:cNvPr id="184322" name="Rectangle 2">
            <a:extLst>
              <a:ext uri="{FF2B5EF4-FFF2-40B4-BE49-F238E27FC236}">
                <a16:creationId xmlns:a16="http://schemas.microsoft.com/office/drawing/2014/main" xmlns="" id="{B18CC8FE-F0F8-9B1E-FEFD-19E8C8AB2344}"/>
              </a:ext>
            </a:extLst>
          </p:cNvPr>
          <p:cNvSpPr>
            <a:spLocks noGrp="1" noChangeArrowheads="1"/>
          </p:cNvSpPr>
          <p:nvPr>
            <p:ph type="title"/>
          </p:nvPr>
        </p:nvSpPr>
        <p:spPr>
          <a:xfrm>
            <a:off x="1619672" y="188640"/>
            <a:ext cx="6624736" cy="720080"/>
          </a:xfrm>
        </p:spPr>
        <p:txBody>
          <a:bodyPr>
            <a:normAutofit fontScale="90000"/>
          </a:bodyPr>
          <a:lstStyle/>
          <a:p>
            <a:pPr algn="ctr">
              <a:defRPr/>
            </a:pPr>
            <a:r>
              <a:rPr lang="pl-PL" altLang="pl-PL" sz="2200" b="1" dirty="0">
                <a:solidFill>
                  <a:srgbClr val="316033"/>
                </a:solidFill>
                <a:effectLst>
                  <a:outerShdw blurRad="38100" dist="38100" dir="2700000" algn="tl">
                    <a:srgbClr val="C0C0C0"/>
                  </a:outerShdw>
                </a:effectLst>
              </a:rPr>
              <a:t> </a:t>
            </a:r>
            <a:br>
              <a:rPr lang="pl-PL" altLang="pl-PL" sz="2200" b="1" dirty="0">
                <a:solidFill>
                  <a:srgbClr val="316033"/>
                </a:solidFill>
                <a:effectLst>
                  <a:outerShdw blurRad="38100" dist="38100" dir="2700000" algn="tl">
                    <a:srgbClr val="C0C0C0"/>
                  </a:outerShdw>
                </a:effectLst>
              </a:rPr>
            </a:br>
            <a:r>
              <a:rPr lang="en-US" altLang="pl-PL" sz="2200" b="1" dirty="0">
                <a:solidFill>
                  <a:srgbClr val="316033"/>
                </a:solidFill>
                <a:effectLst>
                  <a:outerShdw blurRad="38100" dist="38100" dir="2700000" algn="tl">
                    <a:srgbClr val="C0C0C0"/>
                  </a:outerShdw>
                </a:effectLst>
              </a:rPr>
              <a:t/>
            </a:r>
            <a:br>
              <a:rPr lang="en-US" altLang="pl-PL" sz="2200" b="1" dirty="0">
                <a:solidFill>
                  <a:srgbClr val="316033"/>
                </a:solidFill>
                <a:effectLst>
                  <a:outerShdw blurRad="38100" dist="38100" dir="2700000" algn="tl">
                    <a:srgbClr val="C0C0C0"/>
                  </a:outerShdw>
                </a:effectLst>
              </a:rPr>
            </a:br>
            <a:r>
              <a:rPr lang="en-US" altLang="pl-PL" sz="2200" b="1" dirty="0">
                <a:solidFill>
                  <a:srgbClr val="316033"/>
                </a:solidFill>
                <a:effectLst>
                  <a:outerShdw blurRad="38100" dist="38100" dir="2700000" algn="tl">
                    <a:srgbClr val="C0C0C0"/>
                  </a:outerShdw>
                </a:effectLst>
              </a:rPr>
              <a:t/>
            </a:r>
            <a:br>
              <a:rPr lang="en-US" altLang="pl-PL" sz="2200" b="1" dirty="0">
                <a:solidFill>
                  <a:srgbClr val="316033"/>
                </a:solidFill>
                <a:effectLst>
                  <a:outerShdw blurRad="38100" dist="38100" dir="2700000" algn="tl">
                    <a:srgbClr val="C0C0C0"/>
                  </a:outerShdw>
                </a:effectLst>
              </a:rPr>
            </a:br>
            <a:r>
              <a:rPr lang="en-US" sz="2800" b="1" dirty="0" smtClean="0">
                <a:latin typeface="Aptos" panose="020B0004020202020204" pitchFamily="34" charset="0"/>
              </a:rPr>
              <a:t>Multizol-35</a:t>
            </a:r>
            <a:r>
              <a:rPr lang="pl-PL" sz="2800" dirty="0" smtClean="0">
                <a:ln w="28575">
                  <a:noFill/>
                </a:ln>
                <a:latin typeface="Aptos" panose="020B0004020202020204" pitchFamily="34" charset="0"/>
              </a:rPr>
              <a:t>©</a:t>
            </a:r>
            <a:r>
              <a:rPr lang="en-US" sz="2800" b="1" dirty="0" smtClean="0">
                <a:latin typeface="Aptos" panose="020B0004020202020204" pitchFamily="34" charset="0"/>
              </a:rPr>
              <a:t> </a:t>
            </a:r>
            <a:r>
              <a:rPr lang="en-US" sz="2800" b="1" dirty="0">
                <a:latin typeface="Aptos" panose="020B0004020202020204" pitchFamily="34" charset="0"/>
              </a:rPr>
              <a:t>–  Water Shut-Off</a:t>
            </a:r>
            <a:br>
              <a:rPr lang="en-US" sz="2800" b="1" dirty="0">
                <a:latin typeface="Aptos" panose="020B0004020202020204" pitchFamily="34" charset="0"/>
              </a:rPr>
            </a:br>
            <a:r>
              <a:rPr lang="en-US" sz="2800" b="1" dirty="0">
                <a:latin typeface="Aptos" panose="020B0004020202020204" pitchFamily="34" charset="0"/>
              </a:rPr>
              <a:t> Fluid Characteristics </a:t>
            </a:r>
            <a:r>
              <a:rPr lang="pl-PL" altLang="pl-PL" sz="2700" b="1" dirty="0">
                <a:solidFill>
                  <a:srgbClr val="316033"/>
                </a:solidFill>
                <a:effectLst>
                  <a:outerShdw blurRad="38100" dist="38100" dir="2700000" algn="tl">
                    <a:srgbClr val="C0C0C0"/>
                  </a:outerShdw>
                </a:effectLst>
              </a:rPr>
              <a:t/>
            </a:r>
            <a:br>
              <a:rPr lang="pl-PL" altLang="pl-PL" sz="2700" b="1" dirty="0">
                <a:solidFill>
                  <a:srgbClr val="316033"/>
                </a:solidFill>
                <a:effectLst>
                  <a:outerShdw blurRad="38100" dist="38100" dir="2700000" algn="tl">
                    <a:srgbClr val="C0C0C0"/>
                  </a:outerShdw>
                </a:effectLst>
              </a:rPr>
            </a:br>
            <a:r>
              <a:rPr lang="pl-PL" sz="3100" dirty="0">
                <a:latin typeface="Aptos" panose="020B0004020202020204" pitchFamily="34" charset="0"/>
              </a:rPr>
              <a:t/>
            </a:r>
            <a:br>
              <a:rPr lang="pl-PL" sz="3100" dirty="0">
                <a:latin typeface="Aptos" panose="020B0004020202020204" pitchFamily="34" charset="0"/>
              </a:rPr>
            </a:br>
            <a:endParaRPr lang="pl-PL" altLang="pl-PL" sz="3100" b="1" dirty="0">
              <a:solidFill>
                <a:srgbClr val="316033"/>
              </a:solidFill>
              <a:effectLst>
                <a:outerShdw blurRad="38100" dist="38100" dir="2700000" algn="tl">
                  <a:srgbClr val="C0C0C0"/>
                </a:outerShdw>
              </a:effectLst>
              <a:latin typeface="Aptos" panose="020B0004020202020204" pitchFamily="34" charset="0"/>
            </a:endParaRPr>
          </a:p>
        </p:txBody>
      </p:sp>
      <p:sp>
        <p:nvSpPr>
          <p:cNvPr id="9219" name="Line 3">
            <a:extLst>
              <a:ext uri="{FF2B5EF4-FFF2-40B4-BE49-F238E27FC236}">
                <a16:creationId xmlns:a16="http://schemas.microsoft.com/office/drawing/2014/main" xmlns="" id="{C087F531-9637-88BB-28E3-4F78B6975145}"/>
              </a:ext>
            </a:extLst>
          </p:cNvPr>
          <p:cNvSpPr>
            <a:spLocks noChangeShapeType="1"/>
          </p:cNvSpPr>
          <p:nvPr/>
        </p:nvSpPr>
        <p:spPr bwMode="auto">
          <a:xfrm>
            <a:off x="1155410" y="980728"/>
            <a:ext cx="7343775" cy="0"/>
          </a:xfrm>
          <a:prstGeom prst="line">
            <a:avLst/>
          </a:prstGeom>
          <a:noFill/>
          <a:ln w="22225">
            <a:solidFill>
              <a:srgbClr val="006600"/>
            </a:solidFill>
            <a:round/>
            <a:headEnd/>
            <a:tailEnd/>
          </a:ln>
        </p:spPr>
        <p:txBody>
          <a:bodyPr/>
          <a:lstStyle/>
          <a:p>
            <a:endParaRPr lang="pl-PL"/>
          </a:p>
        </p:txBody>
      </p:sp>
      <p:sp>
        <p:nvSpPr>
          <p:cNvPr id="28815" name="Rectangle 3215">
            <a:extLst>
              <a:ext uri="{FF2B5EF4-FFF2-40B4-BE49-F238E27FC236}">
                <a16:creationId xmlns:a16="http://schemas.microsoft.com/office/drawing/2014/main" xmlns="" id="{B1A4C238-EFD8-1FB5-3488-139A464BD1D0}"/>
              </a:ext>
            </a:extLst>
          </p:cNvPr>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1026" name="Picture 2">
            <a:extLst>
              <a:ext uri="{FF2B5EF4-FFF2-40B4-BE49-F238E27FC236}">
                <a16:creationId xmlns:a16="http://schemas.microsoft.com/office/drawing/2014/main" xmlns="" id="{D0C242C8-4053-BF7F-F66F-527E342154DC}"/>
              </a:ext>
            </a:extLst>
          </p:cNvPr>
          <p:cNvPicPr>
            <a:picLocks noChangeAspect="1" noChangeArrowheads="1"/>
          </p:cNvPicPr>
          <p:nvPr/>
        </p:nvPicPr>
        <p:blipFill>
          <a:blip r:embed="rId3" cstate="print"/>
          <a:stretch>
            <a:fillRect/>
          </a:stretch>
        </p:blipFill>
        <p:spPr bwMode="auto">
          <a:xfrm>
            <a:off x="4572004" y="1700808"/>
            <a:ext cx="4434626" cy="2468880"/>
          </a:xfrm>
          <a:prstGeom prst="rect">
            <a:avLst/>
          </a:prstGeom>
          <a:noFill/>
          <a:ln w="9525">
            <a:noFill/>
            <a:miter lim="800000"/>
            <a:headEnd/>
            <a:tailEnd/>
          </a:ln>
          <a:effectLst/>
        </p:spPr>
      </p:pic>
      <p:sp>
        <p:nvSpPr>
          <p:cNvPr id="2" name="pole tekstowe 3">
            <a:extLst>
              <a:ext uri="{FF2B5EF4-FFF2-40B4-BE49-F238E27FC236}">
                <a16:creationId xmlns:a16="http://schemas.microsoft.com/office/drawing/2014/main" xmlns="" id="{7FD69F78-C422-F21C-9751-D48588EB0170}"/>
              </a:ext>
            </a:extLst>
          </p:cNvPr>
          <p:cNvSpPr txBox="1"/>
          <p:nvPr/>
        </p:nvSpPr>
        <p:spPr>
          <a:xfrm>
            <a:off x="395536" y="1052737"/>
            <a:ext cx="4032448" cy="5478423"/>
          </a:xfrm>
          <a:prstGeom prst="rect">
            <a:avLst/>
          </a:prstGeom>
          <a:noFill/>
        </p:spPr>
        <p:txBody>
          <a:bodyPr wrap="square">
            <a:spAutoFit/>
          </a:bodyPr>
          <a:lstStyle/>
          <a:p>
            <a:pPr>
              <a:buClr>
                <a:schemeClr val="tx1"/>
              </a:buClr>
              <a:buSzPct val="100000"/>
            </a:pPr>
            <a:endParaRPr lang="pl-PL" altLang="pl-PL" sz="1900" b="0" dirty="0">
              <a:latin typeface="Aptos" panose="020B0004020202020204" pitchFamily="34" charset="0"/>
            </a:endParaRPr>
          </a:p>
          <a:p>
            <a:pPr marL="342900" indent="-342900">
              <a:lnSpc>
                <a:spcPct val="250000"/>
              </a:lnSpc>
              <a:buClr>
                <a:schemeClr val="tx1"/>
              </a:buClr>
              <a:buSzPct val="100000"/>
              <a:buFont typeface="Wingdings" pitchFamily="2" charset="2"/>
              <a:buChar char="§"/>
            </a:pPr>
            <a:r>
              <a:rPr lang="en-US" altLang="pl-PL" sz="1700" b="0" dirty="0">
                <a:latin typeface="Aptos" panose="020B0004020202020204" pitchFamily="34" charset="0"/>
              </a:rPr>
              <a:t>Phase transition mechanism</a:t>
            </a:r>
          </a:p>
          <a:p>
            <a:pPr marL="342900" indent="-342900">
              <a:lnSpc>
                <a:spcPct val="250000"/>
              </a:lnSpc>
              <a:buClr>
                <a:schemeClr val="tx1"/>
              </a:buClr>
              <a:buSzPct val="100000"/>
              <a:buFont typeface="Wingdings" pitchFamily="2" charset="2"/>
              <a:buChar char="§"/>
            </a:pPr>
            <a:r>
              <a:rPr lang="en-US" altLang="pl-PL" sz="1700" b="0" dirty="0">
                <a:latin typeface="Aptos" panose="020B0004020202020204" pitchFamily="34" charset="0"/>
              </a:rPr>
              <a:t>Activated by brine concentration</a:t>
            </a:r>
          </a:p>
          <a:p>
            <a:pPr marL="342900" indent="-342900">
              <a:lnSpc>
                <a:spcPct val="250000"/>
              </a:lnSpc>
              <a:buClr>
                <a:schemeClr val="tx1"/>
              </a:buClr>
              <a:buSzPct val="100000"/>
              <a:buFont typeface="Wingdings" pitchFamily="2" charset="2"/>
              <a:buChar char="§"/>
            </a:pPr>
            <a:r>
              <a:rPr lang="en-US" altLang="pl-PL" sz="1700" b="0" dirty="0" err="1">
                <a:latin typeface="Aptos" panose="020B0004020202020204" pitchFamily="34" charset="0"/>
              </a:rPr>
              <a:t>Rheologicaly</a:t>
            </a:r>
            <a:r>
              <a:rPr lang="en-US" altLang="pl-PL" sz="1700" b="0" dirty="0">
                <a:latin typeface="Aptos" panose="020B0004020202020204" pitchFamily="34" charset="0"/>
              </a:rPr>
              <a:t> stable fluid system</a:t>
            </a:r>
          </a:p>
          <a:p>
            <a:pPr marL="342900" indent="-342900">
              <a:lnSpc>
                <a:spcPct val="250000"/>
              </a:lnSpc>
              <a:buClr>
                <a:schemeClr val="tx1"/>
              </a:buClr>
              <a:buSzPct val="100000"/>
              <a:buFont typeface="Wingdings" pitchFamily="2" charset="2"/>
              <a:buChar char="§"/>
            </a:pPr>
            <a:r>
              <a:rPr lang="en-US" altLang="pl-PL" sz="1700" b="0" dirty="0">
                <a:latin typeface="Aptos" panose="020B0004020202020204" pitchFamily="34" charset="0"/>
              </a:rPr>
              <a:t>Validated on over 80 core flow test</a:t>
            </a:r>
          </a:p>
          <a:p>
            <a:pPr marL="342900" indent="-342900">
              <a:lnSpc>
                <a:spcPct val="250000"/>
              </a:lnSpc>
              <a:buClr>
                <a:schemeClr val="tx1"/>
              </a:buClr>
              <a:buSzPct val="100000"/>
              <a:buFont typeface="Wingdings" pitchFamily="2" charset="2"/>
              <a:buChar char="§"/>
            </a:pPr>
            <a:r>
              <a:rPr lang="en-US" altLang="pl-PL" sz="1700" b="0" dirty="0">
                <a:latin typeface="Aptos" panose="020B0004020202020204" pitchFamily="34" charset="0"/>
              </a:rPr>
              <a:t>Proved in the field conditions</a:t>
            </a:r>
          </a:p>
          <a:p>
            <a:pPr marL="342900" indent="-342900">
              <a:lnSpc>
                <a:spcPct val="250000"/>
              </a:lnSpc>
              <a:buClr>
                <a:schemeClr val="tx1"/>
              </a:buClr>
              <a:buSzPct val="100000"/>
              <a:buFont typeface="Wingdings" pitchFamily="2" charset="2"/>
              <a:buChar char="§"/>
            </a:pPr>
            <a:r>
              <a:rPr lang="en-US" altLang="pl-PL" sz="1700" b="0" dirty="0">
                <a:latin typeface="Aptos" panose="020B0004020202020204" pitchFamily="34" charset="0"/>
              </a:rPr>
              <a:t>Reversible </a:t>
            </a:r>
          </a:p>
          <a:p>
            <a:pPr marL="342900" indent="-342900">
              <a:buClr>
                <a:schemeClr val="tx1"/>
              </a:buClr>
              <a:buSzPct val="100000"/>
              <a:buFont typeface="Wingdings" pitchFamily="2" charset="2"/>
              <a:buChar char="§"/>
            </a:pPr>
            <a:endParaRPr lang="en-US" altLang="pl-PL" sz="1900" b="0" dirty="0">
              <a:latin typeface="Aptos" panose="020B0004020202020204" pitchFamily="34" charset="0"/>
            </a:endParaRPr>
          </a:p>
          <a:p>
            <a:pPr marL="342900" indent="-342900">
              <a:buClr>
                <a:schemeClr val="tx1"/>
              </a:buClr>
              <a:buSzPct val="100000"/>
              <a:buFont typeface="Wingdings" pitchFamily="2" charset="2"/>
              <a:buChar char="§"/>
            </a:pPr>
            <a:endParaRPr lang="en-US" altLang="pl-PL" sz="1900" b="0" dirty="0">
              <a:latin typeface="Aptos" panose="020B0004020202020204" pitchFamily="34" charset="0"/>
            </a:endParaRPr>
          </a:p>
          <a:p>
            <a:pPr marL="342900" indent="-342900" algn="just">
              <a:buClr>
                <a:schemeClr val="tx1"/>
              </a:buClr>
              <a:buSzPct val="100000"/>
              <a:buFont typeface="Wingdings" pitchFamily="2" charset="2"/>
              <a:buChar char="§"/>
            </a:pPr>
            <a:endParaRPr lang="pl-PL" altLang="pl-PL" sz="1900" b="0" dirty="0">
              <a:latin typeface="Aptos" panose="020B0004020202020204" pitchFamily="34" charset="0"/>
            </a:endParaRPr>
          </a:p>
          <a:p>
            <a:pPr marL="342900" indent="-342900">
              <a:buClr>
                <a:schemeClr val="tx1"/>
              </a:buClr>
              <a:buSzPct val="100000"/>
              <a:buFont typeface="Wingdings" pitchFamily="2" charset="2"/>
              <a:buChar char="§"/>
            </a:pPr>
            <a:endParaRPr lang="en-US" altLang="pl-PL" sz="1900" b="0" dirty="0">
              <a:latin typeface="Aptos" panose="020B0004020202020204" pitchFamily="34" charset="0"/>
            </a:endParaRPr>
          </a:p>
        </p:txBody>
      </p:sp>
      <p:sp>
        <p:nvSpPr>
          <p:cNvPr id="5" name="TextBox 4">
            <a:extLst>
              <a:ext uri="{FF2B5EF4-FFF2-40B4-BE49-F238E27FC236}">
                <a16:creationId xmlns:a16="http://schemas.microsoft.com/office/drawing/2014/main" xmlns="" id="{026F7BE4-7F7F-5ECE-3430-81BD5912D020}"/>
              </a:ext>
            </a:extLst>
          </p:cNvPr>
          <p:cNvSpPr txBox="1"/>
          <p:nvPr/>
        </p:nvSpPr>
        <p:spPr>
          <a:xfrm>
            <a:off x="5385530" y="4197963"/>
            <a:ext cx="2807573" cy="307777"/>
          </a:xfrm>
          <a:prstGeom prst="rect">
            <a:avLst/>
          </a:prstGeom>
          <a:noFill/>
        </p:spPr>
        <p:txBody>
          <a:bodyPr wrap="square">
            <a:spAutoFit/>
          </a:bodyPr>
          <a:lstStyle/>
          <a:p>
            <a:r>
              <a:rPr lang="en-US" sz="1400" i="1" kern="0" dirty="0">
                <a:latin typeface="Aptos" panose="020B0004020202020204" pitchFamily="34" charset="0"/>
                <a:cs typeface="Arial" pitchFamily="34" charset="0"/>
              </a:rPr>
              <a:t>Phase transition mechanism </a:t>
            </a:r>
            <a:endParaRPr lang="en-US" sz="1400" i="1" dirty="0"/>
          </a:p>
        </p:txBody>
      </p:sp>
    </p:spTree>
    <p:extLst>
      <p:ext uri="{BB962C8B-B14F-4D97-AF65-F5344CB8AC3E}">
        <p14:creationId xmlns:p14="http://schemas.microsoft.com/office/powerpoint/2010/main" val="2920247994"/>
      </p:ext>
    </p:extLst>
  </p:cSld>
  <p:clrMapOvr>
    <a:masterClrMapping/>
  </p:clrMapOvr>
  <p:transition/>
  <p:timing>
    <p:tnLst>
      <p:par>
        <p:cTn id="1" dur="indefinite" restart="never" nodeType="tmRoot">
          <p:childTnLst>
            <p:par>
              <p:cTn id="2"/>
            </p:par>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F35F542-90B0-BF48-4E71-CA7193123BCC}"/>
            </a:ext>
          </a:extLst>
        </p:cNvPr>
        <p:cNvGrpSpPr/>
        <p:nvPr/>
      </p:nvGrpSpPr>
      <p:grpSpPr>
        <a:xfrm>
          <a:off x="0" y="0"/>
          <a:ext cx="0" cy="0"/>
          <a:chOff x="0" y="0"/>
          <a:chExt cx="0" cy="0"/>
        </a:xfrm>
      </p:grpSpPr>
      <p:sp>
        <p:nvSpPr>
          <p:cNvPr id="184322" name="Rectangle 2">
            <a:extLst>
              <a:ext uri="{FF2B5EF4-FFF2-40B4-BE49-F238E27FC236}">
                <a16:creationId xmlns="" xmlns:a16="http://schemas.microsoft.com/office/drawing/2014/main" id="{86E3B979-DF34-EB49-DDAD-8FA530E36B7F}"/>
              </a:ext>
            </a:extLst>
          </p:cNvPr>
          <p:cNvSpPr>
            <a:spLocks noGrp="1" noChangeArrowheads="1"/>
          </p:cNvSpPr>
          <p:nvPr>
            <p:ph type="title"/>
          </p:nvPr>
        </p:nvSpPr>
        <p:spPr>
          <a:xfrm>
            <a:off x="1403648" y="188640"/>
            <a:ext cx="6400800" cy="457200"/>
          </a:xfrm>
        </p:spPr>
        <p:txBody>
          <a:bodyPr anchor="b" anchorCtr="1">
            <a:normAutofit fontScale="90000"/>
          </a:bodyPr>
          <a:lstStyle/>
          <a:p>
            <a:pPr algn="ctr">
              <a:defRPr/>
            </a:pPr>
            <a:r>
              <a:rPr lang="pl-PL" altLang="pl-PL" sz="2200" b="1" dirty="0">
                <a:solidFill>
                  <a:srgbClr val="316033"/>
                </a:solidFill>
                <a:effectLst>
                  <a:outerShdw blurRad="38100" dist="38100" dir="2700000" algn="tl">
                    <a:srgbClr val="C0C0C0"/>
                  </a:outerShdw>
                </a:effectLst>
              </a:rPr>
              <a:t> </a:t>
            </a:r>
            <a:br>
              <a:rPr lang="pl-PL" altLang="pl-PL" sz="2200" b="1" dirty="0">
                <a:solidFill>
                  <a:srgbClr val="316033"/>
                </a:solidFill>
                <a:effectLst>
                  <a:outerShdw blurRad="38100" dist="38100" dir="2700000" algn="tl">
                    <a:srgbClr val="C0C0C0"/>
                  </a:outerShdw>
                </a:effectLst>
              </a:rPr>
            </a:br>
            <a:r>
              <a:rPr lang="en-US" sz="2700" b="1" dirty="0" smtClean="0">
                <a:latin typeface="Aptos" panose="020B0004020202020204" pitchFamily="34" charset="0"/>
              </a:rPr>
              <a:t>Mutizol treatment fluid</a:t>
            </a:r>
            <a:endParaRPr lang="pl-PL" altLang="pl-PL" sz="2700" b="1" dirty="0">
              <a:solidFill>
                <a:srgbClr val="316033"/>
              </a:solidFill>
              <a:effectLst>
                <a:outerShdw blurRad="38100" dist="38100" dir="2700000" algn="tl">
                  <a:srgbClr val="C0C0C0"/>
                </a:outerShdw>
              </a:effectLst>
              <a:latin typeface="Aptos" panose="020B0004020202020204" pitchFamily="34" charset="0"/>
            </a:endParaRPr>
          </a:p>
        </p:txBody>
      </p:sp>
      <p:sp>
        <p:nvSpPr>
          <p:cNvPr id="9219" name="Line 3">
            <a:extLst>
              <a:ext uri="{FF2B5EF4-FFF2-40B4-BE49-F238E27FC236}">
                <a16:creationId xmlns="" xmlns:a16="http://schemas.microsoft.com/office/drawing/2014/main" id="{741B3CDA-C9D1-7FD0-9A40-42CCB9D291DC}"/>
              </a:ext>
            </a:extLst>
          </p:cNvPr>
          <p:cNvSpPr>
            <a:spLocks noChangeShapeType="1"/>
          </p:cNvSpPr>
          <p:nvPr/>
        </p:nvSpPr>
        <p:spPr bwMode="auto">
          <a:xfrm>
            <a:off x="1155410" y="980728"/>
            <a:ext cx="7343775" cy="0"/>
          </a:xfrm>
          <a:prstGeom prst="line">
            <a:avLst/>
          </a:prstGeom>
          <a:noFill/>
          <a:ln w="22225">
            <a:solidFill>
              <a:srgbClr val="006600"/>
            </a:solidFill>
            <a:round/>
            <a:headEnd/>
            <a:tailEnd/>
          </a:ln>
        </p:spPr>
        <p:txBody>
          <a:bodyPr/>
          <a:lstStyle/>
          <a:p>
            <a:endParaRPr lang="pl-PL"/>
          </a:p>
        </p:txBody>
      </p:sp>
      <p:sp>
        <p:nvSpPr>
          <p:cNvPr id="2" name="Prostokąt 8">
            <a:extLst>
              <a:ext uri="{FF2B5EF4-FFF2-40B4-BE49-F238E27FC236}">
                <a16:creationId xmlns="" xmlns:a16="http://schemas.microsoft.com/office/drawing/2014/main" id="{F517A080-E976-7877-6F69-3005CA7D04A4}"/>
              </a:ext>
            </a:extLst>
          </p:cNvPr>
          <p:cNvSpPr>
            <a:spLocks noChangeArrowheads="1"/>
          </p:cNvSpPr>
          <p:nvPr/>
        </p:nvSpPr>
        <p:spPr bwMode="auto">
          <a:xfrm>
            <a:off x="369775" y="1188442"/>
            <a:ext cx="5256584" cy="4770537"/>
          </a:xfrm>
          <a:prstGeom prst="rect">
            <a:avLst/>
          </a:prstGeom>
          <a:noFill/>
          <a:ln w="9525">
            <a:noFill/>
            <a:miter lim="800000"/>
            <a:headEnd/>
            <a:tailEnd/>
          </a:ln>
        </p:spPr>
        <p:txBody>
          <a:bodyPr wrap="square">
            <a:spAutoFit/>
          </a:bodyPr>
          <a:lstStyle/>
          <a:p>
            <a:pPr lvl="0"/>
            <a:r>
              <a:rPr lang="en-US" sz="2000" b="0" kern="0" dirty="0">
                <a:latin typeface="Aptos" panose="020B0004020202020204" pitchFamily="34" charset="0"/>
                <a:cs typeface="Arial" pitchFamily="34" charset="0"/>
              </a:rPr>
              <a:t>Mutizol© </a:t>
            </a:r>
            <a:r>
              <a:rPr lang="pl-PL" sz="2000" b="0" kern="0" dirty="0">
                <a:latin typeface="Aptos" panose="020B0004020202020204" pitchFamily="34" charset="0"/>
                <a:cs typeface="Arial" pitchFamily="34" charset="0"/>
              </a:rPr>
              <a:t>treatment </a:t>
            </a:r>
            <a:r>
              <a:rPr lang="en-US" sz="2000" b="0" kern="0" dirty="0">
                <a:latin typeface="Aptos" panose="020B0004020202020204" pitchFamily="34" charset="0"/>
                <a:cs typeface="Arial" pitchFamily="34" charset="0"/>
              </a:rPr>
              <a:t>fluid consists </a:t>
            </a:r>
            <a:r>
              <a:rPr lang="pl-PL" sz="2000" b="0" kern="0" dirty="0">
                <a:latin typeface="Aptos" panose="020B0004020202020204" pitchFamily="34" charset="0"/>
                <a:cs typeface="Arial" pitchFamily="34" charset="0"/>
              </a:rPr>
              <a:t>of:</a:t>
            </a:r>
            <a:endParaRPr lang="en-US" sz="2000" b="0" kern="0" dirty="0">
              <a:latin typeface="Aptos" panose="020B0004020202020204" pitchFamily="34" charset="0"/>
              <a:cs typeface="Arial" pitchFamily="34" charset="0"/>
            </a:endParaRPr>
          </a:p>
          <a:p>
            <a:pPr lvl="0"/>
            <a:endParaRPr lang="en-US" sz="2000" b="0" kern="0" dirty="0">
              <a:cs typeface="Arial" pitchFamily="34" charset="0"/>
            </a:endParaRPr>
          </a:p>
          <a:p>
            <a:pPr lvl="0">
              <a:buFont typeface="Arial" pitchFamily="34" charset="0"/>
              <a:buChar char="•"/>
            </a:pPr>
            <a:r>
              <a:rPr lang="pl-PL" sz="2000" b="0" dirty="0"/>
              <a:t>  </a:t>
            </a:r>
            <a:r>
              <a:rPr lang="en-US" sz="1800" b="0" dirty="0">
                <a:latin typeface="Aptos" panose="020B0004020202020204"/>
              </a:rPr>
              <a:t>environmentally friendly aliphatic solvent 80 %</a:t>
            </a:r>
          </a:p>
          <a:p>
            <a:pPr lvl="0">
              <a:buFont typeface="Arial" pitchFamily="34" charset="0"/>
              <a:buChar char="•"/>
            </a:pPr>
            <a:r>
              <a:rPr lang="pl-PL" sz="2000" b="0" dirty="0"/>
              <a:t>  </a:t>
            </a:r>
            <a:r>
              <a:rPr lang="en-US" sz="2000" b="0" dirty="0">
                <a:latin typeface="Aptos" panose="020B0004020202020204"/>
              </a:rPr>
              <a:t>ester oil  </a:t>
            </a:r>
          </a:p>
          <a:p>
            <a:pPr lvl="0">
              <a:buFont typeface="Arial" pitchFamily="34" charset="0"/>
              <a:buChar char="•"/>
            </a:pPr>
            <a:r>
              <a:rPr lang="pl-PL" sz="2000" b="0" dirty="0"/>
              <a:t>  </a:t>
            </a:r>
            <a:r>
              <a:rPr lang="en-US" sz="2000" b="0" dirty="0">
                <a:latin typeface="Aptos" panose="020B0004020202020204"/>
              </a:rPr>
              <a:t>amphiphilic surfactants </a:t>
            </a:r>
            <a:endParaRPr lang="en-US" sz="2000" b="0" kern="0" dirty="0">
              <a:latin typeface="Aptos" panose="020B0004020202020204"/>
              <a:cs typeface="Arial" pitchFamily="34" charset="0"/>
            </a:endParaRPr>
          </a:p>
          <a:p>
            <a:pPr lvl="0" defTabSz="407988">
              <a:lnSpc>
                <a:spcPct val="92000"/>
              </a:lnSpc>
              <a:buClr>
                <a:srgbClr val="000000"/>
              </a:buClr>
              <a:buSzPct val="100000"/>
              <a:defRPr/>
            </a:pPr>
            <a:endParaRPr lang="en-US" sz="2000" b="0" kern="0" dirty="0">
              <a:latin typeface="Aptos" panose="020B0004020202020204" pitchFamily="34" charset="0"/>
              <a:cs typeface="Arial" pitchFamily="34" charset="0"/>
            </a:endParaRPr>
          </a:p>
          <a:p>
            <a:pPr lvl="0" defTabSz="407988">
              <a:lnSpc>
                <a:spcPct val="92000"/>
              </a:lnSpc>
              <a:buClr>
                <a:srgbClr val="000000"/>
              </a:buClr>
              <a:buSzPct val="100000"/>
              <a:defRPr/>
            </a:pPr>
            <a:r>
              <a:rPr lang="en-US" sz="2000" b="0" kern="0" dirty="0">
                <a:latin typeface="Aptos" panose="020B0004020202020204" pitchFamily="34" charset="0"/>
                <a:cs typeface="Arial" pitchFamily="34" charset="0"/>
              </a:rPr>
              <a:t> </a:t>
            </a:r>
            <a:r>
              <a:rPr lang="pl-PL" sz="1800" b="0" kern="0" dirty="0">
                <a:latin typeface="Aptos" panose="020B0004020202020204" pitchFamily="34" charset="0"/>
                <a:cs typeface="Arial" pitchFamily="34" charset="0"/>
              </a:rPr>
              <a:t>H</a:t>
            </a:r>
            <a:r>
              <a:rPr lang="en-US" sz="1800" b="0" kern="0" dirty="0">
                <a:latin typeface="Aptos" panose="020B0004020202020204" pitchFamily="34" charset="0"/>
                <a:cs typeface="Arial" pitchFamily="34" charset="0"/>
              </a:rPr>
              <a:t>as stable rheological properties and:</a:t>
            </a:r>
          </a:p>
          <a:p>
            <a:pPr lvl="0" algn="just" defTabSz="407988">
              <a:lnSpc>
                <a:spcPct val="92000"/>
              </a:lnSpc>
              <a:buClr>
                <a:srgbClr val="000000"/>
              </a:buClr>
              <a:buSzPct val="100000"/>
              <a:defRPr/>
            </a:pPr>
            <a:endParaRPr lang="en-US" sz="2000" b="0" kern="0" dirty="0">
              <a:latin typeface="Aptos" panose="020B0004020202020204" pitchFamily="34" charset="0"/>
              <a:cs typeface="Arial" pitchFamily="34" charset="0"/>
            </a:endParaRPr>
          </a:p>
          <a:p>
            <a:pPr marL="342900" lvl="0" indent="-342900" algn="just" defTabSz="407988">
              <a:lnSpc>
                <a:spcPct val="92000"/>
              </a:lnSpc>
              <a:buClr>
                <a:srgbClr val="000000"/>
              </a:buClr>
              <a:buSzPct val="100000"/>
              <a:buFont typeface="Wingdings" pitchFamily="2" charset="2"/>
              <a:buChar char="§"/>
              <a:defRPr/>
            </a:pPr>
            <a:r>
              <a:rPr lang="en-US" sz="1800" b="0" kern="0" dirty="0">
                <a:latin typeface="Aptos" panose="020B0004020202020204" pitchFamily="34" charset="0"/>
                <a:cs typeface="Arial" pitchFamily="34" charset="0"/>
              </a:rPr>
              <a:t>density at 15°C approx. 850 kg/m³</a:t>
            </a:r>
          </a:p>
          <a:p>
            <a:pPr marL="342900" lvl="0" indent="-342900" algn="just" defTabSz="407988">
              <a:lnSpc>
                <a:spcPct val="92000"/>
              </a:lnSpc>
              <a:buClr>
                <a:srgbClr val="000000"/>
              </a:buClr>
              <a:buSzPct val="100000"/>
              <a:buFont typeface="Wingdings" pitchFamily="2" charset="2"/>
              <a:buChar char="§"/>
              <a:defRPr/>
            </a:pPr>
            <a:r>
              <a:rPr lang="en-US" sz="1800" b="0" kern="0" dirty="0">
                <a:latin typeface="Aptos" panose="020B0004020202020204" pitchFamily="34" charset="0"/>
                <a:cs typeface="Arial" pitchFamily="34" charset="0"/>
              </a:rPr>
              <a:t>dynamic viscosity at 20 °C ≈ 7 </a:t>
            </a:r>
            <a:r>
              <a:rPr lang="en-US" sz="1800" b="0" kern="0" dirty="0" err="1">
                <a:latin typeface="Aptos" panose="020B0004020202020204" pitchFamily="34" charset="0"/>
                <a:cs typeface="Arial" pitchFamily="34" charset="0"/>
              </a:rPr>
              <a:t>mPa</a:t>
            </a:r>
            <a:r>
              <a:rPr lang="en-US" sz="1800" b="0" kern="0" dirty="0">
                <a:latin typeface="Aptos" panose="020B0004020202020204" pitchFamily="34" charset="0"/>
                <a:cs typeface="Arial" pitchFamily="34" charset="0"/>
              </a:rPr>
              <a:t>*s</a:t>
            </a:r>
          </a:p>
          <a:p>
            <a:pPr marL="342900" lvl="0" indent="-342900" algn="just" defTabSz="407988">
              <a:lnSpc>
                <a:spcPct val="92000"/>
              </a:lnSpc>
              <a:buClr>
                <a:srgbClr val="000000"/>
              </a:buClr>
              <a:buSzPct val="100000"/>
              <a:buFont typeface="Wingdings" pitchFamily="2" charset="2"/>
              <a:buChar char="§"/>
              <a:defRPr/>
            </a:pPr>
            <a:r>
              <a:rPr lang="pl-PL" sz="1800" b="0" kern="0" dirty="0">
                <a:latin typeface="Aptos" panose="020B0004020202020204" pitchFamily="34" charset="0"/>
                <a:cs typeface="Arial" pitchFamily="34" charset="0"/>
              </a:rPr>
              <a:t>flash point &gt; 62°C</a:t>
            </a:r>
          </a:p>
          <a:p>
            <a:pPr lvl="0" algn="just" defTabSz="407988">
              <a:lnSpc>
                <a:spcPct val="92000"/>
              </a:lnSpc>
              <a:buClr>
                <a:srgbClr val="000000"/>
              </a:buClr>
              <a:buSzPct val="100000"/>
              <a:defRPr/>
            </a:pPr>
            <a:endParaRPr lang="pl-PL" sz="2000" b="0" kern="0" dirty="0">
              <a:latin typeface="Aptos" panose="020B0004020202020204" pitchFamily="34" charset="0"/>
              <a:cs typeface="Arial" pitchFamily="34" charset="0"/>
            </a:endParaRPr>
          </a:p>
          <a:p>
            <a:pPr marL="342900" lvl="0" indent="-342900" algn="just" defTabSz="407988">
              <a:lnSpc>
                <a:spcPct val="92000"/>
              </a:lnSpc>
              <a:buClr>
                <a:srgbClr val="000000"/>
              </a:buClr>
              <a:buSzPct val="100000"/>
              <a:buFont typeface="Wingdings" pitchFamily="2" charset="2"/>
              <a:buChar char="§"/>
              <a:defRPr/>
            </a:pPr>
            <a:endParaRPr lang="en-US" sz="2000" b="0" kern="0" dirty="0">
              <a:latin typeface="Aptos" panose="020B0004020202020204" pitchFamily="34" charset="0"/>
              <a:cs typeface="Arial" pitchFamily="34" charset="0"/>
            </a:endParaRPr>
          </a:p>
          <a:p>
            <a:pPr lvl="0" algn="just" defTabSz="407988">
              <a:lnSpc>
                <a:spcPct val="92000"/>
              </a:lnSpc>
              <a:buClr>
                <a:srgbClr val="000000"/>
              </a:buClr>
              <a:buSzPct val="100000"/>
              <a:defRPr/>
            </a:pPr>
            <a:endParaRPr lang="en-US" sz="2000" b="0" kern="0" dirty="0">
              <a:latin typeface="Aptos" panose="020B0004020202020204" pitchFamily="34" charset="0"/>
              <a:cs typeface="Arial" pitchFamily="34" charset="0"/>
            </a:endParaRPr>
          </a:p>
          <a:p>
            <a:pPr lvl="0"/>
            <a:endParaRPr lang="pl-PL" sz="2000" dirty="0"/>
          </a:p>
          <a:p>
            <a:pPr lvl="0" algn="just" defTabSz="407988">
              <a:lnSpc>
                <a:spcPct val="92000"/>
              </a:lnSpc>
              <a:buClr>
                <a:srgbClr val="000000"/>
              </a:buClr>
              <a:buSzPct val="45000"/>
              <a:defRPr/>
            </a:pPr>
            <a:r>
              <a:rPr lang="en-US" sz="2000" b="0" kern="0" dirty="0">
                <a:latin typeface="Aptos" panose="020B0004020202020204" pitchFamily="34" charset="0"/>
                <a:cs typeface="Arial" pitchFamily="34" charset="0"/>
              </a:rPr>
              <a:t>.</a:t>
            </a:r>
            <a:endParaRPr lang="pl-PL" sz="2000" b="0" kern="0" dirty="0">
              <a:latin typeface="Aptos" panose="020B0004020202020204" pitchFamily="34" charset="0"/>
              <a:cs typeface="Arial" pitchFamily="34" charset="0"/>
            </a:endParaRPr>
          </a:p>
        </p:txBody>
      </p:sp>
      <p:pic>
        <p:nvPicPr>
          <p:cNvPr id="4" name="Obraz 3">
            <a:extLst>
              <a:ext uri="{FF2B5EF4-FFF2-40B4-BE49-F238E27FC236}">
                <a16:creationId xmlns="" xmlns:a16="http://schemas.microsoft.com/office/drawing/2014/main" id="{BA4F0280-CF76-6EDB-B747-E14031D7165D}"/>
              </a:ext>
            </a:extLst>
          </p:cNvPr>
          <p:cNvPicPr/>
          <p:nvPr/>
        </p:nvPicPr>
        <p:blipFill>
          <a:blip r:embed="rId3" cstate="print"/>
          <a:srcRect/>
          <a:stretch>
            <a:fillRect/>
          </a:stretch>
        </p:blipFill>
        <p:spPr bwMode="auto">
          <a:xfrm>
            <a:off x="6012160" y="1188442"/>
            <a:ext cx="2952328" cy="4256782"/>
          </a:xfrm>
          <a:prstGeom prst="rect">
            <a:avLst/>
          </a:prstGeom>
          <a:noFill/>
          <a:ln w="9525">
            <a:noFill/>
            <a:miter lim="800000"/>
            <a:headEnd/>
            <a:tailEnd/>
          </a:ln>
        </p:spPr>
      </p:pic>
      <p:sp>
        <p:nvSpPr>
          <p:cNvPr id="5" name="Rectangle 1">
            <a:extLst>
              <a:ext uri="{FF2B5EF4-FFF2-40B4-BE49-F238E27FC236}">
                <a16:creationId xmlns="" xmlns:a16="http://schemas.microsoft.com/office/drawing/2014/main" id="{B681E87D-FB73-CA5F-8AA3-35BA044DECD4}"/>
              </a:ext>
            </a:extLst>
          </p:cNvPr>
          <p:cNvSpPr>
            <a:spLocks noChangeArrowheads="1"/>
          </p:cNvSpPr>
          <p:nvPr/>
        </p:nvSpPr>
        <p:spPr bwMode="auto">
          <a:xfrm>
            <a:off x="6180517" y="5445224"/>
            <a:ext cx="231185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eaLnBrk="1" hangingPunct="1"/>
            <a:r>
              <a:rPr lang="en-US" sz="1400" b="0" i="1" dirty="0" err="1">
                <a:latin typeface="Aptos" panose="020B0004020202020204" pitchFamily="34" charset="0"/>
                <a:ea typeface="Times New Roman" pitchFamily="18" charset="0"/>
                <a:cs typeface="Arial" pitchFamily="34" charset="0"/>
              </a:rPr>
              <a:t>Multizol</a:t>
            </a:r>
            <a:r>
              <a:rPr lang="en-US" sz="1400" b="0" i="1" dirty="0">
                <a:latin typeface="Aptos" panose="020B0004020202020204" pitchFamily="34" charset="0"/>
                <a:ea typeface="Times New Roman" pitchFamily="18" charset="0"/>
                <a:cs typeface="Arial" pitchFamily="34" charset="0"/>
              </a:rPr>
              <a:t> </a:t>
            </a:r>
            <a:r>
              <a:rPr lang="pl-PL" sz="1400" b="0" i="1" dirty="0">
                <a:latin typeface="Aptos" panose="020B0004020202020204" pitchFamily="34" charset="0"/>
                <a:ea typeface="Times New Roman" pitchFamily="18" charset="0"/>
                <a:cs typeface="Arial" pitchFamily="34" charset="0"/>
              </a:rPr>
              <a:t>fluid </a:t>
            </a:r>
            <a:endParaRPr lang="en-US" sz="1400" b="0" i="1" dirty="0">
              <a:latin typeface="Aptos" panose="020B0004020202020204" pitchFamily="34" charset="0"/>
              <a:ea typeface="Times New Roman" pitchFamily="18" charset="0"/>
              <a:cs typeface="Arial" pitchFamily="34" charset="0"/>
            </a:endParaRPr>
          </a:p>
          <a:p>
            <a:pPr lvl="0" algn="ctr" eaLnBrk="1" hangingPunct="1"/>
            <a:r>
              <a:rPr lang="en-US" sz="1400" b="0" i="1" dirty="0">
                <a:latin typeface="Aptos" panose="020B0004020202020204" pitchFamily="34" charset="0"/>
                <a:ea typeface="Times New Roman" pitchFamily="18" charset="0"/>
                <a:cs typeface="Arial" pitchFamily="34" charset="0"/>
              </a:rPr>
              <a:t>15 months after production</a:t>
            </a:r>
            <a:endParaRPr kumimoji="0" lang="pl-PL" sz="1400" b="0" i="0" u="none" strike="noStrike" cap="none" normalizeH="0" baseline="0" dirty="0">
              <a:ln>
                <a:noFill/>
              </a:ln>
              <a:solidFill>
                <a:schemeClr val="tx1"/>
              </a:solidFill>
              <a:effectLst/>
              <a:latin typeface="Aptos" panose="020B0004020202020204" pitchFamily="34" charset="0"/>
              <a:cs typeface="Arial" pitchFamily="34" charset="0"/>
            </a:endParaRPr>
          </a:p>
        </p:txBody>
      </p:sp>
      <p:graphicFrame>
        <p:nvGraphicFramePr>
          <p:cNvPr id="8" name="Tabela 7"/>
          <p:cNvGraphicFramePr>
            <a:graphicFrameLocks noGrp="1"/>
          </p:cNvGraphicFramePr>
          <p:nvPr>
            <p:extLst>
              <p:ext uri="{D42A27DB-BD31-4B8C-83A1-F6EECF244321}">
                <p14:modId xmlns:p14="http://schemas.microsoft.com/office/powerpoint/2010/main" val="2800568369"/>
              </p:ext>
            </p:extLst>
          </p:nvPr>
        </p:nvGraphicFramePr>
        <p:xfrm>
          <a:off x="369775" y="4726183"/>
          <a:ext cx="5282345" cy="1258245"/>
        </p:xfrm>
        <a:graphic>
          <a:graphicData uri="http://schemas.openxmlformats.org/drawingml/2006/table">
            <a:tbl>
              <a:tblPr/>
              <a:tblGrid>
                <a:gridCol w="887903">
                  <a:extLst>
                    <a:ext uri="{9D8B030D-6E8A-4147-A177-3AD203B41FA5}">
                      <a16:colId xmlns="" xmlns:a16="http://schemas.microsoft.com/office/drawing/2014/main" val="20000"/>
                    </a:ext>
                  </a:extLst>
                </a:gridCol>
                <a:gridCol w="887903">
                  <a:extLst>
                    <a:ext uri="{9D8B030D-6E8A-4147-A177-3AD203B41FA5}">
                      <a16:colId xmlns="" xmlns:a16="http://schemas.microsoft.com/office/drawing/2014/main" val="20001"/>
                    </a:ext>
                  </a:extLst>
                </a:gridCol>
                <a:gridCol w="887903">
                  <a:extLst>
                    <a:ext uri="{9D8B030D-6E8A-4147-A177-3AD203B41FA5}">
                      <a16:colId xmlns="" xmlns:a16="http://schemas.microsoft.com/office/drawing/2014/main" val="20002"/>
                    </a:ext>
                  </a:extLst>
                </a:gridCol>
                <a:gridCol w="887903">
                  <a:extLst>
                    <a:ext uri="{9D8B030D-6E8A-4147-A177-3AD203B41FA5}">
                      <a16:colId xmlns="" xmlns:a16="http://schemas.microsoft.com/office/drawing/2014/main" val="20003"/>
                    </a:ext>
                  </a:extLst>
                </a:gridCol>
                <a:gridCol w="888491">
                  <a:extLst>
                    <a:ext uri="{9D8B030D-6E8A-4147-A177-3AD203B41FA5}">
                      <a16:colId xmlns="" xmlns:a16="http://schemas.microsoft.com/office/drawing/2014/main" val="20004"/>
                    </a:ext>
                  </a:extLst>
                </a:gridCol>
                <a:gridCol w="842242">
                  <a:extLst>
                    <a:ext uri="{9D8B030D-6E8A-4147-A177-3AD203B41FA5}">
                      <a16:colId xmlns="" xmlns:a16="http://schemas.microsoft.com/office/drawing/2014/main" val="20005"/>
                    </a:ext>
                  </a:extLst>
                </a:gridCol>
              </a:tblGrid>
              <a:tr h="419415">
                <a:tc gridSpan="6">
                  <a:txBody>
                    <a:bodyPr/>
                    <a:lstStyle/>
                    <a:p>
                      <a:pPr algn="ctr">
                        <a:lnSpc>
                          <a:spcPct val="107000"/>
                        </a:lnSpc>
                        <a:spcAft>
                          <a:spcPts val="0"/>
                        </a:spcAft>
                      </a:pPr>
                      <a:r>
                        <a:rPr lang="en-US" sz="1600" b="1" kern="1600" dirty="0">
                          <a:latin typeface="Calibri"/>
                          <a:ea typeface="Calibri"/>
                          <a:cs typeface="Times New Roman"/>
                        </a:rPr>
                        <a:t>Dynamic viscosity  [</a:t>
                      </a:r>
                      <a:r>
                        <a:rPr lang="en-US" sz="1600" b="1" dirty="0" err="1">
                          <a:latin typeface="Calibri"/>
                          <a:ea typeface="Calibri"/>
                          <a:cs typeface="Times New Roman"/>
                        </a:rPr>
                        <a:t>mPa·s</a:t>
                      </a:r>
                      <a:r>
                        <a:rPr lang="en-US" sz="1600" b="1" kern="1600" dirty="0">
                          <a:latin typeface="Calibri"/>
                          <a:ea typeface="Calibri"/>
                          <a:cs typeface="Times New Roman"/>
                        </a:rPr>
                        <a:t>]</a:t>
                      </a:r>
                      <a:endParaRPr lang="pl-PL"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 xmlns:a16="http://schemas.microsoft.com/office/drawing/2014/main" val="10000"/>
                  </a:ext>
                </a:extLst>
              </a:tr>
              <a:tr h="419415">
                <a:tc>
                  <a:txBody>
                    <a:bodyPr/>
                    <a:lstStyle/>
                    <a:p>
                      <a:pPr algn="ctr">
                        <a:lnSpc>
                          <a:spcPct val="107000"/>
                        </a:lnSpc>
                        <a:spcAft>
                          <a:spcPts val="0"/>
                        </a:spcAft>
                      </a:pPr>
                      <a:r>
                        <a:rPr lang="pl-PL" sz="1400" kern="1600" dirty="0">
                          <a:latin typeface="Calibri"/>
                          <a:ea typeface="Calibri"/>
                          <a:cs typeface="Times New Roman"/>
                        </a:rPr>
                        <a:t>5°C</a:t>
                      </a:r>
                      <a:endParaRPr lang="pl-PL"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400" kern="1600" dirty="0">
                          <a:latin typeface="Calibri"/>
                          <a:ea typeface="Calibri"/>
                          <a:cs typeface="Times New Roman"/>
                        </a:rPr>
                        <a:t>10°C</a:t>
                      </a:r>
                      <a:endParaRPr lang="pl-PL"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400" kern="1600" dirty="0">
                          <a:latin typeface="Calibri"/>
                          <a:ea typeface="Calibri"/>
                          <a:cs typeface="Times New Roman"/>
                        </a:rPr>
                        <a:t>20°C</a:t>
                      </a:r>
                      <a:endParaRPr lang="pl-PL"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400" kern="1600" dirty="0">
                          <a:latin typeface="Calibri"/>
                          <a:ea typeface="Calibri"/>
                          <a:cs typeface="Times New Roman"/>
                        </a:rPr>
                        <a:t>30°C</a:t>
                      </a:r>
                      <a:endParaRPr lang="pl-PL"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400" kern="1600">
                          <a:latin typeface="Calibri"/>
                          <a:ea typeface="Calibri"/>
                          <a:cs typeface="Times New Roman"/>
                        </a:rPr>
                        <a:t>40°C</a:t>
                      </a:r>
                      <a:endParaRPr lang="pl-PL"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400" kern="1600">
                          <a:latin typeface="Calibri"/>
                          <a:ea typeface="Calibri"/>
                          <a:cs typeface="Times New Roman"/>
                        </a:rPr>
                        <a:t>50°C</a:t>
                      </a:r>
                      <a:endParaRPr lang="pl-PL"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19415">
                <a:tc>
                  <a:txBody>
                    <a:bodyPr/>
                    <a:lstStyle/>
                    <a:p>
                      <a:pPr algn="ctr">
                        <a:lnSpc>
                          <a:spcPct val="107000"/>
                        </a:lnSpc>
                        <a:spcAft>
                          <a:spcPts val="0"/>
                        </a:spcAft>
                      </a:pPr>
                      <a:r>
                        <a:rPr lang="pl-PL" sz="1400" kern="1600">
                          <a:latin typeface="Calibri"/>
                          <a:ea typeface="Calibri"/>
                          <a:cs typeface="Times New Roman"/>
                        </a:rPr>
                        <a:t>10,0</a:t>
                      </a:r>
                      <a:endParaRPr lang="pl-PL"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400" kern="1600" dirty="0">
                          <a:latin typeface="Calibri"/>
                          <a:ea typeface="Calibri"/>
                          <a:cs typeface="Times New Roman"/>
                        </a:rPr>
                        <a:t>9,2</a:t>
                      </a:r>
                      <a:endParaRPr lang="pl-PL"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400" kern="1600" dirty="0">
                          <a:latin typeface="Calibri"/>
                          <a:ea typeface="Calibri"/>
                          <a:cs typeface="Times New Roman"/>
                        </a:rPr>
                        <a:t>7,3</a:t>
                      </a:r>
                      <a:endParaRPr lang="pl-PL"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400" kern="1600" dirty="0">
                          <a:latin typeface="Calibri"/>
                          <a:ea typeface="Calibri"/>
                          <a:cs typeface="Times New Roman"/>
                        </a:rPr>
                        <a:t>6,1</a:t>
                      </a:r>
                      <a:endParaRPr lang="pl-PL"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400" kern="1600" dirty="0">
                          <a:latin typeface="Calibri"/>
                          <a:ea typeface="Calibri"/>
                          <a:cs typeface="Times New Roman"/>
                        </a:rPr>
                        <a:t>5,1</a:t>
                      </a:r>
                      <a:endParaRPr lang="pl-PL"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l-PL" sz="1400" kern="1600" dirty="0">
                          <a:latin typeface="Calibri"/>
                          <a:ea typeface="Calibri"/>
                          <a:cs typeface="Times New Roman"/>
                        </a:rPr>
                        <a:t>4,2</a:t>
                      </a:r>
                      <a:endParaRPr lang="pl-PL"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844616232"/>
      </p:ext>
    </p:extLst>
  </p:cSld>
  <p:clrMapOvr>
    <a:masterClrMapping/>
  </p:clrMapOvr>
  <p:transition/>
  <p:timing>
    <p:tnLst>
      <p:par>
        <p:cTn id="1" dur="indefinite" restart="never" nodeType="tmRoot">
          <p:childTnLst>
            <p:par>
              <p:cTn id="2"/>
            </p:par>
          </p:childTnLst>
        </p:cTn>
      </p:par>
    </p:tnLst>
  </p:timing>
</p:sld>
</file>

<file path=ppt/theme/theme1.xml><?xml version="1.0" encoding="utf-8"?>
<a:theme xmlns:a="http://schemas.openxmlformats.org/drawingml/2006/main" name="prezentacja">
  <a:themeElements>
    <a:clrScheme name="prezentacj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zentacja">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449263" rtl="0" eaLnBrk="1" fontAlgn="base" latinLnBrk="0" hangingPunct="0">
          <a:lnSpc>
            <a:spcPct val="92000"/>
          </a:lnSpc>
          <a:spcBef>
            <a:spcPct val="50000"/>
          </a:spcBef>
          <a:spcAft>
            <a:spcPct val="0"/>
          </a:spcAft>
          <a:buClr>
            <a:srgbClr val="000000"/>
          </a:buClr>
          <a:buSzPct val="45000"/>
          <a:buFont typeface="Wingdings" pitchFamily="2" charset="2"/>
          <a:buNone/>
          <a:tabLst/>
          <a:defRPr kumimoji="0" lang="pl-PL"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449263" rtl="0" eaLnBrk="1" fontAlgn="base" latinLnBrk="0" hangingPunct="0">
          <a:lnSpc>
            <a:spcPct val="92000"/>
          </a:lnSpc>
          <a:spcBef>
            <a:spcPct val="50000"/>
          </a:spcBef>
          <a:spcAft>
            <a:spcPct val="0"/>
          </a:spcAft>
          <a:buClr>
            <a:srgbClr val="000000"/>
          </a:buClr>
          <a:buSzPct val="45000"/>
          <a:buFont typeface="Wingdings" pitchFamily="2" charset="2"/>
          <a:buNone/>
          <a:tabLst/>
          <a:defRPr kumimoji="0" lang="pl-PL" sz="1600" b="1" i="0" u="none" strike="noStrike" cap="none" normalizeH="0" baseline="0" smtClean="0">
            <a:ln>
              <a:noFill/>
            </a:ln>
            <a:solidFill>
              <a:schemeClr val="tx1"/>
            </a:solidFill>
            <a:effectLst/>
            <a:latin typeface="Arial" charset="0"/>
          </a:defRPr>
        </a:defPPr>
      </a:lstStyle>
    </a:lnDef>
  </a:objectDefaults>
  <a:extraClrSchemeLst>
    <a:extraClrScheme>
      <a:clrScheme name="prezentacj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zentacj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zentacj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zentacj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zentacj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zentacj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zentacj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Prezentacja INiG - szablon 2008 </Template>
  <TotalTime>10511</TotalTime>
  <Words>1065</Words>
  <Application>Microsoft Office PowerPoint</Application>
  <PresentationFormat>On-screen Show (4:3)</PresentationFormat>
  <Paragraphs>376</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Aptos</vt:lpstr>
      <vt:lpstr>Arial</vt:lpstr>
      <vt:lpstr>Calibri</vt:lpstr>
      <vt:lpstr>Symbol</vt:lpstr>
      <vt:lpstr>Times New Roman</vt:lpstr>
      <vt:lpstr>Wingdings</vt:lpstr>
      <vt:lpstr>prezentacja</vt:lpstr>
      <vt:lpstr>PowerPoint Presentation</vt:lpstr>
      <vt:lpstr>PowerPoint Presentation</vt:lpstr>
      <vt:lpstr>    Multizol-35© –  Water Shut-Off  Fluid Characteristic   </vt:lpstr>
      <vt:lpstr>   Produced water – a growing problem  in Poland and USA   </vt:lpstr>
      <vt:lpstr>    Multizol-35© – Effective System Applications  </vt:lpstr>
      <vt:lpstr>   WSO in wells – state of knowledge   </vt:lpstr>
      <vt:lpstr>Mechanism of creating a barrier in the formation  useing micelar microemulsion treatment  fluid </vt:lpstr>
      <vt:lpstr>    Multizol-35© –  Water Shut-Off  Fluid Characteristics   </vt:lpstr>
      <vt:lpstr>  Mutizol treatment fluid</vt:lpstr>
      <vt:lpstr>    Validation of Multizol effectiveness </vt:lpstr>
      <vt:lpstr>   Mutizol gel properties </vt:lpstr>
      <vt:lpstr>   WSO treatment scenario using  Multizol treatment fluid  </vt:lpstr>
      <vt:lpstr>Eliminate flows behind pipes and casing leaks in gas &amp; oils wells </vt:lpstr>
      <vt:lpstr>     </vt:lpstr>
      <vt:lpstr>   Tributasol-25 reversible  fluid   </vt:lpstr>
      <vt:lpstr>   Reversible   treatment scenario using Tributasol fluid    </vt:lpstr>
      <vt:lpstr>    Tributazol – 25 © – reversible fluid  </vt:lpstr>
      <vt:lpstr>   WSO  in wells – the essence of Multizol technology </vt:lpstr>
      <vt:lpstr>   Summary  </vt:lpstr>
      <vt:lpstr>PowerPoint Presentation</vt:lpstr>
    </vt:vector>
  </TitlesOfParts>
  <Company>ADITEN SP. Z O.O.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Multizol-35</dc:title>
  <dc:creator>Piotr Wróbel</dc:creator>
  <cp:lastModifiedBy>PDLaunt</cp:lastModifiedBy>
  <cp:revision>931</cp:revision>
  <dcterms:created xsi:type="dcterms:W3CDTF">2009-05-04T14:14:30Z</dcterms:created>
  <dcterms:modified xsi:type="dcterms:W3CDTF">2025-11-23T15:17:10Z</dcterms:modified>
</cp:coreProperties>
</file>