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707" r:id="rId2"/>
    <p:sldMasterId id="2147483720" r:id="rId3"/>
    <p:sldMasterId id="2147483735" r:id="rId4"/>
  </p:sldMasterIdLst>
  <p:notesMasterIdLst>
    <p:notesMasterId r:id="rId43"/>
  </p:notesMasterIdLst>
  <p:handoutMasterIdLst>
    <p:handoutMasterId r:id="rId44"/>
  </p:handoutMasterIdLst>
  <p:sldIdLst>
    <p:sldId id="459" r:id="rId5"/>
    <p:sldId id="526" r:id="rId6"/>
    <p:sldId id="547" r:id="rId7"/>
    <p:sldId id="481" r:id="rId8"/>
    <p:sldId id="608" r:id="rId9"/>
    <p:sldId id="509" r:id="rId10"/>
    <p:sldId id="610" r:id="rId11"/>
    <p:sldId id="545" r:id="rId12"/>
    <p:sldId id="538" r:id="rId13"/>
    <p:sldId id="534" r:id="rId14"/>
    <p:sldId id="524" r:id="rId15"/>
    <p:sldId id="582" r:id="rId16"/>
    <p:sldId id="586" r:id="rId17"/>
    <p:sldId id="590" r:id="rId18"/>
    <p:sldId id="600" r:id="rId19"/>
    <p:sldId id="602" r:id="rId20"/>
    <p:sldId id="489" r:id="rId21"/>
    <p:sldId id="589" r:id="rId22"/>
    <p:sldId id="606" r:id="rId23"/>
    <p:sldId id="609" r:id="rId24"/>
    <p:sldId id="549" r:id="rId25"/>
    <p:sldId id="593" r:id="rId26"/>
    <p:sldId id="571" r:id="rId27"/>
    <p:sldId id="539" r:id="rId28"/>
    <p:sldId id="613" r:id="rId29"/>
    <p:sldId id="614" r:id="rId30"/>
    <p:sldId id="615" r:id="rId31"/>
    <p:sldId id="616" r:id="rId32"/>
    <p:sldId id="617" r:id="rId33"/>
    <p:sldId id="618" r:id="rId34"/>
    <p:sldId id="619" r:id="rId35"/>
    <p:sldId id="575" r:id="rId36"/>
    <p:sldId id="576" r:id="rId37"/>
    <p:sldId id="577" r:id="rId38"/>
    <p:sldId id="578" r:id="rId39"/>
    <p:sldId id="579" r:id="rId40"/>
    <p:sldId id="580" r:id="rId41"/>
    <p:sldId id="611" r:id="rId42"/>
  </p:sldIdLst>
  <p:sldSz cx="8686800" cy="6400800"/>
  <p:notesSz cx="10234613" cy="7099300"/>
  <p:defaultTextStyle>
    <a:defPPr>
      <a:defRPr lang="pl-PL"/>
    </a:defPPr>
    <a:lvl1pPr algn="l" rtl="0" eaLnBrk="0" fontAlgn="base" hangingPunct="0">
      <a:spcBef>
        <a:spcPct val="0"/>
      </a:spcBef>
      <a:spcAft>
        <a:spcPct val="0"/>
      </a:spcAft>
      <a:defRPr sz="1508" b="1" kern="1200">
        <a:solidFill>
          <a:schemeClr val="tx1"/>
        </a:solidFill>
        <a:latin typeface="Calibri" pitchFamily="34" charset="0"/>
        <a:ea typeface="+mn-ea"/>
        <a:cs typeface="+mn-cs"/>
      </a:defRPr>
    </a:lvl1pPr>
    <a:lvl2pPr marL="431048" algn="l" rtl="0" eaLnBrk="0" fontAlgn="base" hangingPunct="0">
      <a:spcBef>
        <a:spcPct val="0"/>
      </a:spcBef>
      <a:spcAft>
        <a:spcPct val="0"/>
      </a:spcAft>
      <a:defRPr sz="1508" b="1" kern="1200">
        <a:solidFill>
          <a:schemeClr val="tx1"/>
        </a:solidFill>
        <a:latin typeface="Calibri" pitchFamily="34" charset="0"/>
        <a:ea typeface="+mn-ea"/>
        <a:cs typeface="+mn-cs"/>
      </a:defRPr>
    </a:lvl2pPr>
    <a:lvl3pPr marL="862096" algn="l" rtl="0" eaLnBrk="0" fontAlgn="base" hangingPunct="0">
      <a:spcBef>
        <a:spcPct val="0"/>
      </a:spcBef>
      <a:spcAft>
        <a:spcPct val="0"/>
      </a:spcAft>
      <a:defRPr sz="1508" b="1" kern="1200">
        <a:solidFill>
          <a:schemeClr val="tx1"/>
        </a:solidFill>
        <a:latin typeface="Calibri" pitchFamily="34" charset="0"/>
        <a:ea typeface="+mn-ea"/>
        <a:cs typeface="+mn-cs"/>
      </a:defRPr>
    </a:lvl3pPr>
    <a:lvl4pPr marL="1293144" algn="l" rtl="0" eaLnBrk="0" fontAlgn="base" hangingPunct="0">
      <a:spcBef>
        <a:spcPct val="0"/>
      </a:spcBef>
      <a:spcAft>
        <a:spcPct val="0"/>
      </a:spcAft>
      <a:defRPr sz="1508" b="1" kern="1200">
        <a:solidFill>
          <a:schemeClr val="tx1"/>
        </a:solidFill>
        <a:latin typeface="Calibri" pitchFamily="34" charset="0"/>
        <a:ea typeface="+mn-ea"/>
        <a:cs typeface="+mn-cs"/>
      </a:defRPr>
    </a:lvl4pPr>
    <a:lvl5pPr marL="1724193" algn="l" rtl="0" eaLnBrk="0" fontAlgn="base" hangingPunct="0">
      <a:spcBef>
        <a:spcPct val="0"/>
      </a:spcBef>
      <a:spcAft>
        <a:spcPct val="0"/>
      </a:spcAft>
      <a:defRPr sz="1508" b="1" kern="1200">
        <a:solidFill>
          <a:schemeClr val="tx1"/>
        </a:solidFill>
        <a:latin typeface="Calibri" pitchFamily="34" charset="0"/>
        <a:ea typeface="+mn-ea"/>
        <a:cs typeface="+mn-cs"/>
      </a:defRPr>
    </a:lvl5pPr>
    <a:lvl6pPr marL="2155241" algn="l" defTabSz="862096" rtl="0" eaLnBrk="1" latinLnBrk="0" hangingPunct="1">
      <a:defRPr sz="1508" b="1" kern="1200">
        <a:solidFill>
          <a:schemeClr val="tx1"/>
        </a:solidFill>
        <a:latin typeface="Calibri" pitchFamily="34" charset="0"/>
        <a:ea typeface="+mn-ea"/>
        <a:cs typeface="+mn-cs"/>
      </a:defRPr>
    </a:lvl6pPr>
    <a:lvl7pPr marL="2586289" algn="l" defTabSz="862096" rtl="0" eaLnBrk="1" latinLnBrk="0" hangingPunct="1">
      <a:defRPr sz="1508" b="1" kern="1200">
        <a:solidFill>
          <a:schemeClr val="tx1"/>
        </a:solidFill>
        <a:latin typeface="Calibri" pitchFamily="34" charset="0"/>
        <a:ea typeface="+mn-ea"/>
        <a:cs typeface="+mn-cs"/>
      </a:defRPr>
    </a:lvl7pPr>
    <a:lvl8pPr marL="3017337" algn="l" defTabSz="862096" rtl="0" eaLnBrk="1" latinLnBrk="0" hangingPunct="1">
      <a:defRPr sz="1508" b="1" kern="1200">
        <a:solidFill>
          <a:schemeClr val="tx1"/>
        </a:solidFill>
        <a:latin typeface="Calibri" pitchFamily="34" charset="0"/>
        <a:ea typeface="+mn-ea"/>
        <a:cs typeface="+mn-cs"/>
      </a:defRPr>
    </a:lvl8pPr>
    <a:lvl9pPr marL="3448385" algn="l" defTabSz="862096" rtl="0" eaLnBrk="1" latinLnBrk="0" hangingPunct="1">
      <a:defRPr sz="1508" b="1"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016" userDrawn="1">
          <p15:clr>
            <a:srgbClr val="A4A3A4"/>
          </p15:clr>
        </p15:guide>
        <p15:guide id="2" pos="27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DE5"/>
    <a:srgbClr val="AA9E8A"/>
    <a:srgbClr val="EEE3C6"/>
    <a:srgbClr val="F8F8CC"/>
    <a:srgbClr val="316033"/>
    <a:srgbClr val="71943E"/>
    <a:srgbClr val="FF0000"/>
    <a:srgbClr val="678739"/>
    <a:srgbClr val="8FB7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83" autoAdjust="0"/>
    <p:restoredTop sz="84818" autoAdjust="0"/>
  </p:normalViewPr>
  <p:slideViewPr>
    <p:cSldViewPr>
      <p:cViewPr varScale="1">
        <p:scale>
          <a:sx n="79" d="100"/>
          <a:sy n="79" d="100"/>
        </p:scale>
        <p:origin x="378" y="90"/>
      </p:cViewPr>
      <p:guideLst>
        <p:guide orient="horz" pos="2016"/>
        <p:guide pos="273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832"/>
    </p:cViewPr>
  </p:sorterViewPr>
  <p:notesViewPr>
    <p:cSldViewPr>
      <p:cViewPr varScale="1">
        <p:scale>
          <a:sx n="85" d="100"/>
          <a:sy n="85" d="100"/>
        </p:scale>
        <p:origin x="11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bwMode="auto">
          <a:xfrm>
            <a:off x="1" y="0"/>
            <a:ext cx="4434998" cy="35496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eaLnBrk="1" hangingPunct="1">
              <a:lnSpc>
                <a:spcPct val="100000"/>
              </a:lnSpc>
              <a:spcBef>
                <a:spcPct val="0"/>
              </a:spcBef>
              <a:buClrTx/>
              <a:buSzTx/>
              <a:buFontTx/>
              <a:buNone/>
              <a:defRPr sz="1300" b="0">
                <a:latin typeface="Arial" charset="0"/>
              </a:defRPr>
            </a:lvl1pPr>
          </a:lstStyle>
          <a:p>
            <a:pPr>
              <a:defRPr/>
            </a:pPr>
            <a:endParaRPr lang="pl-PL"/>
          </a:p>
        </p:txBody>
      </p:sp>
      <p:sp>
        <p:nvSpPr>
          <p:cNvPr id="179203" name="Rectangle 3"/>
          <p:cNvSpPr>
            <a:spLocks noGrp="1" noChangeArrowheads="1"/>
          </p:cNvSpPr>
          <p:nvPr>
            <p:ph type="dt" sz="quarter" idx="1"/>
          </p:nvPr>
        </p:nvSpPr>
        <p:spPr bwMode="auto">
          <a:xfrm>
            <a:off x="5797247" y="0"/>
            <a:ext cx="4434998" cy="35496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1" hangingPunct="1">
              <a:lnSpc>
                <a:spcPct val="100000"/>
              </a:lnSpc>
              <a:spcBef>
                <a:spcPct val="0"/>
              </a:spcBef>
              <a:buClrTx/>
              <a:buSzTx/>
              <a:buFontTx/>
              <a:buNone/>
              <a:defRPr sz="1300" b="0">
                <a:latin typeface="Arial" charset="0"/>
              </a:defRPr>
            </a:lvl1pPr>
          </a:lstStyle>
          <a:p>
            <a:pPr>
              <a:defRPr/>
            </a:pPr>
            <a:endParaRPr lang="pl-PL"/>
          </a:p>
        </p:txBody>
      </p:sp>
      <p:sp>
        <p:nvSpPr>
          <p:cNvPr id="179204" name="Rectangle 4"/>
          <p:cNvSpPr>
            <a:spLocks noGrp="1" noChangeArrowheads="1"/>
          </p:cNvSpPr>
          <p:nvPr>
            <p:ph type="ftr" sz="quarter" idx="2"/>
          </p:nvPr>
        </p:nvSpPr>
        <p:spPr bwMode="auto">
          <a:xfrm>
            <a:off x="1" y="6743103"/>
            <a:ext cx="4434998" cy="35496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eaLnBrk="1" hangingPunct="1">
              <a:lnSpc>
                <a:spcPct val="100000"/>
              </a:lnSpc>
              <a:spcBef>
                <a:spcPct val="0"/>
              </a:spcBef>
              <a:buClrTx/>
              <a:buSzTx/>
              <a:buFontTx/>
              <a:buNone/>
              <a:defRPr sz="1300" b="0">
                <a:latin typeface="Arial" charset="0"/>
              </a:defRPr>
            </a:lvl1pPr>
          </a:lstStyle>
          <a:p>
            <a:pPr>
              <a:defRPr/>
            </a:pPr>
            <a:endParaRPr lang="pl-PL"/>
          </a:p>
        </p:txBody>
      </p:sp>
      <p:sp>
        <p:nvSpPr>
          <p:cNvPr id="179205" name="Rectangle 5"/>
          <p:cNvSpPr>
            <a:spLocks noGrp="1" noChangeArrowheads="1"/>
          </p:cNvSpPr>
          <p:nvPr>
            <p:ph type="sldNum" sz="quarter" idx="3"/>
          </p:nvPr>
        </p:nvSpPr>
        <p:spPr bwMode="auto">
          <a:xfrm>
            <a:off x="5797247" y="6743103"/>
            <a:ext cx="4434998" cy="35496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1" hangingPunct="1">
              <a:defRPr sz="1300" b="0">
                <a:latin typeface="Arial" charset="0"/>
              </a:defRPr>
            </a:lvl1pPr>
          </a:lstStyle>
          <a:p>
            <a:pPr>
              <a:defRPr/>
            </a:pPr>
            <a:fld id="{119C7A7D-C029-48FD-BC7E-4F387688EED8}" type="slidenum">
              <a:rPr lang="pl-PL" altLang="pl-PL"/>
              <a:pPr>
                <a:defRPr/>
              </a:pPr>
              <a:t>‹#›</a:t>
            </a:fld>
            <a:endParaRPr lang="pl-PL" altLang="pl-P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1" y="0"/>
            <a:ext cx="4434998" cy="35496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eaLnBrk="1" hangingPunct="1">
              <a:lnSpc>
                <a:spcPct val="100000"/>
              </a:lnSpc>
              <a:spcBef>
                <a:spcPct val="0"/>
              </a:spcBef>
              <a:buClrTx/>
              <a:buSzTx/>
              <a:buFontTx/>
              <a:buNone/>
              <a:defRPr sz="1300" b="0">
                <a:latin typeface="Arial" charset="0"/>
              </a:defRPr>
            </a:lvl1pPr>
          </a:lstStyle>
          <a:p>
            <a:pPr>
              <a:defRPr/>
            </a:pPr>
            <a:endParaRPr lang="pl-PL"/>
          </a:p>
        </p:txBody>
      </p:sp>
      <p:sp>
        <p:nvSpPr>
          <p:cNvPr id="24579" name="Rectangle 3"/>
          <p:cNvSpPr>
            <a:spLocks noGrp="1" noChangeArrowheads="1"/>
          </p:cNvSpPr>
          <p:nvPr>
            <p:ph type="dt" idx="1"/>
          </p:nvPr>
        </p:nvSpPr>
        <p:spPr bwMode="auto">
          <a:xfrm>
            <a:off x="5797247" y="0"/>
            <a:ext cx="4434998" cy="35496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1" hangingPunct="1">
              <a:lnSpc>
                <a:spcPct val="100000"/>
              </a:lnSpc>
              <a:spcBef>
                <a:spcPct val="0"/>
              </a:spcBef>
              <a:buClrTx/>
              <a:buSzTx/>
              <a:buFontTx/>
              <a:buNone/>
              <a:defRPr sz="1300" b="0">
                <a:latin typeface="Arial" charset="0"/>
              </a:defRPr>
            </a:lvl1pPr>
          </a:lstStyle>
          <a:p>
            <a:pPr>
              <a:defRPr/>
            </a:pPr>
            <a:endParaRPr lang="pl-PL"/>
          </a:p>
        </p:txBody>
      </p:sp>
      <p:sp>
        <p:nvSpPr>
          <p:cNvPr id="20484" name="Rectangle 4"/>
          <p:cNvSpPr>
            <a:spLocks noGrp="1" noRot="1" noChangeAspect="1" noChangeArrowheads="1" noTextEdit="1"/>
          </p:cNvSpPr>
          <p:nvPr>
            <p:ph type="sldImg" idx="2"/>
          </p:nvPr>
        </p:nvSpPr>
        <p:spPr bwMode="auto">
          <a:xfrm>
            <a:off x="3313113" y="533400"/>
            <a:ext cx="3608387" cy="266065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1023462" y="3372167"/>
            <a:ext cx="8187690" cy="319468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24582" name="Rectangle 6"/>
          <p:cNvSpPr>
            <a:spLocks noGrp="1" noChangeArrowheads="1"/>
          </p:cNvSpPr>
          <p:nvPr>
            <p:ph type="ftr" sz="quarter" idx="4"/>
          </p:nvPr>
        </p:nvSpPr>
        <p:spPr bwMode="auto">
          <a:xfrm>
            <a:off x="1" y="6743103"/>
            <a:ext cx="4434998" cy="35496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eaLnBrk="1" hangingPunct="1">
              <a:lnSpc>
                <a:spcPct val="100000"/>
              </a:lnSpc>
              <a:spcBef>
                <a:spcPct val="0"/>
              </a:spcBef>
              <a:buClrTx/>
              <a:buSzTx/>
              <a:buFontTx/>
              <a:buNone/>
              <a:defRPr sz="1300" b="0">
                <a:latin typeface="Arial" charset="0"/>
              </a:defRPr>
            </a:lvl1pPr>
          </a:lstStyle>
          <a:p>
            <a:pPr>
              <a:defRPr/>
            </a:pPr>
            <a:endParaRPr lang="pl-PL"/>
          </a:p>
        </p:txBody>
      </p:sp>
      <p:sp>
        <p:nvSpPr>
          <p:cNvPr id="24583" name="Rectangle 7"/>
          <p:cNvSpPr>
            <a:spLocks noGrp="1" noChangeArrowheads="1"/>
          </p:cNvSpPr>
          <p:nvPr>
            <p:ph type="sldNum" sz="quarter" idx="5"/>
          </p:nvPr>
        </p:nvSpPr>
        <p:spPr bwMode="auto">
          <a:xfrm>
            <a:off x="5797247" y="6743103"/>
            <a:ext cx="4434998" cy="35496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1" hangingPunct="1">
              <a:defRPr sz="1300" b="0">
                <a:latin typeface="Arial" charset="0"/>
              </a:defRPr>
            </a:lvl1pPr>
          </a:lstStyle>
          <a:p>
            <a:pPr>
              <a:defRPr/>
            </a:pPr>
            <a:fld id="{2AD569E8-7CA6-446A-9EB4-C1B741AB3134}" type="slidenum">
              <a:rPr lang="pl-PL" altLang="pl-PL"/>
              <a:pPr>
                <a:defRPr/>
              </a:pPr>
              <a:t>‹#›</a:t>
            </a:fld>
            <a:endParaRPr lang="pl-PL" altLang="pl-PL"/>
          </a:p>
        </p:txBody>
      </p:sp>
    </p:spTree>
    <p:extLst>
      <p:ext uri="{BB962C8B-B14F-4D97-AF65-F5344CB8AC3E}">
        <p14:creationId xmlns:p14="http://schemas.microsoft.com/office/powerpoint/2010/main" val="30666430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31" kern="1200">
        <a:solidFill>
          <a:schemeClr val="tx1"/>
        </a:solidFill>
        <a:latin typeface="Arial" charset="0"/>
        <a:ea typeface="+mn-ea"/>
        <a:cs typeface="+mn-cs"/>
      </a:defRPr>
    </a:lvl1pPr>
    <a:lvl2pPr marL="431048" algn="l" rtl="0" eaLnBrk="0" fontAlgn="base" hangingPunct="0">
      <a:spcBef>
        <a:spcPct val="30000"/>
      </a:spcBef>
      <a:spcAft>
        <a:spcPct val="0"/>
      </a:spcAft>
      <a:defRPr sz="1131" kern="1200">
        <a:solidFill>
          <a:schemeClr val="tx1"/>
        </a:solidFill>
        <a:latin typeface="Arial" charset="0"/>
        <a:ea typeface="+mn-ea"/>
        <a:cs typeface="+mn-cs"/>
      </a:defRPr>
    </a:lvl2pPr>
    <a:lvl3pPr marL="862096" algn="l" rtl="0" eaLnBrk="0" fontAlgn="base" hangingPunct="0">
      <a:spcBef>
        <a:spcPct val="30000"/>
      </a:spcBef>
      <a:spcAft>
        <a:spcPct val="0"/>
      </a:spcAft>
      <a:defRPr sz="1131" kern="1200">
        <a:solidFill>
          <a:schemeClr val="tx1"/>
        </a:solidFill>
        <a:latin typeface="Arial" charset="0"/>
        <a:ea typeface="+mn-ea"/>
        <a:cs typeface="+mn-cs"/>
      </a:defRPr>
    </a:lvl3pPr>
    <a:lvl4pPr marL="1293144" algn="l" rtl="0" eaLnBrk="0" fontAlgn="base" hangingPunct="0">
      <a:spcBef>
        <a:spcPct val="30000"/>
      </a:spcBef>
      <a:spcAft>
        <a:spcPct val="0"/>
      </a:spcAft>
      <a:defRPr sz="1131" kern="1200">
        <a:solidFill>
          <a:schemeClr val="tx1"/>
        </a:solidFill>
        <a:latin typeface="Arial" charset="0"/>
        <a:ea typeface="+mn-ea"/>
        <a:cs typeface="+mn-cs"/>
      </a:defRPr>
    </a:lvl4pPr>
    <a:lvl5pPr marL="1724193" algn="l" rtl="0" eaLnBrk="0" fontAlgn="base" hangingPunct="0">
      <a:spcBef>
        <a:spcPct val="30000"/>
      </a:spcBef>
      <a:spcAft>
        <a:spcPct val="0"/>
      </a:spcAft>
      <a:defRPr sz="1131" kern="1200">
        <a:solidFill>
          <a:schemeClr val="tx1"/>
        </a:solidFill>
        <a:latin typeface="Arial" charset="0"/>
        <a:ea typeface="+mn-ea"/>
        <a:cs typeface="+mn-cs"/>
      </a:defRPr>
    </a:lvl5pPr>
    <a:lvl6pPr marL="2155241" algn="l" defTabSz="862096" rtl="0" eaLnBrk="1" latinLnBrk="0" hangingPunct="1">
      <a:defRPr sz="1131" kern="1200">
        <a:solidFill>
          <a:schemeClr val="tx1"/>
        </a:solidFill>
        <a:latin typeface="+mn-lt"/>
        <a:ea typeface="+mn-ea"/>
        <a:cs typeface="+mn-cs"/>
      </a:defRPr>
    </a:lvl6pPr>
    <a:lvl7pPr marL="2586289" algn="l" defTabSz="862096" rtl="0" eaLnBrk="1" latinLnBrk="0" hangingPunct="1">
      <a:defRPr sz="1131" kern="1200">
        <a:solidFill>
          <a:schemeClr val="tx1"/>
        </a:solidFill>
        <a:latin typeface="+mn-lt"/>
        <a:ea typeface="+mn-ea"/>
        <a:cs typeface="+mn-cs"/>
      </a:defRPr>
    </a:lvl7pPr>
    <a:lvl8pPr marL="3017337" algn="l" defTabSz="862096" rtl="0" eaLnBrk="1" latinLnBrk="0" hangingPunct="1">
      <a:defRPr sz="1131" kern="1200">
        <a:solidFill>
          <a:schemeClr val="tx1"/>
        </a:solidFill>
        <a:latin typeface="+mn-lt"/>
        <a:ea typeface="+mn-ea"/>
        <a:cs typeface="+mn-cs"/>
      </a:defRPr>
    </a:lvl8pPr>
    <a:lvl9pPr marL="3448385" algn="l" defTabSz="862096" rtl="0" eaLnBrk="1" latinLnBrk="0" hangingPunct="1">
      <a:defRPr sz="113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
          <p:cNvSpPr>
            <a:spLocks noGrp="1" noRot="1" noChangeAspect="1" noChangeArrowheads="1" noTextEdit="1"/>
          </p:cNvSpPr>
          <p:nvPr>
            <p:ph type="sldImg"/>
          </p:nvPr>
        </p:nvSpPr>
        <p:spPr>
          <a:xfrm>
            <a:off x="2286000" y="182880"/>
            <a:ext cx="5029200" cy="36576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p:cNvSpPr>
            <a:spLocks noGrp="1" noChangeArrowheads="1"/>
          </p:cNvSpPr>
          <p:nvPr>
            <p:ph type="body" idx="1"/>
          </p:nvPr>
        </p:nvSpPr>
        <p:spPr>
          <a:xfrm>
            <a:off x="1097280" y="4114800"/>
            <a:ext cx="7315200" cy="36576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t" anchorCtr="0"/>
          <a:lstStyle/>
          <a:p>
            <a:endParaRPr lang="en-US" altLang="en-US" dirty="0" smtClean="0"/>
          </a:p>
        </p:txBody>
      </p:sp>
    </p:spTree>
    <p:extLst>
      <p:ext uri="{BB962C8B-B14F-4D97-AF65-F5344CB8AC3E}">
        <p14:creationId xmlns:p14="http://schemas.microsoft.com/office/powerpoint/2010/main" val="36627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3113" y="533400"/>
            <a:ext cx="3608387" cy="2660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D569E8-7CA6-446A-9EB4-C1B741AB3134}" type="slidenum">
              <a:rPr lang="pl-PL" altLang="pl-PL" smtClean="0"/>
              <a:pPr>
                <a:defRPr/>
              </a:pPr>
              <a:t>10</a:t>
            </a:fld>
            <a:endParaRPr lang="pl-PL" altLang="pl-PL"/>
          </a:p>
        </p:txBody>
      </p:sp>
    </p:spTree>
    <p:extLst>
      <p:ext uri="{BB962C8B-B14F-4D97-AF65-F5344CB8AC3E}">
        <p14:creationId xmlns:p14="http://schemas.microsoft.com/office/powerpoint/2010/main" val="42795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3113" y="533400"/>
            <a:ext cx="3608387" cy="2660650"/>
          </a:xfrm>
        </p:spPr>
      </p:sp>
      <p:sp>
        <p:nvSpPr>
          <p:cNvPr id="3" name="Notes Placeholder 2"/>
          <p:cNvSpPr>
            <a:spLocks noGrp="1"/>
          </p:cNvSpPr>
          <p:nvPr>
            <p:ph type="body" idx="1"/>
          </p:nvPr>
        </p:nvSpPr>
        <p:spPr/>
        <p:txBody>
          <a:bodyPr/>
          <a:lstStyle/>
          <a:p>
            <a:endParaRPr lang="en-US" dirty="0"/>
          </a:p>
          <a:p>
            <a:endParaRPr lang="en-US"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82652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D92375A0-D6D8-4AE2-8789-82FAECFE8063}" type="slidenum">
              <a:rPr lang="en-US" altLang="en-US" sz="1200"/>
              <a:pPr/>
              <a:t>12</a:t>
            </a:fld>
            <a:endParaRPr lang="en-US" altLang="en-US" sz="1200" dirty="0"/>
          </a:p>
        </p:txBody>
      </p:sp>
      <p:sp>
        <p:nvSpPr>
          <p:cNvPr id="23555" name="Rectangle 2"/>
          <p:cNvSpPr>
            <a:spLocks noGrp="1" noRot="1" noChangeAspect="1" noChangeArrowheads="1" noTextEdit="1"/>
          </p:cNvSpPr>
          <p:nvPr>
            <p:ph type="sldImg"/>
          </p:nvPr>
        </p:nvSpPr>
        <p:spPr>
          <a:xfrm>
            <a:off x="3313113" y="533400"/>
            <a:ext cx="3608387" cy="2660650"/>
          </a:xfrm>
          <a:ln/>
        </p:spPr>
      </p:sp>
      <p:sp>
        <p:nvSpPr>
          <p:cNvPr id="2355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763875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2DEA1499-2775-419D-8F99-837A8380EBD6}" type="slidenum">
              <a:rPr lang="en-US" altLang="en-US" sz="1200"/>
              <a:pPr/>
              <a:t>13</a:t>
            </a:fld>
            <a:endParaRPr lang="en-US" altLang="en-US" sz="1200" dirty="0"/>
          </a:p>
        </p:txBody>
      </p:sp>
      <p:sp>
        <p:nvSpPr>
          <p:cNvPr id="31747" name="Rectangle 2"/>
          <p:cNvSpPr>
            <a:spLocks noGrp="1" noRot="1" noChangeAspect="1" noChangeArrowheads="1" noTextEdit="1"/>
          </p:cNvSpPr>
          <p:nvPr>
            <p:ph type="sldImg"/>
          </p:nvPr>
        </p:nvSpPr>
        <p:spPr>
          <a:xfrm>
            <a:off x="3313113" y="533400"/>
            <a:ext cx="3608387" cy="2660650"/>
          </a:xfrm>
          <a:ln/>
        </p:spPr>
      </p:sp>
      <p:sp>
        <p:nvSpPr>
          <p:cNvPr id="3174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54506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3462" y="3372166"/>
            <a:ext cx="8187690" cy="5486400"/>
          </a:xfrm>
        </p:spPr>
        <p:txBody>
          <a:bodyPr/>
          <a:lstStyle/>
          <a:p>
            <a:pPr>
              <a:spcBef>
                <a:spcPts val="0"/>
              </a:spcBef>
            </a:pPr>
            <a:endParaRPr lang="en-US"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78001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Grp="1" noChangeArrowheads="1"/>
          </p:cNvSpPr>
          <p:nvPr>
            <p:ph type="sldNum"/>
          </p:nvPr>
        </p:nvSpPr>
        <p:spPr>
          <a:ln/>
        </p:spPr>
        <p:txBody>
          <a:bodyPr/>
          <a:lstStyle/>
          <a:p>
            <a:fld id="{CD4E846F-34FE-4A0C-8AF8-4445E0E8D4D4}" type="slidenum">
              <a:rPr lang="pl-PL" altLang="en-US"/>
              <a:pPr/>
              <a:t>15</a:t>
            </a:fld>
            <a:endParaRPr lang="pl-PL" altLang="en-US"/>
          </a:p>
        </p:txBody>
      </p:sp>
      <p:sp>
        <p:nvSpPr>
          <p:cNvPr id="17410" name="Rectangle 2"/>
          <p:cNvSpPr txBox="1">
            <a:spLocks noGrp="1" noRot="1" noChangeAspect="1" noChangeArrowheads="1"/>
          </p:cNvSpPr>
          <p:nvPr>
            <p:ph type="sldImg"/>
          </p:nvPr>
        </p:nvSpPr>
        <p:spPr bwMode="auto">
          <a:xfrm>
            <a:off x="2495550" y="836613"/>
            <a:ext cx="473075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1" name="Rectangle 3"/>
          <p:cNvSpPr txBox="1">
            <a:spLocks noGrp="1" noChangeArrowheads="1"/>
          </p:cNvSpPr>
          <p:nvPr>
            <p:ph type="body" idx="1"/>
          </p:nvPr>
        </p:nvSpPr>
        <p:spPr bwMode="auto">
          <a:xfrm>
            <a:off x="2057374" y="4629770"/>
            <a:ext cx="5607050" cy="149824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t" anchorCtr="0"/>
          <a:lstStyle/>
          <a:p>
            <a:endParaRPr lang="en-US" altLang="en-US" dirty="0"/>
          </a:p>
        </p:txBody>
      </p:sp>
    </p:spTree>
    <p:extLst>
      <p:ext uri="{BB962C8B-B14F-4D97-AF65-F5344CB8AC3E}">
        <p14:creationId xmlns:p14="http://schemas.microsoft.com/office/powerpoint/2010/main" val="1248598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Grp="1" noChangeArrowheads="1"/>
          </p:cNvSpPr>
          <p:nvPr>
            <p:ph type="sldNum"/>
          </p:nvPr>
        </p:nvSpPr>
        <p:spPr>
          <a:ln/>
        </p:spPr>
        <p:txBody>
          <a:bodyPr/>
          <a:lstStyle/>
          <a:p>
            <a:fld id="{419AC9F9-4D75-49A2-8F14-B594278BE062}" type="slidenum">
              <a:rPr lang="pl-PL" altLang="en-US"/>
              <a:pPr/>
              <a:t>16</a:t>
            </a:fld>
            <a:endParaRPr lang="pl-PL" altLang="en-US"/>
          </a:p>
        </p:txBody>
      </p:sp>
      <p:sp>
        <p:nvSpPr>
          <p:cNvPr id="19458" name="Rectangle 2"/>
          <p:cNvSpPr txBox="1">
            <a:spLocks noGrp="1" noRot="1" noChangeAspect="1" noChangeArrowheads="1"/>
          </p:cNvSpPr>
          <p:nvPr>
            <p:ph type="sldImg"/>
          </p:nvPr>
        </p:nvSpPr>
        <p:spPr bwMode="auto">
          <a:xfrm>
            <a:off x="2525713" y="665163"/>
            <a:ext cx="473075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9" name="Rectangle 3"/>
          <p:cNvSpPr txBox="1">
            <a:spLocks noGrp="1" noChangeArrowheads="1"/>
          </p:cNvSpPr>
          <p:nvPr>
            <p:ph type="body" idx="1"/>
          </p:nvPr>
        </p:nvSpPr>
        <p:spPr bwMode="auto">
          <a:xfrm>
            <a:off x="1804938" y="4341738"/>
            <a:ext cx="5607050" cy="179752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t" anchorCtr="0"/>
          <a:lstStyle/>
          <a:p>
            <a:endParaRPr lang="en-US" altLang="en-US" dirty="0"/>
          </a:p>
        </p:txBody>
      </p:sp>
    </p:spTree>
    <p:extLst>
      <p:ext uri="{BB962C8B-B14F-4D97-AF65-F5344CB8AC3E}">
        <p14:creationId xmlns:p14="http://schemas.microsoft.com/office/powerpoint/2010/main" val="1977573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3113" y="533400"/>
            <a:ext cx="3608387" cy="2660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D569E8-7CA6-446A-9EB4-C1B741AB3134}" type="slidenum">
              <a:rPr lang="pl-PL" altLang="pl-PL" smtClean="0"/>
              <a:pPr>
                <a:defRPr/>
              </a:pPr>
              <a:t>17</a:t>
            </a:fld>
            <a:endParaRPr lang="pl-PL" altLang="pl-PL"/>
          </a:p>
        </p:txBody>
      </p:sp>
    </p:spTree>
    <p:extLst>
      <p:ext uri="{BB962C8B-B14F-4D97-AF65-F5344CB8AC3E}">
        <p14:creationId xmlns:p14="http://schemas.microsoft.com/office/powerpoint/2010/main" val="3354497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D569E8-7CA6-446A-9EB4-C1B741AB3134}" type="slidenum">
              <a:rPr lang="pl-PL" altLang="pl-PL" smtClean="0"/>
              <a:pPr>
                <a:defRPr/>
              </a:pPr>
              <a:t>18</a:t>
            </a:fld>
            <a:endParaRPr lang="pl-PL" altLang="pl-PL"/>
          </a:p>
        </p:txBody>
      </p:sp>
    </p:spTree>
    <p:extLst>
      <p:ext uri="{BB962C8B-B14F-4D97-AF65-F5344CB8AC3E}">
        <p14:creationId xmlns:p14="http://schemas.microsoft.com/office/powerpoint/2010/main" val="2941760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2AD569E8-7CA6-446A-9EB4-C1B741AB3134}" type="slidenum">
              <a:rPr lang="pl-PL" altLang="pl-PL" smtClean="0"/>
              <a:pPr>
                <a:defRPr/>
              </a:pPr>
              <a:t>19</a:t>
            </a:fld>
            <a:endParaRPr lang="pl-PL" altLang="pl-PL"/>
          </a:p>
        </p:txBody>
      </p:sp>
    </p:spTree>
    <p:extLst>
      <p:ext uri="{BB962C8B-B14F-4D97-AF65-F5344CB8AC3E}">
        <p14:creationId xmlns:p14="http://schemas.microsoft.com/office/powerpoint/2010/main" val="1912056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6025" y="165100"/>
            <a:ext cx="4962525" cy="3657600"/>
          </a:xfrm>
        </p:spPr>
      </p:sp>
      <p:sp>
        <p:nvSpPr>
          <p:cNvPr id="3" name="Notes Placeholder 2"/>
          <p:cNvSpPr>
            <a:spLocks noGrp="1"/>
          </p:cNvSpPr>
          <p:nvPr>
            <p:ph type="body" idx="1"/>
          </p:nvPr>
        </p:nvSpPr>
        <p:spPr>
          <a:xfrm>
            <a:off x="1156866" y="4125714"/>
            <a:ext cx="7315200" cy="3657600"/>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D569E8-7CA6-446A-9EB4-C1B741AB3134}" type="slidenum">
              <a:rPr lang="pl-PL" altLang="pl-PL" smtClean="0"/>
              <a:pPr>
                <a:defRPr/>
              </a:pPr>
              <a:t>2</a:t>
            </a:fld>
            <a:endParaRPr lang="pl-PL" altLang="pl-PL"/>
          </a:p>
        </p:txBody>
      </p:sp>
    </p:spTree>
    <p:extLst>
      <p:ext uri="{BB962C8B-B14F-4D97-AF65-F5344CB8AC3E}">
        <p14:creationId xmlns:p14="http://schemas.microsoft.com/office/powerpoint/2010/main" val="3908873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AD569E8-7CA6-446A-9EB4-C1B741AB3134}" type="slidenum">
              <a:rPr lang="pl-PL" altLang="pl-PL" smtClean="0"/>
              <a:pPr>
                <a:defRPr/>
              </a:pPr>
              <a:t>20</a:t>
            </a:fld>
            <a:endParaRPr lang="pl-PL" altLang="pl-PL"/>
          </a:p>
        </p:txBody>
      </p:sp>
    </p:spTree>
    <p:extLst>
      <p:ext uri="{BB962C8B-B14F-4D97-AF65-F5344CB8AC3E}">
        <p14:creationId xmlns:p14="http://schemas.microsoft.com/office/powerpoint/2010/main" val="2058325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3113" y="533400"/>
            <a:ext cx="3608387" cy="2660650"/>
          </a:xfrm>
        </p:spPr>
      </p:sp>
      <p:sp>
        <p:nvSpPr>
          <p:cNvPr id="5" name="Notes Placeholder 4"/>
          <p:cNvSpPr>
            <a:spLocks noGrp="1"/>
          </p:cNvSpPr>
          <p:nvPr>
            <p:ph type="body" idx="1"/>
          </p:nvPr>
        </p:nvSpPr>
        <p:spPr>
          <a:xfrm>
            <a:off x="1645920" y="3657600"/>
            <a:ext cx="6675120" cy="924856"/>
          </a:xfrm>
          <a:prstGeom prst="rect">
            <a:avLst/>
          </a:prstGeom>
        </p:spPr>
        <p:txBody>
          <a:bodyPr wrap="square">
            <a:spAutoFit/>
          </a:bodyPr>
          <a:lstStyle/>
          <a:p>
            <a:endParaRPr lang="en-US" sz="1200" dirty="0" smtClean="0">
              <a:latin typeface="+mn-lt"/>
            </a:endParaRPr>
          </a:p>
          <a:p>
            <a:endParaRPr lang="en-US" sz="1200" u="sng" dirty="0" smtClean="0">
              <a:solidFill>
                <a:prstClr val="black"/>
              </a:solidFill>
              <a:latin typeface="+mn-lt"/>
            </a:endParaRPr>
          </a:p>
          <a:p>
            <a:pPr marR="0"/>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R="0"/>
            <a:endParaRPr lang="en-US" sz="10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1050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ctr"/>
            <a:endParaRPr lang="en-US" sz="11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2AD569E8-7CA6-446A-9EB4-C1B741AB3134}" type="slidenum">
              <a:rPr lang="pl-PL" altLang="pl-PL" smtClean="0"/>
              <a:pPr>
                <a:defRPr/>
              </a:pPr>
              <a:t>22</a:t>
            </a:fld>
            <a:endParaRPr lang="pl-PL" altLang="pl-PL" dirty="0"/>
          </a:p>
        </p:txBody>
      </p:sp>
    </p:spTree>
    <p:extLst>
      <p:ext uri="{BB962C8B-B14F-4D97-AF65-F5344CB8AC3E}">
        <p14:creationId xmlns:p14="http://schemas.microsoft.com/office/powerpoint/2010/main" val="2770297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D569E8-7CA6-446A-9EB4-C1B741AB3134}" type="slidenum">
              <a:rPr lang="pl-PL" altLang="pl-PL" smtClean="0"/>
              <a:pPr>
                <a:defRPr/>
              </a:pPr>
              <a:t>23</a:t>
            </a:fld>
            <a:endParaRPr lang="pl-PL" altLang="pl-PL"/>
          </a:p>
        </p:txBody>
      </p:sp>
    </p:spTree>
    <p:extLst>
      <p:ext uri="{BB962C8B-B14F-4D97-AF65-F5344CB8AC3E}">
        <p14:creationId xmlns:p14="http://schemas.microsoft.com/office/powerpoint/2010/main" val="870142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3113" y="533400"/>
            <a:ext cx="3608387" cy="2660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D569E8-7CA6-446A-9EB4-C1B741AB3134}" type="slidenum">
              <a:rPr lang="pl-PL" altLang="pl-PL" smtClean="0"/>
              <a:pPr>
                <a:defRPr/>
              </a:pPr>
              <a:t>24</a:t>
            </a:fld>
            <a:endParaRPr lang="pl-PL" altLang="pl-PL"/>
          </a:p>
        </p:txBody>
      </p:sp>
    </p:spTree>
    <p:extLst>
      <p:ext uri="{BB962C8B-B14F-4D97-AF65-F5344CB8AC3E}">
        <p14:creationId xmlns:p14="http://schemas.microsoft.com/office/powerpoint/2010/main" val="310308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D569E8-7CA6-446A-9EB4-C1B741AB3134}" type="slidenum">
              <a:rPr lang="pl-PL" altLang="pl-PL" smtClean="0"/>
              <a:pPr>
                <a:defRPr/>
              </a:pPr>
              <a:t>25</a:t>
            </a:fld>
            <a:endParaRPr lang="pl-PL" altLang="pl-PL"/>
          </a:p>
        </p:txBody>
      </p:sp>
    </p:spTree>
    <p:extLst>
      <p:ext uri="{BB962C8B-B14F-4D97-AF65-F5344CB8AC3E}">
        <p14:creationId xmlns:p14="http://schemas.microsoft.com/office/powerpoint/2010/main" val="2269790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D569E8-7CA6-446A-9EB4-C1B741AB3134}" type="slidenum">
              <a:rPr lang="pl-PL" altLang="pl-PL" smtClean="0"/>
              <a:pPr>
                <a:defRPr/>
              </a:pPr>
              <a:t>26</a:t>
            </a:fld>
            <a:endParaRPr lang="pl-PL" altLang="pl-PL"/>
          </a:p>
        </p:txBody>
      </p:sp>
    </p:spTree>
    <p:extLst>
      <p:ext uri="{BB962C8B-B14F-4D97-AF65-F5344CB8AC3E}">
        <p14:creationId xmlns:p14="http://schemas.microsoft.com/office/powerpoint/2010/main" val="4024559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D569E8-7CA6-446A-9EB4-C1B741AB3134}" type="slidenum">
              <a:rPr lang="pl-PL" altLang="pl-PL" smtClean="0"/>
              <a:pPr>
                <a:defRPr/>
              </a:pPr>
              <a:t>27</a:t>
            </a:fld>
            <a:endParaRPr lang="pl-PL" altLang="pl-PL"/>
          </a:p>
        </p:txBody>
      </p:sp>
    </p:spTree>
    <p:extLst>
      <p:ext uri="{BB962C8B-B14F-4D97-AF65-F5344CB8AC3E}">
        <p14:creationId xmlns:p14="http://schemas.microsoft.com/office/powerpoint/2010/main" val="664136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D569E8-7CA6-446A-9EB4-C1B741AB3134}" type="slidenum">
              <a:rPr lang="pl-PL" altLang="pl-PL" smtClean="0"/>
              <a:pPr>
                <a:defRPr/>
              </a:pPr>
              <a:t>28</a:t>
            </a:fld>
            <a:endParaRPr lang="pl-PL" altLang="pl-PL"/>
          </a:p>
        </p:txBody>
      </p:sp>
    </p:spTree>
    <p:extLst>
      <p:ext uri="{BB962C8B-B14F-4D97-AF65-F5344CB8AC3E}">
        <p14:creationId xmlns:p14="http://schemas.microsoft.com/office/powerpoint/2010/main" val="1399840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D569E8-7CA6-446A-9EB4-C1B741AB3134}" type="slidenum">
              <a:rPr lang="pl-PL" altLang="pl-PL" smtClean="0"/>
              <a:pPr>
                <a:defRPr/>
              </a:pPr>
              <a:t>29</a:t>
            </a:fld>
            <a:endParaRPr lang="pl-PL" altLang="pl-PL"/>
          </a:p>
        </p:txBody>
      </p:sp>
    </p:spTree>
    <p:extLst>
      <p:ext uri="{BB962C8B-B14F-4D97-AF65-F5344CB8AC3E}">
        <p14:creationId xmlns:p14="http://schemas.microsoft.com/office/powerpoint/2010/main" val="1608626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200EAE82-4CE6-484B-A6C9-E491F91FE54F}" type="slidenum">
              <a:rPr lang="en-US" altLang="en-US" sz="1400" smtClean="0"/>
              <a:pPr>
                <a:spcBef>
                  <a:spcPct val="0"/>
                </a:spcBef>
              </a:pPr>
              <a:t>3</a:t>
            </a:fld>
            <a:endParaRPr lang="en-US" altLang="en-US" sz="1400" dirty="0" smtClean="0"/>
          </a:p>
        </p:txBody>
      </p:sp>
      <p:sp>
        <p:nvSpPr>
          <p:cNvPr id="8195" name="Rectangle 1"/>
          <p:cNvSpPr>
            <a:spLocks noGrp="1" noRot="1" noChangeAspect="1" noChangeArrowheads="1" noTextEdit="1"/>
          </p:cNvSpPr>
          <p:nvPr>
            <p:ph type="sldImg"/>
          </p:nvPr>
        </p:nvSpPr>
        <p:spPr>
          <a:xfrm>
            <a:off x="2286000" y="182880"/>
            <a:ext cx="5029200" cy="36576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a:spLocks noGrp="1" noChangeArrowheads="1"/>
          </p:cNvSpPr>
          <p:nvPr>
            <p:ph type="body" idx="1"/>
          </p:nvPr>
        </p:nvSpPr>
        <p:spPr>
          <a:xfrm>
            <a:off x="1097280" y="4114800"/>
            <a:ext cx="7315200" cy="347472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t" anchorCtr="0"/>
          <a:lstStyle/>
          <a:p>
            <a:endParaRPr lang="en-US" altLang="en-US" dirty="0" smtClean="0"/>
          </a:p>
        </p:txBody>
      </p:sp>
    </p:spTree>
    <p:extLst>
      <p:ext uri="{BB962C8B-B14F-4D97-AF65-F5344CB8AC3E}">
        <p14:creationId xmlns:p14="http://schemas.microsoft.com/office/powerpoint/2010/main" val="2443487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2AD569E8-7CA6-446A-9EB4-C1B741AB3134}" type="slidenum">
              <a:rPr lang="pl-PL" altLang="pl-PL" smtClean="0"/>
              <a:pPr>
                <a:defRPr/>
              </a:pPr>
              <a:t>30</a:t>
            </a:fld>
            <a:endParaRPr lang="pl-PL" altLang="pl-PL"/>
          </a:p>
        </p:txBody>
      </p:sp>
    </p:spTree>
    <p:extLst>
      <p:ext uri="{BB962C8B-B14F-4D97-AF65-F5344CB8AC3E}">
        <p14:creationId xmlns:p14="http://schemas.microsoft.com/office/powerpoint/2010/main" val="1628672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3461" y="3398505"/>
            <a:ext cx="8187690" cy="3194685"/>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D569E8-7CA6-446A-9EB4-C1B741AB3134}" type="slidenum">
              <a:rPr lang="pl-PL" altLang="pl-PL" smtClean="0"/>
              <a:pPr>
                <a:defRPr/>
              </a:pPr>
              <a:t>31</a:t>
            </a:fld>
            <a:endParaRPr lang="pl-PL" altLang="pl-PL"/>
          </a:p>
        </p:txBody>
      </p:sp>
    </p:spTree>
    <p:extLst>
      <p:ext uri="{BB962C8B-B14F-4D97-AF65-F5344CB8AC3E}">
        <p14:creationId xmlns:p14="http://schemas.microsoft.com/office/powerpoint/2010/main" val="2090290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313113" y="533400"/>
            <a:ext cx="3608387" cy="266065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a:defRPr/>
            </a:pPr>
            <a:fld id="{2AD569E8-7CA6-446A-9EB4-C1B741AB3134}" type="slidenum">
              <a:rPr lang="pl-PL" altLang="pl-PL" smtClean="0">
                <a:solidFill>
                  <a:srgbClr val="000000"/>
                </a:solidFill>
              </a:rPr>
              <a:pPr>
                <a:defRPr/>
              </a:pPr>
              <a:t>32</a:t>
            </a:fld>
            <a:endParaRPr lang="pl-PL" altLang="pl-PL">
              <a:solidFill>
                <a:srgbClr val="000000"/>
              </a:solidFill>
            </a:endParaRPr>
          </a:p>
        </p:txBody>
      </p:sp>
    </p:spTree>
    <p:extLst>
      <p:ext uri="{BB962C8B-B14F-4D97-AF65-F5344CB8AC3E}">
        <p14:creationId xmlns:p14="http://schemas.microsoft.com/office/powerpoint/2010/main" val="39443948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FAACA78-50AF-4F75-DCF7-F42495EBCCBD}"/>
            </a:ext>
          </a:extLst>
        </p:cNvPr>
        <p:cNvGrpSpPr/>
        <p:nvPr/>
      </p:nvGrpSpPr>
      <p:grpSpPr>
        <a:xfrm>
          <a:off x="0" y="0"/>
          <a:ext cx="0" cy="0"/>
          <a:chOff x="0" y="0"/>
          <a:chExt cx="0" cy="0"/>
        </a:xfrm>
      </p:grpSpPr>
      <p:sp>
        <p:nvSpPr>
          <p:cNvPr id="28674" name="Rectangle 7">
            <a:extLst>
              <a:ext uri="{FF2B5EF4-FFF2-40B4-BE49-F238E27FC236}">
                <a16:creationId xmlns="" xmlns:a16="http://schemas.microsoft.com/office/drawing/2014/main" id="{5E8CBC9B-61CB-6B17-1493-62C272282258}"/>
              </a:ext>
            </a:extLst>
          </p:cNvPr>
          <p:cNvSpPr>
            <a:spLocks noGrp="1" noChangeArrowheads="1"/>
          </p:cNvSpPr>
          <p:nvPr>
            <p:ph type="sldNum" sz="quarter" idx="5"/>
          </p:nvPr>
        </p:nvSpPr>
        <p:spPr>
          <a:noFill/>
        </p:spPr>
        <p:txBody>
          <a:bodyPr/>
          <a:lstStyle/>
          <a:p>
            <a:fld id="{6D7B8100-1E9F-4FA8-BC62-9B4B40C587C0}" type="slidenum">
              <a:rPr lang="pl-PL" altLang="pl-PL" smtClean="0">
                <a:solidFill>
                  <a:srgbClr val="000000"/>
                </a:solidFill>
              </a:rPr>
              <a:pPr/>
              <a:t>33</a:t>
            </a:fld>
            <a:endParaRPr lang="pl-PL" altLang="pl-PL">
              <a:solidFill>
                <a:srgbClr val="000000"/>
              </a:solidFill>
            </a:endParaRPr>
          </a:p>
        </p:txBody>
      </p:sp>
      <p:sp>
        <p:nvSpPr>
          <p:cNvPr id="28675" name="Rectangle 2">
            <a:extLst>
              <a:ext uri="{FF2B5EF4-FFF2-40B4-BE49-F238E27FC236}">
                <a16:creationId xmlns="" xmlns:a16="http://schemas.microsoft.com/office/drawing/2014/main" id="{FE83195C-B728-2C89-8847-AA290F22F229}"/>
              </a:ext>
            </a:extLst>
          </p:cNvPr>
          <p:cNvSpPr>
            <a:spLocks noGrp="1" noRot="1" noChangeAspect="1" noChangeArrowheads="1" noTextEdit="1"/>
          </p:cNvSpPr>
          <p:nvPr>
            <p:ph type="sldImg"/>
          </p:nvPr>
        </p:nvSpPr>
        <p:spPr>
          <a:xfrm>
            <a:off x="3173090" y="535266"/>
            <a:ext cx="3608387" cy="2660650"/>
          </a:xfrm>
          <a:ln/>
        </p:spPr>
      </p:sp>
      <p:sp>
        <p:nvSpPr>
          <p:cNvPr id="28676" name="Rectangle 3">
            <a:extLst>
              <a:ext uri="{FF2B5EF4-FFF2-40B4-BE49-F238E27FC236}">
                <a16:creationId xmlns="" xmlns:a16="http://schemas.microsoft.com/office/drawing/2014/main" id="{72142BEA-8971-9D77-BB52-E14A561DF66A}"/>
              </a:ext>
            </a:extLst>
          </p:cNvPr>
          <p:cNvSpPr>
            <a:spLocks noGrp="1" noChangeArrowheads="1"/>
          </p:cNvSpPr>
          <p:nvPr>
            <p:ph type="body" idx="1"/>
          </p:nvPr>
        </p:nvSpPr>
        <p:spPr>
          <a:xfrm>
            <a:off x="1084858" y="3387817"/>
            <a:ext cx="8187690" cy="3194685"/>
          </a:xfrm>
          <a:noFill/>
          <a:ln/>
        </p:spPr>
        <p:txBody>
          <a:bodyPr/>
          <a:lstStyle/>
          <a:p>
            <a:pPr eaLnBrk="1" hangingPunct="1"/>
            <a:r>
              <a:rPr lang="en-US" altLang="pl-PL" dirty="0"/>
              <a:t>Add notes</a:t>
            </a:r>
          </a:p>
          <a:p>
            <a:pPr eaLnBrk="1" hangingPunct="1"/>
            <a:endParaRPr lang="pl-PL" altLang="pl-PL" dirty="0"/>
          </a:p>
          <a:p>
            <a:pPr eaLnBrk="1" hangingPunct="1"/>
            <a:endParaRPr lang="pl-PL" altLang="pl-PL" dirty="0"/>
          </a:p>
          <a:p>
            <a:pPr eaLnBrk="1" hangingPunct="1"/>
            <a:endParaRPr lang="pl-PL" altLang="pl-PL" dirty="0"/>
          </a:p>
        </p:txBody>
      </p:sp>
    </p:spTree>
    <p:extLst>
      <p:ext uri="{BB962C8B-B14F-4D97-AF65-F5344CB8AC3E}">
        <p14:creationId xmlns:p14="http://schemas.microsoft.com/office/powerpoint/2010/main" val="38205289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588845B-6064-E7A5-85D5-E4763442AC7A}"/>
            </a:ext>
          </a:extLst>
        </p:cNvPr>
        <p:cNvGrpSpPr/>
        <p:nvPr/>
      </p:nvGrpSpPr>
      <p:grpSpPr>
        <a:xfrm>
          <a:off x="0" y="0"/>
          <a:ext cx="0" cy="0"/>
          <a:chOff x="0" y="0"/>
          <a:chExt cx="0" cy="0"/>
        </a:xfrm>
      </p:grpSpPr>
      <p:sp>
        <p:nvSpPr>
          <p:cNvPr id="28674" name="Rectangle 7">
            <a:extLst>
              <a:ext uri="{FF2B5EF4-FFF2-40B4-BE49-F238E27FC236}">
                <a16:creationId xmlns="" xmlns:a16="http://schemas.microsoft.com/office/drawing/2014/main" id="{3368F33C-BACB-557A-B2A8-AE414851332E}"/>
              </a:ext>
            </a:extLst>
          </p:cNvPr>
          <p:cNvSpPr>
            <a:spLocks noGrp="1" noChangeArrowheads="1"/>
          </p:cNvSpPr>
          <p:nvPr>
            <p:ph type="sldNum" sz="quarter" idx="5"/>
          </p:nvPr>
        </p:nvSpPr>
        <p:spPr>
          <a:noFill/>
        </p:spPr>
        <p:txBody>
          <a:bodyPr/>
          <a:lstStyle/>
          <a:p>
            <a:fld id="{6D7B8100-1E9F-4FA8-BC62-9B4B40C587C0}" type="slidenum">
              <a:rPr lang="pl-PL" altLang="pl-PL" smtClean="0">
                <a:solidFill>
                  <a:srgbClr val="000000"/>
                </a:solidFill>
              </a:rPr>
              <a:pPr/>
              <a:t>34</a:t>
            </a:fld>
            <a:endParaRPr lang="pl-PL" altLang="pl-PL">
              <a:solidFill>
                <a:srgbClr val="000000"/>
              </a:solidFill>
            </a:endParaRPr>
          </a:p>
        </p:txBody>
      </p:sp>
      <p:sp>
        <p:nvSpPr>
          <p:cNvPr id="28675" name="Rectangle 2">
            <a:extLst>
              <a:ext uri="{FF2B5EF4-FFF2-40B4-BE49-F238E27FC236}">
                <a16:creationId xmlns="" xmlns:a16="http://schemas.microsoft.com/office/drawing/2014/main" id="{AF5C1464-EA90-22C4-3F68-AB27FB5A214D}"/>
              </a:ext>
            </a:extLst>
          </p:cNvPr>
          <p:cNvSpPr>
            <a:spLocks noGrp="1" noRot="1" noChangeAspect="1" noChangeArrowheads="1" noTextEdit="1"/>
          </p:cNvSpPr>
          <p:nvPr>
            <p:ph type="sldImg"/>
          </p:nvPr>
        </p:nvSpPr>
        <p:spPr>
          <a:xfrm>
            <a:off x="3029074" y="532803"/>
            <a:ext cx="3608387" cy="2660650"/>
          </a:xfrm>
          <a:ln/>
        </p:spPr>
      </p:sp>
      <p:sp>
        <p:nvSpPr>
          <p:cNvPr id="28676" name="Rectangle 3">
            <a:extLst>
              <a:ext uri="{FF2B5EF4-FFF2-40B4-BE49-F238E27FC236}">
                <a16:creationId xmlns="" xmlns:a16="http://schemas.microsoft.com/office/drawing/2014/main" id="{6B6474C7-8E50-C5B2-2D6F-204CB666D183}"/>
              </a:ext>
            </a:extLst>
          </p:cNvPr>
          <p:cNvSpPr>
            <a:spLocks noGrp="1" noChangeArrowheads="1"/>
          </p:cNvSpPr>
          <p:nvPr>
            <p:ph type="body" idx="1"/>
          </p:nvPr>
        </p:nvSpPr>
        <p:spPr>
          <a:xfrm>
            <a:off x="1023461" y="3548418"/>
            <a:ext cx="8187690" cy="3194685"/>
          </a:xfrm>
          <a:noFill/>
          <a:ln/>
        </p:spPr>
        <p:txBody>
          <a:bodyPr/>
          <a:lstStyle/>
          <a:p>
            <a:pPr eaLnBrk="1" hangingPunct="1"/>
            <a:endParaRPr lang="pl-PL" altLang="pl-PL" dirty="0"/>
          </a:p>
          <a:p>
            <a:pPr eaLnBrk="1" hangingPunct="1"/>
            <a:endParaRPr lang="pl-PL" altLang="pl-PL" dirty="0"/>
          </a:p>
        </p:txBody>
      </p:sp>
    </p:spTree>
    <p:extLst>
      <p:ext uri="{BB962C8B-B14F-4D97-AF65-F5344CB8AC3E}">
        <p14:creationId xmlns:p14="http://schemas.microsoft.com/office/powerpoint/2010/main" val="11666912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22BB40F-E737-F327-1939-2506B9422752}"/>
            </a:ext>
          </a:extLst>
        </p:cNvPr>
        <p:cNvGrpSpPr/>
        <p:nvPr/>
      </p:nvGrpSpPr>
      <p:grpSpPr>
        <a:xfrm>
          <a:off x="0" y="0"/>
          <a:ext cx="0" cy="0"/>
          <a:chOff x="0" y="0"/>
          <a:chExt cx="0" cy="0"/>
        </a:xfrm>
      </p:grpSpPr>
      <p:sp>
        <p:nvSpPr>
          <p:cNvPr id="28674" name="Rectangle 7">
            <a:extLst>
              <a:ext uri="{FF2B5EF4-FFF2-40B4-BE49-F238E27FC236}">
                <a16:creationId xmlns="" xmlns:a16="http://schemas.microsoft.com/office/drawing/2014/main" id="{10E782FD-86E3-DB0B-B0A2-BDA053FCBFB5}"/>
              </a:ext>
            </a:extLst>
          </p:cNvPr>
          <p:cNvSpPr>
            <a:spLocks noGrp="1" noChangeArrowheads="1"/>
          </p:cNvSpPr>
          <p:nvPr>
            <p:ph type="sldNum" sz="quarter" idx="5"/>
          </p:nvPr>
        </p:nvSpPr>
        <p:spPr>
          <a:noFill/>
        </p:spPr>
        <p:txBody>
          <a:bodyPr/>
          <a:lstStyle/>
          <a:p>
            <a:fld id="{6D7B8100-1E9F-4FA8-BC62-9B4B40C587C0}" type="slidenum">
              <a:rPr lang="pl-PL" altLang="pl-PL" smtClean="0">
                <a:solidFill>
                  <a:srgbClr val="000000"/>
                </a:solidFill>
              </a:rPr>
              <a:pPr/>
              <a:t>35</a:t>
            </a:fld>
            <a:endParaRPr lang="pl-PL" altLang="pl-PL">
              <a:solidFill>
                <a:srgbClr val="000000"/>
              </a:solidFill>
            </a:endParaRPr>
          </a:p>
        </p:txBody>
      </p:sp>
      <p:sp>
        <p:nvSpPr>
          <p:cNvPr id="28675" name="Rectangle 2">
            <a:extLst>
              <a:ext uri="{FF2B5EF4-FFF2-40B4-BE49-F238E27FC236}">
                <a16:creationId xmlns="" xmlns:a16="http://schemas.microsoft.com/office/drawing/2014/main" id="{984339B5-319A-BDB9-BF06-2AA2DCDCAE1E}"/>
              </a:ext>
            </a:extLst>
          </p:cNvPr>
          <p:cNvSpPr>
            <a:spLocks noGrp="1" noRot="1" noChangeAspect="1" noChangeArrowheads="1" noTextEdit="1"/>
          </p:cNvSpPr>
          <p:nvPr>
            <p:ph type="sldImg"/>
          </p:nvPr>
        </p:nvSpPr>
        <p:spPr>
          <a:xfrm>
            <a:off x="3158485" y="533400"/>
            <a:ext cx="3608387" cy="2660650"/>
          </a:xfrm>
          <a:ln/>
        </p:spPr>
      </p:sp>
      <p:sp>
        <p:nvSpPr>
          <p:cNvPr id="28676" name="Rectangle 3">
            <a:extLst>
              <a:ext uri="{FF2B5EF4-FFF2-40B4-BE49-F238E27FC236}">
                <a16:creationId xmlns="" xmlns:a16="http://schemas.microsoft.com/office/drawing/2014/main" id="{A285902D-C97F-A637-F486-AFB462DD5957}"/>
              </a:ext>
            </a:extLst>
          </p:cNvPr>
          <p:cNvSpPr>
            <a:spLocks noGrp="1" noChangeArrowheads="1"/>
          </p:cNvSpPr>
          <p:nvPr>
            <p:ph type="body" idx="1"/>
          </p:nvPr>
        </p:nvSpPr>
        <p:spPr>
          <a:xfrm>
            <a:off x="868834" y="3371234"/>
            <a:ext cx="8187690" cy="3194685"/>
          </a:xfrm>
          <a:noFill/>
          <a:ln/>
        </p:spPr>
        <p:txBody>
          <a:bodyPr/>
          <a:lstStyle/>
          <a:p>
            <a:pPr eaLnBrk="1" hangingPunct="1"/>
            <a:r>
              <a:rPr lang="en-US" altLang="pl-PL" dirty="0"/>
              <a:t>Add notes</a:t>
            </a:r>
          </a:p>
          <a:p>
            <a:pPr eaLnBrk="1" hangingPunct="1"/>
            <a:endParaRPr lang="pl-PL" altLang="pl-PL" dirty="0"/>
          </a:p>
          <a:p>
            <a:pPr eaLnBrk="1" hangingPunct="1"/>
            <a:endParaRPr lang="pl-PL" altLang="pl-PL" dirty="0"/>
          </a:p>
          <a:p>
            <a:pPr eaLnBrk="1" hangingPunct="1"/>
            <a:endParaRPr lang="pl-PL" altLang="pl-PL" dirty="0"/>
          </a:p>
        </p:txBody>
      </p:sp>
    </p:spTree>
    <p:extLst>
      <p:ext uri="{BB962C8B-B14F-4D97-AF65-F5344CB8AC3E}">
        <p14:creationId xmlns:p14="http://schemas.microsoft.com/office/powerpoint/2010/main" val="6344219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C7732D6-FFB5-2817-D331-6543C7E40802}"/>
            </a:ext>
          </a:extLst>
        </p:cNvPr>
        <p:cNvGrpSpPr/>
        <p:nvPr/>
      </p:nvGrpSpPr>
      <p:grpSpPr>
        <a:xfrm>
          <a:off x="0" y="0"/>
          <a:ext cx="0" cy="0"/>
          <a:chOff x="0" y="0"/>
          <a:chExt cx="0" cy="0"/>
        </a:xfrm>
      </p:grpSpPr>
      <p:sp>
        <p:nvSpPr>
          <p:cNvPr id="28674" name="Rectangle 7">
            <a:extLst>
              <a:ext uri="{FF2B5EF4-FFF2-40B4-BE49-F238E27FC236}">
                <a16:creationId xmlns="" xmlns:a16="http://schemas.microsoft.com/office/drawing/2014/main" id="{1643379B-D514-5288-659E-E2CE5948166E}"/>
              </a:ext>
            </a:extLst>
          </p:cNvPr>
          <p:cNvSpPr>
            <a:spLocks noGrp="1" noChangeArrowheads="1"/>
          </p:cNvSpPr>
          <p:nvPr>
            <p:ph type="sldNum" sz="quarter" idx="5"/>
          </p:nvPr>
        </p:nvSpPr>
        <p:spPr>
          <a:noFill/>
        </p:spPr>
        <p:txBody>
          <a:bodyPr/>
          <a:lstStyle/>
          <a:p>
            <a:fld id="{6D7B8100-1E9F-4FA8-BC62-9B4B40C587C0}" type="slidenum">
              <a:rPr lang="pl-PL" altLang="pl-PL" smtClean="0">
                <a:solidFill>
                  <a:srgbClr val="000000"/>
                </a:solidFill>
              </a:rPr>
              <a:pPr/>
              <a:t>36</a:t>
            </a:fld>
            <a:endParaRPr lang="pl-PL" altLang="pl-PL">
              <a:solidFill>
                <a:srgbClr val="000000"/>
              </a:solidFill>
            </a:endParaRPr>
          </a:p>
        </p:txBody>
      </p:sp>
      <p:sp>
        <p:nvSpPr>
          <p:cNvPr id="28675" name="Rectangle 2">
            <a:extLst>
              <a:ext uri="{FF2B5EF4-FFF2-40B4-BE49-F238E27FC236}">
                <a16:creationId xmlns="" xmlns:a16="http://schemas.microsoft.com/office/drawing/2014/main" id="{D6EEBEBE-37FD-8933-390D-606D997B47C0}"/>
              </a:ext>
            </a:extLst>
          </p:cNvPr>
          <p:cNvSpPr>
            <a:spLocks noGrp="1" noRot="1" noChangeAspect="1" noChangeArrowheads="1" noTextEdit="1"/>
          </p:cNvSpPr>
          <p:nvPr>
            <p:ph type="sldImg"/>
          </p:nvPr>
        </p:nvSpPr>
        <p:spPr>
          <a:xfrm>
            <a:off x="3158485" y="533400"/>
            <a:ext cx="3608387" cy="2660650"/>
          </a:xfrm>
          <a:ln/>
        </p:spPr>
      </p:sp>
      <p:sp>
        <p:nvSpPr>
          <p:cNvPr id="28676" name="Rectangle 3">
            <a:extLst>
              <a:ext uri="{FF2B5EF4-FFF2-40B4-BE49-F238E27FC236}">
                <a16:creationId xmlns="" xmlns:a16="http://schemas.microsoft.com/office/drawing/2014/main" id="{2CBCB0F3-1D8E-848C-DE63-53039BAFD3D7}"/>
              </a:ext>
            </a:extLst>
          </p:cNvPr>
          <p:cNvSpPr>
            <a:spLocks noGrp="1" noChangeArrowheads="1"/>
          </p:cNvSpPr>
          <p:nvPr>
            <p:ph type="body" idx="1"/>
          </p:nvPr>
        </p:nvSpPr>
        <p:spPr>
          <a:xfrm>
            <a:off x="868834" y="3371234"/>
            <a:ext cx="8187690" cy="3194685"/>
          </a:xfrm>
          <a:noFill/>
          <a:ln/>
        </p:spPr>
        <p:txBody>
          <a:bodyPr/>
          <a:lstStyle/>
          <a:p>
            <a:pPr eaLnBrk="1" hangingPunct="1"/>
            <a:r>
              <a:rPr lang="en-US" altLang="pl-PL" dirty="0"/>
              <a:t>Add notes</a:t>
            </a:r>
          </a:p>
          <a:p>
            <a:pPr eaLnBrk="1" hangingPunct="1"/>
            <a:endParaRPr lang="pl-PL" altLang="pl-PL" dirty="0"/>
          </a:p>
          <a:p>
            <a:pPr eaLnBrk="1" hangingPunct="1"/>
            <a:endParaRPr lang="pl-PL" altLang="pl-PL" dirty="0"/>
          </a:p>
          <a:p>
            <a:pPr eaLnBrk="1" hangingPunct="1"/>
            <a:endParaRPr lang="pl-PL" altLang="pl-PL" dirty="0"/>
          </a:p>
        </p:txBody>
      </p:sp>
    </p:spTree>
    <p:extLst>
      <p:ext uri="{BB962C8B-B14F-4D97-AF65-F5344CB8AC3E}">
        <p14:creationId xmlns:p14="http://schemas.microsoft.com/office/powerpoint/2010/main" val="13589414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313113" y="533400"/>
            <a:ext cx="3608387" cy="266065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a:defRPr/>
            </a:pPr>
            <a:fld id="{2AD569E8-7CA6-446A-9EB4-C1B741AB3134}" type="slidenum">
              <a:rPr lang="pl-PL" altLang="pl-PL" smtClean="0">
                <a:solidFill>
                  <a:srgbClr val="000000"/>
                </a:solidFill>
              </a:rPr>
              <a:pPr>
                <a:defRPr/>
              </a:pPr>
              <a:t>37</a:t>
            </a:fld>
            <a:endParaRPr lang="pl-PL" altLang="pl-PL">
              <a:solidFill>
                <a:srgbClr val="000000"/>
              </a:solidFill>
            </a:endParaRPr>
          </a:p>
        </p:txBody>
      </p:sp>
    </p:spTree>
    <p:extLst>
      <p:ext uri="{BB962C8B-B14F-4D97-AF65-F5344CB8AC3E}">
        <p14:creationId xmlns:p14="http://schemas.microsoft.com/office/powerpoint/2010/main" val="10306029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2AD569E8-7CA6-446A-9EB4-C1B741AB3134}" type="slidenum">
              <a:rPr lang="pl-PL" altLang="pl-PL" smtClean="0"/>
              <a:pPr>
                <a:defRPr/>
              </a:pPr>
              <a:t>38</a:t>
            </a:fld>
            <a:endParaRPr lang="pl-PL" altLang="pl-PL"/>
          </a:p>
        </p:txBody>
      </p:sp>
    </p:spTree>
    <p:extLst>
      <p:ext uri="{BB962C8B-B14F-4D97-AF65-F5344CB8AC3E}">
        <p14:creationId xmlns:p14="http://schemas.microsoft.com/office/powerpoint/2010/main" val="3922438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AB91BA2-5546-443C-9BE0-C0A8252DD79A}" type="slidenum">
              <a:rPr lang="en-US" altLang="en-US"/>
              <a:pPr/>
              <a:t>4</a:t>
            </a:fld>
            <a:endParaRPr lang="en-US" altLang="en-US" dirty="0"/>
          </a:p>
        </p:txBody>
      </p:sp>
      <p:sp>
        <p:nvSpPr>
          <p:cNvPr id="59393" name="Rectangle 1"/>
          <p:cNvSpPr txBox="1">
            <a:spLocks noGrp="1" noRot="1" noChangeAspect="1" noChangeArrowheads="1"/>
          </p:cNvSpPr>
          <p:nvPr>
            <p:ph type="sldImg"/>
          </p:nvPr>
        </p:nvSpPr>
        <p:spPr bwMode="auto">
          <a:xfrm>
            <a:off x="2286000" y="182880"/>
            <a:ext cx="5029200" cy="36576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1097280" y="4114800"/>
            <a:ext cx="7315200" cy="3657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t" anchorCtr="0"/>
          <a:lstStyle/>
          <a:p>
            <a:endParaRPr lang="en-US" altLang="en-US" sz="1200" dirty="0"/>
          </a:p>
        </p:txBody>
      </p:sp>
    </p:spTree>
    <p:extLst>
      <p:ext uri="{BB962C8B-B14F-4D97-AF65-F5344CB8AC3E}">
        <p14:creationId xmlns:p14="http://schemas.microsoft.com/office/powerpoint/2010/main" val="816188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182880"/>
            <a:ext cx="5029200" cy="3657600"/>
          </a:xfrm>
        </p:spPr>
      </p:sp>
      <p:sp>
        <p:nvSpPr>
          <p:cNvPr id="3" name="Notes Placeholder 2"/>
          <p:cNvSpPr>
            <a:spLocks noGrp="1"/>
          </p:cNvSpPr>
          <p:nvPr>
            <p:ph type="body" idx="1"/>
          </p:nvPr>
        </p:nvSpPr>
        <p:spPr>
          <a:xfrm>
            <a:off x="1097280" y="4114800"/>
            <a:ext cx="7315200" cy="3657600"/>
          </a:xfrm>
        </p:spPr>
        <p:txBody>
          <a:bodyPr/>
          <a:lstStyle/>
          <a:p>
            <a:pPr lvl="0">
              <a:lnSpc>
                <a:spcPts val="956"/>
              </a:lnSpc>
              <a:spcBef>
                <a:spcPct val="0"/>
              </a:spcBef>
              <a:spcAft>
                <a:spcPts val="563"/>
              </a:spcAft>
              <a:buSzPts val="1000"/>
              <a:tabLst>
                <a:tab pos="342900" algn="l"/>
              </a:tabLst>
            </a:pPr>
            <a:endParaRPr lang="en-US" sz="1200" b="1" dirty="0" smtClean="0">
              <a:solidFill>
                <a:srgbClr val="232F3E"/>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919857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182880"/>
            <a:ext cx="5029200" cy="3657600"/>
          </a:xfrm>
        </p:spPr>
      </p:sp>
      <p:sp>
        <p:nvSpPr>
          <p:cNvPr id="3" name="Notes Placeholder 2"/>
          <p:cNvSpPr>
            <a:spLocks noGrp="1"/>
          </p:cNvSpPr>
          <p:nvPr>
            <p:ph type="body" idx="1"/>
          </p:nvPr>
        </p:nvSpPr>
        <p:spPr>
          <a:xfrm>
            <a:off x="1097280" y="4114800"/>
            <a:ext cx="7315200" cy="3657600"/>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D569E8-7CA6-446A-9EB4-C1B741AB3134}" type="slidenum">
              <a:rPr lang="pl-PL" altLang="pl-PL" smtClean="0"/>
              <a:pPr>
                <a:defRPr/>
              </a:pPr>
              <a:t>6</a:t>
            </a:fld>
            <a:endParaRPr lang="pl-PL" altLang="pl-PL"/>
          </a:p>
        </p:txBody>
      </p:sp>
    </p:spTree>
    <p:extLst>
      <p:ext uri="{BB962C8B-B14F-4D97-AF65-F5344CB8AC3E}">
        <p14:creationId xmlns:p14="http://schemas.microsoft.com/office/powerpoint/2010/main" val="4192208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FDE3ED-FE92-465F-818D-DB2142460CB6}" type="slidenum">
              <a:rPr lang="pl-PL" altLang="pl-PL"/>
              <a:pPr>
                <a:spcBef>
                  <a:spcPct val="0"/>
                </a:spcBef>
              </a:pPr>
              <a:t>7</a:t>
            </a:fld>
            <a:endParaRPr lang="pl-PL" altLang="pl-PL"/>
          </a:p>
        </p:txBody>
      </p:sp>
      <p:sp>
        <p:nvSpPr>
          <p:cNvPr id="9219" name="Rectangle 2"/>
          <p:cNvSpPr>
            <a:spLocks noGrp="1" noRot="1" noChangeAspect="1" noChangeArrowheads="1" noTextEdit="1"/>
          </p:cNvSpPr>
          <p:nvPr>
            <p:ph type="sldImg"/>
          </p:nvPr>
        </p:nvSpPr>
        <p:spPr>
          <a:xfrm>
            <a:off x="2286000" y="182880"/>
            <a:ext cx="4572000" cy="3657600"/>
          </a:xfrm>
          <a:ln/>
        </p:spPr>
      </p:sp>
      <p:sp>
        <p:nvSpPr>
          <p:cNvPr id="9220" name="Rectangle 3"/>
          <p:cNvSpPr>
            <a:spLocks noGrp="1" noChangeArrowheads="1"/>
          </p:cNvSpPr>
          <p:nvPr>
            <p:ph type="body" idx="1"/>
          </p:nvPr>
        </p:nvSpPr>
        <p:spPr>
          <a:xfrm>
            <a:off x="1097280" y="4114800"/>
            <a:ext cx="7315200" cy="3657600"/>
          </a:xfrm>
          <a:noFill/>
        </p:spPr>
        <p:txBody>
          <a:bodyPr/>
          <a:lstStyle/>
          <a:p>
            <a:pPr eaLnBrk="1" hangingPunct="1"/>
            <a:endParaRPr lang="en-US" altLang="pl-PL" baseline="0" dirty="0" smtClean="0">
              <a:latin typeface="Arial" panose="020B0604020202020204" pitchFamily="34" charset="0"/>
            </a:endParaRPr>
          </a:p>
          <a:p>
            <a:pPr eaLnBrk="1" hangingPunct="1"/>
            <a:endParaRPr lang="en-US" altLang="pl-PL" baseline="0" dirty="0" smtClean="0">
              <a:latin typeface="Arial" panose="020B0604020202020204" pitchFamily="34" charset="0"/>
            </a:endParaRPr>
          </a:p>
          <a:p>
            <a:pPr eaLnBrk="1" hangingPunct="1"/>
            <a:endParaRPr lang="pl-PL" altLang="pl-PL" dirty="0" smtClean="0">
              <a:latin typeface="Arial" panose="020B0604020202020204" pitchFamily="34" charset="0"/>
            </a:endParaRPr>
          </a:p>
        </p:txBody>
      </p:sp>
    </p:spTree>
    <p:extLst>
      <p:ext uri="{BB962C8B-B14F-4D97-AF65-F5344CB8AC3E}">
        <p14:creationId xmlns:p14="http://schemas.microsoft.com/office/powerpoint/2010/main" val="2969890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
          <p:cNvSpPr txBox="1">
            <a:spLocks noGrp="1" noRot="1" noChangeAspect="1" noChangeArrowheads="1" noTextEdit="1"/>
          </p:cNvSpPr>
          <p:nvPr>
            <p:ph type="sldImg"/>
          </p:nvPr>
        </p:nvSpPr>
        <p:spPr>
          <a:xfrm>
            <a:off x="2286000" y="182880"/>
            <a:ext cx="5029200" cy="36576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p:cNvSpPr txBox="1">
            <a:spLocks noGrp="1" noChangeArrowheads="1"/>
          </p:cNvSpPr>
          <p:nvPr>
            <p:ph type="body" idx="1"/>
          </p:nvPr>
        </p:nvSpPr>
        <p:spPr>
          <a:xfrm>
            <a:off x="1097280" y="4114800"/>
            <a:ext cx="7315200" cy="36576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t" anchorCtr="0"/>
          <a:lstStyle/>
          <a:p>
            <a:endParaRPr lang="en-US" altLang="en-US" dirty="0" smtClean="0"/>
          </a:p>
        </p:txBody>
      </p:sp>
    </p:spTree>
    <p:extLst>
      <p:ext uri="{BB962C8B-B14F-4D97-AF65-F5344CB8AC3E}">
        <p14:creationId xmlns:p14="http://schemas.microsoft.com/office/powerpoint/2010/main" val="749908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3113" y="533400"/>
            <a:ext cx="3608387" cy="2660650"/>
          </a:xfrm>
        </p:spPr>
      </p:sp>
      <p:sp>
        <p:nvSpPr>
          <p:cNvPr id="3" name="Notes Placeholder 2"/>
          <p:cNvSpPr>
            <a:spLocks noGrp="1"/>
          </p:cNvSpPr>
          <p:nvPr>
            <p:ph type="body" idx="1"/>
          </p:nvPr>
        </p:nvSpPr>
        <p:spPr/>
        <p:txBody>
          <a:bodyPr/>
          <a:lstStyle/>
          <a:p>
            <a:pPr lvl="0">
              <a:spcBef>
                <a:spcPct val="0"/>
              </a:spcBef>
              <a:spcAft>
                <a:spcPts val="600"/>
              </a:spcAft>
              <a:buSzPts val="1000"/>
              <a:tabLst>
                <a:tab pos="342900" algn="l"/>
              </a:tabLst>
            </a:pPr>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2AD569E8-7CA6-446A-9EB4-C1B741AB3134}" type="slidenum">
              <a:rPr lang="pl-PL" altLang="pl-PL" smtClean="0"/>
              <a:pPr>
                <a:defRPr/>
              </a:pPr>
              <a:t>9</a:t>
            </a:fld>
            <a:endParaRPr lang="pl-PL" altLang="pl-PL"/>
          </a:p>
        </p:txBody>
      </p:sp>
    </p:spTree>
    <p:extLst>
      <p:ext uri="{BB962C8B-B14F-4D97-AF65-F5344CB8AC3E}">
        <p14:creationId xmlns:p14="http://schemas.microsoft.com/office/powerpoint/2010/main" val="1176493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51510" y="1988397"/>
            <a:ext cx="7383780" cy="1372023"/>
          </a:xfrm>
        </p:spPr>
        <p:txBody>
          <a:bodyPr/>
          <a:lstStyle/>
          <a:p>
            <a:r>
              <a:rPr lang="pl-PL"/>
              <a:t>Kliknij, aby edytować styl</a:t>
            </a:r>
          </a:p>
        </p:txBody>
      </p:sp>
      <p:sp>
        <p:nvSpPr>
          <p:cNvPr id="3" name="Podtytuł 2"/>
          <p:cNvSpPr>
            <a:spLocks noGrp="1"/>
          </p:cNvSpPr>
          <p:nvPr>
            <p:ph type="subTitle" idx="1"/>
          </p:nvPr>
        </p:nvSpPr>
        <p:spPr>
          <a:xfrm>
            <a:off x="1303020" y="3627120"/>
            <a:ext cx="6080760" cy="1635760"/>
          </a:xfrm>
          <a:prstGeom prst="rect">
            <a:avLst/>
          </a:prstGeom>
        </p:spPr>
        <p:txBody>
          <a:bodyPr/>
          <a:lstStyle>
            <a:lvl1pPr marL="0" indent="0" algn="ctr">
              <a:buNone/>
              <a:defRPr/>
            </a:lvl1pPr>
            <a:lvl2pPr marL="426705" indent="0" algn="ctr">
              <a:buNone/>
              <a:defRPr/>
            </a:lvl2pPr>
            <a:lvl3pPr marL="853410" indent="0" algn="ctr">
              <a:buNone/>
              <a:defRPr/>
            </a:lvl3pPr>
            <a:lvl4pPr marL="1280114" indent="0" algn="ctr">
              <a:buNone/>
              <a:defRPr/>
            </a:lvl4pPr>
            <a:lvl5pPr marL="1706819" indent="0" algn="ctr">
              <a:buNone/>
              <a:defRPr/>
            </a:lvl5pPr>
            <a:lvl6pPr marL="2133524" indent="0" algn="ctr">
              <a:buNone/>
              <a:defRPr/>
            </a:lvl6pPr>
            <a:lvl7pPr marL="2560229" indent="0" algn="ctr">
              <a:buNone/>
              <a:defRPr/>
            </a:lvl7pPr>
            <a:lvl8pPr marL="2986933" indent="0" algn="ctr">
              <a:buNone/>
              <a:defRPr/>
            </a:lvl8pPr>
            <a:lvl9pPr marL="3413638" indent="0" algn="ctr">
              <a:buNone/>
              <a:defRPr/>
            </a:lvl9pPr>
          </a:lstStyle>
          <a:p>
            <a:r>
              <a:rPr lang="pl-PL"/>
              <a:t>Kliknij, aby edytować styl wzorca podtytułu</a:t>
            </a:r>
          </a:p>
        </p:txBody>
      </p:sp>
    </p:spTree>
    <p:extLst>
      <p:ext uri="{BB962C8B-B14F-4D97-AF65-F5344CB8AC3E}">
        <p14:creationId xmlns:p14="http://schemas.microsoft.com/office/powerpoint/2010/main" val="3388223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a:xfrm>
            <a:off x="434340" y="1493521"/>
            <a:ext cx="7818120" cy="4224232"/>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84533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297930" y="610447"/>
            <a:ext cx="1954530" cy="510730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34340" y="610447"/>
            <a:ext cx="5718810" cy="510730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881587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ytuł, zawartość i tekst">
    <p:spTree>
      <p:nvGrpSpPr>
        <p:cNvPr id="1" name=""/>
        <p:cNvGrpSpPr/>
        <p:nvPr/>
      </p:nvGrpSpPr>
      <p:grpSpPr>
        <a:xfrm>
          <a:off x="0" y="0"/>
          <a:ext cx="0" cy="0"/>
          <a:chOff x="0" y="0"/>
          <a:chExt cx="0" cy="0"/>
        </a:xfrm>
      </p:grpSpPr>
      <p:sp>
        <p:nvSpPr>
          <p:cNvPr id="2" name="Tytuł 1"/>
          <p:cNvSpPr>
            <a:spLocks noGrp="1"/>
          </p:cNvSpPr>
          <p:nvPr>
            <p:ph type="title"/>
          </p:nvPr>
        </p:nvSpPr>
        <p:spPr>
          <a:xfrm>
            <a:off x="1551861" y="610447"/>
            <a:ext cx="6697583" cy="454872"/>
          </a:xfrm>
        </p:spPr>
        <p:txBody>
          <a:bodyPr/>
          <a:lstStyle/>
          <a:p>
            <a:r>
              <a:rPr lang="pl-PL"/>
              <a:t>Kliknij, aby edytować styl</a:t>
            </a:r>
          </a:p>
        </p:txBody>
      </p:sp>
      <p:sp>
        <p:nvSpPr>
          <p:cNvPr id="3" name="Symbol zastępczy zawartości 2"/>
          <p:cNvSpPr>
            <a:spLocks noGrp="1"/>
          </p:cNvSpPr>
          <p:nvPr>
            <p:ph sz="half" idx="1"/>
          </p:nvPr>
        </p:nvSpPr>
        <p:spPr>
          <a:xfrm>
            <a:off x="434340" y="1493521"/>
            <a:ext cx="3836670" cy="422423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415790" y="1493521"/>
            <a:ext cx="3836670" cy="422423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378598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ytuł, clipart i tekst">
    <p:spTree>
      <p:nvGrpSpPr>
        <p:cNvPr id="1" name=""/>
        <p:cNvGrpSpPr/>
        <p:nvPr/>
      </p:nvGrpSpPr>
      <p:grpSpPr>
        <a:xfrm>
          <a:off x="0" y="0"/>
          <a:ext cx="0" cy="0"/>
          <a:chOff x="0" y="0"/>
          <a:chExt cx="0" cy="0"/>
        </a:xfrm>
      </p:grpSpPr>
      <p:sp>
        <p:nvSpPr>
          <p:cNvPr id="2" name="Tytuł 1"/>
          <p:cNvSpPr>
            <a:spLocks noGrp="1"/>
          </p:cNvSpPr>
          <p:nvPr>
            <p:ph type="title"/>
          </p:nvPr>
        </p:nvSpPr>
        <p:spPr>
          <a:xfrm>
            <a:off x="1551861" y="610447"/>
            <a:ext cx="6697583" cy="454872"/>
          </a:xfrm>
        </p:spPr>
        <p:txBody>
          <a:bodyPr/>
          <a:lstStyle/>
          <a:p>
            <a:r>
              <a:rPr lang="pl-PL"/>
              <a:t>Kliknij, aby edytować styl</a:t>
            </a:r>
          </a:p>
        </p:txBody>
      </p:sp>
      <p:sp>
        <p:nvSpPr>
          <p:cNvPr id="3" name="Symbol zastępczy obiektu clipart 2"/>
          <p:cNvSpPr>
            <a:spLocks noGrp="1"/>
          </p:cNvSpPr>
          <p:nvPr>
            <p:ph type="clipArt" sz="half" idx="1"/>
          </p:nvPr>
        </p:nvSpPr>
        <p:spPr>
          <a:xfrm>
            <a:off x="434340" y="1493521"/>
            <a:ext cx="3836670" cy="4224232"/>
          </a:xfrm>
          <a:prstGeom prst="rect">
            <a:avLst/>
          </a:prstGeom>
        </p:spPr>
        <p:txBody>
          <a:bodyPr>
            <a:normAutofit/>
          </a:bodyPr>
          <a:lstStyle/>
          <a:p>
            <a:pPr lvl="0"/>
            <a:endParaRPr lang="pl-PL" noProof="0"/>
          </a:p>
        </p:txBody>
      </p:sp>
      <p:sp>
        <p:nvSpPr>
          <p:cNvPr id="4" name="Symbol zastępczy tekstu 3"/>
          <p:cNvSpPr>
            <a:spLocks noGrp="1"/>
          </p:cNvSpPr>
          <p:nvPr>
            <p:ph type="body" sz="half" idx="2"/>
          </p:nvPr>
        </p:nvSpPr>
        <p:spPr>
          <a:xfrm>
            <a:off x="4415790" y="1493521"/>
            <a:ext cx="3836670" cy="422423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460259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3657" y="255387"/>
            <a:ext cx="7815384" cy="1067248"/>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xfrm>
            <a:off x="597218" y="5932595"/>
            <a:ext cx="1954530" cy="340783"/>
          </a:xfrm>
          <a:prstGeom prst="rect">
            <a:avLst/>
          </a:prstGeom>
        </p:spPr>
        <p:txBody>
          <a:bodyPr/>
          <a:lstStyle>
            <a:lvl1pPr>
              <a:defRPr/>
            </a:lvl1pPr>
          </a:lstStyle>
          <a:p>
            <a:pPr>
              <a:defRPr/>
            </a:pPr>
            <a:endParaRPr lang="en-US" altLang="en-US" dirty="0">
              <a:solidFill>
                <a:prstClr val="black">
                  <a:tint val="75000"/>
                </a:prstClr>
              </a:solidFill>
            </a:endParaRPr>
          </a:p>
        </p:txBody>
      </p:sp>
      <p:sp>
        <p:nvSpPr>
          <p:cNvPr id="4" name="Rectangle 4"/>
          <p:cNvSpPr>
            <a:spLocks noGrp="1" noChangeArrowheads="1"/>
          </p:cNvSpPr>
          <p:nvPr>
            <p:ph type="ftr" idx="11"/>
          </p:nvPr>
        </p:nvSpPr>
        <p:spPr>
          <a:xfrm>
            <a:off x="2877503" y="5932595"/>
            <a:ext cx="2931795" cy="340783"/>
          </a:xfrm>
          <a:prstGeom prst="rect">
            <a:avLst/>
          </a:prstGeom>
        </p:spPr>
        <p:txBody>
          <a:bodyPr/>
          <a:lstStyle>
            <a:lvl1pPr>
              <a:defRPr/>
            </a:lvl1pPr>
          </a:lstStyle>
          <a:p>
            <a:pPr>
              <a:defRPr/>
            </a:pPr>
            <a:endParaRPr lang="en-US" altLang="en-US" dirty="0">
              <a:solidFill>
                <a:prstClr val="black">
                  <a:tint val="75000"/>
                </a:prstClr>
              </a:solidFill>
            </a:endParaRPr>
          </a:p>
        </p:txBody>
      </p:sp>
      <p:sp>
        <p:nvSpPr>
          <p:cNvPr id="5" name="Rectangle 5"/>
          <p:cNvSpPr>
            <a:spLocks noGrp="1" noChangeArrowheads="1"/>
          </p:cNvSpPr>
          <p:nvPr>
            <p:ph type="sldNum" idx="12"/>
          </p:nvPr>
        </p:nvSpPr>
        <p:spPr>
          <a:xfrm>
            <a:off x="6135053" y="5932595"/>
            <a:ext cx="1954530" cy="340783"/>
          </a:xfrm>
          <a:prstGeom prst="rect">
            <a:avLst/>
          </a:prstGeom>
        </p:spPr>
        <p:txBody>
          <a:bodyPr/>
          <a:lstStyle>
            <a:lvl1pPr>
              <a:defRPr/>
            </a:lvl1pPr>
          </a:lstStyle>
          <a:p>
            <a:pPr>
              <a:defRPr/>
            </a:pPr>
            <a:fld id="{0DAE2DEA-402E-48B9-867F-C9631C1538E6}"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1592683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510" y="1047539"/>
            <a:ext cx="7383780" cy="2228427"/>
          </a:xfrm>
        </p:spPr>
        <p:txBody>
          <a:bodyPr anchor="b"/>
          <a:lstStyle>
            <a:lvl1pPr algn="ctr">
              <a:defRPr sz="5600"/>
            </a:lvl1pPr>
          </a:lstStyle>
          <a:p>
            <a:r>
              <a:rPr lang="en-US" smtClean="0"/>
              <a:t>Click to edit Master title style</a:t>
            </a:r>
            <a:endParaRPr lang="en-US" dirty="0"/>
          </a:p>
        </p:txBody>
      </p:sp>
      <p:sp>
        <p:nvSpPr>
          <p:cNvPr id="3" name="Subtitle 2"/>
          <p:cNvSpPr>
            <a:spLocks noGrp="1"/>
          </p:cNvSpPr>
          <p:nvPr>
            <p:ph type="subTitle" idx="1"/>
          </p:nvPr>
        </p:nvSpPr>
        <p:spPr>
          <a:xfrm>
            <a:off x="1085850" y="3361902"/>
            <a:ext cx="6515100" cy="1545378"/>
          </a:xfrm>
        </p:spPr>
        <p:txBody>
          <a:bodyPr/>
          <a:lstStyle>
            <a:lvl1pPr marL="0" indent="0" algn="ctr">
              <a:buNone/>
              <a:defRPr sz="2240"/>
            </a:lvl1pPr>
            <a:lvl2pPr marL="426705" indent="0" algn="ctr">
              <a:buNone/>
              <a:defRPr sz="1867"/>
            </a:lvl2pPr>
            <a:lvl3pPr marL="853410" indent="0" algn="ctr">
              <a:buNone/>
              <a:defRPr sz="1680"/>
            </a:lvl3pPr>
            <a:lvl4pPr marL="1280114" indent="0" algn="ctr">
              <a:buNone/>
              <a:defRPr sz="1493"/>
            </a:lvl4pPr>
            <a:lvl5pPr marL="1706819" indent="0" algn="ctr">
              <a:buNone/>
              <a:defRPr sz="1493"/>
            </a:lvl5pPr>
            <a:lvl6pPr marL="2133524" indent="0" algn="ctr">
              <a:buNone/>
              <a:defRPr sz="1493"/>
            </a:lvl6pPr>
            <a:lvl7pPr marL="2560229" indent="0" algn="ctr">
              <a:buNone/>
              <a:defRPr sz="1493"/>
            </a:lvl7pPr>
            <a:lvl8pPr marL="2986933" indent="0" algn="ctr">
              <a:buNone/>
              <a:defRPr sz="1493"/>
            </a:lvl8pPr>
            <a:lvl9pPr marL="3413638" indent="0" algn="ctr">
              <a:buNone/>
              <a:defRPr sz="149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086424A-42D4-4C2F-8B90-BCB5077C0CC8}" type="slidenum">
              <a:rPr lang="en-US" altLang="en-US" smtClean="0">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382776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1A1DF75-3313-4BDD-8573-444EE6CE7837}" type="slidenum">
              <a:rPr lang="en-US" altLang="en-US" smtClean="0">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99275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2694" y="1595757"/>
            <a:ext cx="7492365" cy="2662555"/>
          </a:xfrm>
        </p:spPr>
        <p:txBody>
          <a:bodyPr anchor="b"/>
          <a:lstStyle>
            <a:lvl1pPr>
              <a:defRPr sz="5600"/>
            </a:lvl1pPr>
          </a:lstStyle>
          <a:p>
            <a:r>
              <a:rPr lang="en-US" smtClean="0"/>
              <a:t>Click to edit Master title style</a:t>
            </a:r>
            <a:endParaRPr lang="en-US" dirty="0"/>
          </a:p>
        </p:txBody>
      </p:sp>
      <p:sp>
        <p:nvSpPr>
          <p:cNvPr id="3" name="Text Placeholder 2"/>
          <p:cNvSpPr>
            <a:spLocks noGrp="1"/>
          </p:cNvSpPr>
          <p:nvPr>
            <p:ph type="body" idx="1"/>
          </p:nvPr>
        </p:nvSpPr>
        <p:spPr>
          <a:xfrm>
            <a:off x="592694" y="4283500"/>
            <a:ext cx="7492365" cy="1400175"/>
          </a:xfrm>
        </p:spPr>
        <p:txBody>
          <a:bodyPr/>
          <a:lstStyle>
            <a:lvl1pPr marL="0" indent="0">
              <a:buNone/>
              <a:defRPr sz="2240">
                <a:solidFill>
                  <a:schemeClr val="tx1"/>
                </a:solidFill>
              </a:defRPr>
            </a:lvl1pPr>
            <a:lvl2pPr marL="426705" indent="0">
              <a:buNone/>
              <a:defRPr sz="1867">
                <a:solidFill>
                  <a:schemeClr val="tx1">
                    <a:tint val="75000"/>
                  </a:schemeClr>
                </a:solidFill>
              </a:defRPr>
            </a:lvl2pPr>
            <a:lvl3pPr marL="853410" indent="0">
              <a:buNone/>
              <a:defRPr sz="1680">
                <a:solidFill>
                  <a:schemeClr val="tx1">
                    <a:tint val="75000"/>
                  </a:schemeClr>
                </a:solidFill>
              </a:defRPr>
            </a:lvl3pPr>
            <a:lvl4pPr marL="1280114" indent="0">
              <a:buNone/>
              <a:defRPr sz="1493">
                <a:solidFill>
                  <a:schemeClr val="tx1">
                    <a:tint val="75000"/>
                  </a:schemeClr>
                </a:solidFill>
              </a:defRPr>
            </a:lvl4pPr>
            <a:lvl5pPr marL="1706819" indent="0">
              <a:buNone/>
              <a:defRPr sz="1493">
                <a:solidFill>
                  <a:schemeClr val="tx1">
                    <a:tint val="75000"/>
                  </a:schemeClr>
                </a:solidFill>
              </a:defRPr>
            </a:lvl5pPr>
            <a:lvl6pPr marL="2133524" indent="0">
              <a:buNone/>
              <a:defRPr sz="1493">
                <a:solidFill>
                  <a:schemeClr val="tx1">
                    <a:tint val="75000"/>
                  </a:schemeClr>
                </a:solidFill>
              </a:defRPr>
            </a:lvl6pPr>
            <a:lvl7pPr marL="2560229" indent="0">
              <a:buNone/>
              <a:defRPr sz="1493">
                <a:solidFill>
                  <a:schemeClr val="tx1">
                    <a:tint val="75000"/>
                  </a:schemeClr>
                </a:solidFill>
              </a:defRPr>
            </a:lvl7pPr>
            <a:lvl8pPr marL="2986933" indent="0">
              <a:buNone/>
              <a:defRPr sz="1493">
                <a:solidFill>
                  <a:schemeClr val="tx1">
                    <a:tint val="75000"/>
                  </a:schemeClr>
                </a:solidFill>
              </a:defRPr>
            </a:lvl8pPr>
            <a:lvl9pPr marL="3413638" indent="0">
              <a:buNone/>
              <a:defRPr sz="149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E4A3ABD-EE89-44A4-B521-68C00224CF6B}" type="slidenum">
              <a:rPr lang="en-US" altLang="en-US" smtClean="0">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2058835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7218" y="1703917"/>
            <a:ext cx="3691890" cy="40612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97693" y="1703917"/>
            <a:ext cx="3691890" cy="40612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813203A-DDA0-42EF-B206-726672EB922D}" type="slidenum">
              <a:rPr lang="en-US" altLang="en-US" smtClean="0">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812828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8349" y="340785"/>
            <a:ext cx="7492365" cy="123719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98350" y="1569085"/>
            <a:ext cx="3674923" cy="768985"/>
          </a:xfr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smtClean="0"/>
              <a:t>Click to edit Master text styles</a:t>
            </a:r>
          </a:p>
        </p:txBody>
      </p:sp>
      <p:sp>
        <p:nvSpPr>
          <p:cNvPr id="4" name="Content Placeholder 3"/>
          <p:cNvSpPr>
            <a:spLocks noGrp="1"/>
          </p:cNvSpPr>
          <p:nvPr>
            <p:ph sz="half" idx="2"/>
          </p:nvPr>
        </p:nvSpPr>
        <p:spPr>
          <a:xfrm>
            <a:off x="598350" y="2338070"/>
            <a:ext cx="3674923" cy="3438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397693" y="1569085"/>
            <a:ext cx="3693021" cy="768985"/>
          </a:xfr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smtClean="0"/>
              <a:t>Click to edit Master text styles</a:t>
            </a:r>
          </a:p>
        </p:txBody>
      </p:sp>
      <p:sp>
        <p:nvSpPr>
          <p:cNvPr id="6" name="Content Placeholder 5"/>
          <p:cNvSpPr>
            <a:spLocks noGrp="1"/>
          </p:cNvSpPr>
          <p:nvPr>
            <p:ph sz="quarter" idx="4"/>
          </p:nvPr>
        </p:nvSpPr>
        <p:spPr>
          <a:xfrm>
            <a:off x="4397693" y="2338070"/>
            <a:ext cx="3693021" cy="3438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CFC0CFEC-3B73-410E-A596-704433DD6BF4}" type="slidenum">
              <a:rPr lang="en-US" altLang="en-US" smtClean="0">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475650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a:xfrm>
            <a:off x="434340" y="1493521"/>
            <a:ext cx="7818120" cy="422423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622672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lt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B93BAA4B-9559-48D3-B9D3-7AD2FB658A4E}" type="slidenum">
              <a:rPr lang="en-US" altLang="en-US" smtClean="0">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960999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lt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D25DAB1B-EE88-4347-A399-45559F9B9114}" type="slidenum">
              <a:rPr lang="en-US" altLang="en-US" smtClean="0">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2662445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8349" y="426720"/>
            <a:ext cx="2801719" cy="1493520"/>
          </a:xfrm>
        </p:spPr>
        <p:txBody>
          <a:bodyPr anchor="b"/>
          <a:lstStyle>
            <a:lvl1pPr>
              <a:defRPr sz="2987"/>
            </a:lvl1pPr>
          </a:lstStyle>
          <a:p>
            <a:r>
              <a:rPr lang="en-US" smtClean="0"/>
              <a:t>Click to edit Master title style</a:t>
            </a:r>
            <a:endParaRPr lang="en-US" dirty="0"/>
          </a:p>
        </p:txBody>
      </p:sp>
      <p:sp>
        <p:nvSpPr>
          <p:cNvPr id="3" name="Content Placeholder 2"/>
          <p:cNvSpPr>
            <a:spLocks noGrp="1"/>
          </p:cNvSpPr>
          <p:nvPr>
            <p:ph idx="1"/>
          </p:nvPr>
        </p:nvSpPr>
        <p:spPr>
          <a:xfrm>
            <a:off x="3693021" y="921598"/>
            <a:ext cx="4397693" cy="4548717"/>
          </a:xfrm>
        </p:spPr>
        <p:txBody>
          <a:bodyPr/>
          <a:lstStyle>
            <a:lvl1pPr>
              <a:defRPr sz="2987"/>
            </a:lvl1pPr>
            <a:lvl2pPr>
              <a:defRPr sz="2613"/>
            </a:lvl2pPr>
            <a:lvl3pPr>
              <a:defRPr sz="2240"/>
            </a:lvl3pPr>
            <a:lvl4pPr>
              <a:defRPr sz="1867"/>
            </a:lvl4pPr>
            <a:lvl5pPr>
              <a:defRPr sz="1867"/>
            </a:lvl5pPr>
            <a:lvl6pPr>
              <a:defRPr sz="1867"/>
            </a:lvl6pPr>
            <a:lvl7pPr>
              <a:defRPr sz="1867"/>
            </a:lvl7pPr>
            <a:lvl8pPr>
              <a:defRPr sz="1867"/>
            </a:lvl8pPr>
            <a:lvl9pPr>
              <a:defRPr sz="18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8349" y="1920240"/>
            <a:ext cx="2801719" cy="3557482"/>
          </a:xfrm>
        </p:spPr>
        <p:txBody>
          <a:bodyPr/>
          <a:lstStyle>
            <a:lvl1pPr marL="0" indent="0">
              <a:buNone/>
              <a:defRPr sz="1493"/>
            </a:lvl1pPr>
            <a:lvl2pPr marL="426705" indent="0">
              <a:buNone/>
              <a:defRPr sz="1307"/>
            </a:lvl2pPr>
            <a:lvl3pPr marL="853410" indent="0">
              <a:buNone/>
              <a:defRPr sz="1120"/>
            </a:lvl3pPr>
            <a:lvl4pPr marL="1280114" indent="0">
              <a:buNone/>
              <a:defRPr sz="933"/>
            </a:lvl4pPr>
            <a:lvl5pPr marL="1706819" indent="0">
              <a:buNone/>
              <a:defRPr sz="933"/>
            </a:lvl5pPr>
            <a:lvl6pPr marL="2133524" indent="0">
              <a:buNone/>
              <a:defRPr sz="933"/>
            </a:lvl6pPr>
            <a:lvl7pPr marL="2560229" indent="0">
              <a:buNone/>
              <a:defRPr sz="933"/>
            </a:lvl7pPr>
            <a:lvl8pPr marL="2986933" indent="0">
              <a:buNone/>
              <a:defRPr sz="933"/>
            </a:lvl8pPr>
            <a:lvl9pPr marL="3413638" indent="0">
              <a:buNone/>
              <a:defRPr sz="933"/>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EAF8E5B-C817-4381-B87C-08E7A152C28B}" type="slidenum">
              <a:rPr lang="en-US" altLang="en-US" smtClean="0">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182161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8349" y="426720"/>
            <a:ext cx="2801719" cy="1493520"/>
          </a:xfrm>
        </p:spPr>
        <p:txBody>
          <a:bodyPr anchor="b"/>
          <a:lstStyle>
            <a:lvl1pPr>
              <a:defRPr sz="298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693021" y="921598"/>
            <a:ext cx="4397693" cy="4548717"/>
          </a:xfrm>
        </p:spPr>
        <p:txBody>
          <a:bodyPr anchor="t"/>
          <a:lstStyle>
            <a:lvl1pPr marL="0" indent="0">
              <a:buNone/>
              <a:defRPr sz="2987"/>
            </a:lvl1pPr>
            <a:lvl2pPr marL="426705" indent="0">
              <a:buNone/>
              <a:defRPr sz="2613"/>
            </a:lvl2pPr>
            <a:lvl3pPr marL="853410" indent="0">
              <a:buNone/>
              <a:defRPr sz="2240"/>
            </a:lvl3pPr>
            <a:lvl4pPr marL="1280114" indent="0">
              <a:buNone/>
              <a:defRPr sz="1867"/>
            </a:lvl4pPr>
            <a:lvl5pPr marL="1706819" indent="0">
              <a:buNone/>
              <a:defRPr sz="1867"/>
            </a:lvl5pPr>
            <a:lvl6pPr marL="2133524" indent="0">
              <a:buNone/>
              <a:defRPr sz="1867"/>
            </a:lvl6pPr>
            <a:lvl7pPr marL="2560229" indent="0">
              <a:buNone/>
              <a:defRPr sz="1867"/>
            </a:lvl7pPr>
            <a:lvl8pPr marL="2986933" indent="0">
              <a:buNone/>
              <a:defRPr sz="1867"/>
            </a:lvl8pPr>
            <a:lvl9pPr marL="3413638" indent="0">
              <a:buNone/>
              <a:defRPr sz="1867"/>
            </a:lvl9pPr>
          </a:lstStyle>
          <a:p>
            <a:r>
              <a:rPr lang="en-US" dirty="0" smtClean="0"/>
              <a:t>Click icon to add picture</a:t>
            </a:r>
            <a:endParaRPr lang="en-US" dirty="0"/>
          </a:p>
        </p:txBody>
      </p:sp>
      <p:sp>
        <p:nvSpPr>
          <p:cNvPr id="4" name="Text Placeholder 3"/>
          <p:cNvSpPr>
            <a:spLocks noGrp="1"/>
          </p:cNvSpPr>
          <p:nvPr>
            <p:ph type="body" sz="half" idx="2"/>
          </p:nvPr>
        </p:nvSpPr>
        <p:spPr>
          <a:xfrm>
            <a:off x="598349" y="1920240"/>
            <a:ext cx="2801719" cy="3557482"/>
          </a:xfrm>
        </p:spPr>
        <p:txBody>
          <a:bodyPr/>
          <a:lstStyle>
            <a:lvl1pPr marL="0" indent="0">
              <a:buNone/>
              <a:defRPr sz="1493"/>
            </a:lvl1pPr>
            <a:lvl2pPr marL="426705" indent="0">
              <a:buNone/>
              <a:defRPr sz="1307"/>
            </a:lvl2pPr>
            <a:lvl3pPr marL="853410" indent="0">
              <a:buNone/>
              <a:defRPr sz="1120"/>
            </a:lvl3pPr>
            <a:lvl4pPr marL="1280114" indent="0">
              <a:buNone/>
              <a:defRPr sz="933"/>
            </a:lvl4pPr>
            <a:lvl5pPr marL="1706819" indent="0">
              <a:buNone/>
              <a:defRPr sz="933"/>
            </a:lvl5pPr>
            <a:lvl6pPr marL="2133524" indent="0">
              <a:buNone/>
              <a:defRPr sz="933"/>
            </a:lvl6pPr>
            <a:lvl7pPr marL="2560229" indent="0">
              <a:buNone/>
              <a:defRPr sz="933"/>
            </a:lvl7pPr>
            <a:lvl8pPr marL="2986933" indent="0">
              <a:buNone/>
              <a:defRPr sz="933"/>
            </a:lvl8pPr>
            <a:lvl9pPr marL="3413638" indent="0">
              <a:buNone/>
              <a:defRPr sz="933"/>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BEAB0FF-FD4B-43E6-B7A2-6C85B4928669}" type="slidenum">
              <a:rPr lang="en-US" altLang="en-US" smtClean="0">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1148431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46DBE74-C8F5-4697-B410-03A1543EDCBA}" type="slidenum">
              <a:rPr lang="en-US" altLang="en-US" smtClean="0">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620402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6492" y="340783"/>
            <a:ext cx="1873091" cy="542438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7218" y="340783"/>
            <a:ext cx="5510689" cy="54243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3DB9E06-7942-41ED-8A6F-D45FEEDCC749}" type="slidenum">
              <a:rPr lang="en-US" altLang="en-US" smtClean="0">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2513758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731520" y="182880"/>
            <a:ext cx="7315200" cy="548640"/>
          </a:xfrm>
        </p:spPr>
        <p:txBody>
          <a:bodyPr>
            <a:noAutofit/>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a:defRPr/>
            </a:lvl1pPr>
          </a:lstStyle>
          <a:p>
            <a:pPr>
              <a:defRPr/>
            </a:pPr>
            <a:endParaRPr lang="en-US" altLang="en-US" dirty="0">
              <a:solidFill>
                <a:prstClr val="black">
                  <a:tint val="75000"/>
                </a:prstClr>
              </a:solidFill>
            </a:endParaRPr>
          </a:p>
        </p:txBody>
      </p:sp>
      <p:sp>
        <p:nvSpPr>
          <p:cNvPr id="4" name="Rectangle 4"/>
          <p:cNvSpPr>
            <a:spLocks noGrp="1" noChangeArrowheads="1"/>
          </p:cNvSpPr>
          <p:nvPr>
            <p:ph type="ftr" idx="11"/>
          </p:nvPr>
        </p:nvSpPr>
        <p:spPr/>
        <p:txBody>
          <a:bodyPr/>
          <a:lstStyle>
            <a:lvl1pPr>
              <a:defRPr/>
            </a:lvl1pPr>
          </a:lstStyle>
          <a:p>
            <a:pPr>
              <a:defRPr/>
            </a:pPr>
            <a:endParaRPr lang="en-US" altLang="en-US" dirty="0">
              <a:solidFill>
                <a:prstClr val="black">
                  <a:tint val="75000"/>
                </a:prstClr>
              </a:solidFill>
            </a:endParaRPr>
          </a:p>
        </p:txBody>
      </p:sp>
      <p:sp>
        <p:nvSpPr>
          <p:cNvPr id="5" name="Rectangle 5"/>
          <p:cNvSpPr>
            <a:spLocks noGrp="1" noChangeArrowheads="1"/>
          </p:cNvSpPr>
          <p:nvPr>
            <p:ph type="sldNum" idx="12"/>
          </p:nvPr>
        </p:nvSpPr>
        <p:spPr/>
        <p:txBody>
          <a:bodyPr/>
          <a:lstStyle>
            <a:lvl1pPr>
              <a:defRPr/>
            </a:lvl1pPr>
          </a:lstStyle>
          <a:p>
            <a:pPr>
              <a:defRPr/>
            </a:pPr>
            <a:fld id="{0DAE2DEA-402E-48B9-867F-C9631C1538E6}"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2567490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510" y="1047539"/>
            <a:ext cx="7383780" cy="2228427"/>
          </a:xfrm>
        </p:spPr>
        <p:txBody>
          <a:bodyPr anchor="b"/>
          <a:lstStyle>
            <a:lvl1pPr algn="ctr">
              <a:defRPr sz="5600"/>
            </a:lvl1pPr>
          </a:lstStyle>
          <a:p>
            <a:r>
              <a:rPr lang="en-US" smtClean="0"/>
              <a:t>Click to edit Master title style</a:t>
            </a:r>
            <a:endParaRPr lang="en-US" dirty="0"/>
          </a:p>
        </p:txBody>
      </p:sp>
      <p:sp>
        <p:nvSpPr>
          <p:cNvPr id="3" name="Subtitle 2"/>
          <p:cNvSpPr>
            <a:spLocks noGrp="1"/>
          </p:cNvSpPr>
          <p:nvPr>
            <p:ph type="subTitle" idx="1"/>
          </p:nvPr>
        </p:nvSpPr>
        <p:spPr>
          <a:xfrm>
            <a:off x="1085850" y="3361902"/>
            <a:ext cx="6515100" cy="1545378"/>
          </a:xfrm>
        </p:spPr>
        <p:txBody>
          <a:bodyPr/>
          <a:lstStyle>
            <a:lvl1pPr marL="0" indent="0" algn="ctr">
              <a:buNone/>
              <a:defRPr sz="2240"/>
            </a:lvl1pPr>
            <a:lvl2pPr marL="426705" indent="0" algn="ctr">
              <a:buNone/>
              <a:defRPr sz="1867"/>
            </a:lvl2pPr>
            <a:lvl3pPr marL="853410" indent="0" algn="ctr">
              <a:buNone/>
              <a:defRPr sz="1680"/>
            </a:lvl3pPr>
            <a:lvl4pPr marL="1280114" indent="0" algn="ctr">
              <a:buNone/>
              <a:defRPr sz="1493"/>
            </a:lvl4pPr>
            <a:lvl5pPr marL="1706819" indent="0" algn="ctr">
              <a:buNone/>
              <a:defRPr sz="1493"/>
            </a:lvl5pPr>
            <a:lvl6pPr marL="2133524" indent="0" algn="ctr">
              <a:buNone/>
              <a:defRPr sz="1493"/>
            </a:lvl6pPr>
            <a:lvl7pPr marL="2560229" indent="0" algn="ctr">
              <a:buNone/>
              <a:defRPr sz="1493"/>
            </a:lvl7pPr>
            <a:lvl8pPr marL="2986933" indent="0" algn="ctr">
              <a:buNone/>
              <a:defRPr sz="1493"/>
            </a:lvl8pPr>
            <a:lvl9pPr marL="3413638" indent="0" algn="ctr">
              <a:buNone/>
              <a:defRPr sz="149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086424A-42D4-4C2F-8B90-BCB5077C0CC8}" type="slidenum">
              <a:rPr lang="en-US" altLang="en-US" smtClean="0">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42694662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1A1DF75-3313-4BDD-8573-444EE6CE7837}" type="slidenum">
              <a:rPr lang="en-US" altLang="en-US" smtClean="0">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349931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2694" y="1595757"/>
            <a:ext cx="7492365" cy="2662555"/>
          </a:xfrm>
        </p:spPr>
        <p:txBody>
          <a:bodyPr anchor="b"/>
          <a:lstStyle>
            <a:lvl1pPr>
              <a:defRPr sz="5600"/>
            </a:lvl1pPr>
          </a:lstStyle>
          <a:p>
            <a:r>
              <a:rPr lang="en-US" smtClean="0"/>
              <a:t>Click to edit Master title style</a:t>
            </a:r>
            <a:endParaRPr lang="en-US" dirty="0"/>
          </a:p>
        </p:txBody>
      </p:sp>
      <p:sp>
        <p:nvSpPr>
          <p:cNvPr id="3" name="Text Placeholder 2"/>
          <p:cNvSpPr>
            <a:spLocks noGrp="1"/>
          </p:cNvSpPr>
          <p:nvPr>
            <p:ph type="body" idx="1"/>
          </p:nvPr>
        </p:nvSpPr>
        <p:spPr>
          <a:xfrm>
            <a:off x="592694" y="4283500"/>
            <a:ext cx="7492365" cy="1400175"/>
          </a:xfrm>
        </p:spPr>
        <p:txBody>
          <a:bodyPr/>
          <a:lstStyle>
            <a:lvl1pPr marL="0" indent="0">
              <a:buNone/>
              <a:defRPr sz="2240">
                <a:solidFill>
                  <a:schemeClr val="tx1"/>
                </a:solidFill>
              </a:defRPr>
            </a:lvl1pPr>
            <a:lvl2pPr marL="426705" indent="0">
              <a:buNone/>
              <a:defRPr sz="1867">
                <a:solidFill>
                  <a:schemeClr val="tx1">
                    <a:tint val="75000"/>
                  </a:schemeClr>
                </a:solidFill>
              </a:defRPr>
            </a:lvl2pPr>
            <a:lvl3pPr marL="853410" indent="0">
              <a:buNone/>
              <a:defRPr sz="1680">
                <a:solidFill>
                  <a:schemeClr val="tx1">
                    <a:tint val="75000"/>
                  </a:schemeClr>
                </a:solidFill>
              </a:defRPr>
            </a:lvl3pPr>
            <a:lvl4pPr marL="1280114" indent="0">
              <a:buNone/>
              <a:defRPr sz="1493">
                <a:solidFill>
                  <a:schemeClr val="tx1">
                    <a:tint val="75000"/>
                  </a:schemeClr>
                </a:solidFill>
              </a:defRPr>
            </a:lvl4pPr>
            <a:lvl5pPr marL="1706819" indent="0">
              <a:buNone/>
              <a:defRPr sz="1493">
                <a:solidFill>
                  <a:schemeClr val="tx1">
                    <a:tint val="75000"/>
                  </a:schemeClr>
                </a:solidFill>
              </a:defRPr>
            </a:lvl5pPr>
            <a:lvl6pPr marL="2133524" indent="0">
              <a:buNone/>
              <a:defRPr sz="1493">
                <a:solidFill>
                  <a:schemeClr val="tx1">
                    <a:tint val="75000"/>
                  </a:schemeClr>
                </a:solidFill>
              </a:defRPr>
            </a:lvl6pPr>
            <a:lvl7pPr marL="2560229" indent="0">
              <a:buNone/>
              <a:defRPr sz="1493">
                <a:solidFill>
                  <a:schemeClr val="tx1">
                    <a:tint val="75000"/>
                  </a:schemeClr>
                </a:solidFill>
              </a:defRPr>
            </a:lvl7pPr>
            <a:lvl8pPr marL="2986933" indent="0">
              <a:buNone/>
              <a:defRPr sz="1493">
                <a:solidFill>
                  <a:schemeClr val="tx1">
                    <a:tint val="75000"/>
                  </a:schemeClr>
                </a:solidFill>
              </a:defRPr>
            </a:lvl8pPr>
            <a:lvl9pPr marL="3413638" indent="0">
              <a:buNone/>
              <a:defRPr sz="149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E4A3ABD-EE89-44A4-B521-68C00224CF6B}" type="slidenum">
              <a:rPr lang="en-US" altLang="en-US" smtClean="0">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180729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686197" y="4113107"/>
            <a:ext cx="7383780" cy="1271270"/>
          </a:xfrm>
        </p:spPr>
        <p:txBody>
          <a:bodyPr anchor="t"/>
          <a:lstStyle>
            <a:lvl1pPr algn="l">
              <a:defRPr sz="3733" b="1" cap="all"/>
            </a:lvl1pPr>
          </a:lstStyle>
          <a:p>
            <a:r>
              <a:rPr lang="pl-PL"/>
              <a:t>Kliknij, aby edytować styl</a:t>
            </a:r>
          </a:p>
        </p:txBody>
      </p:sp>
      <p:sp>
        <p:nvSpPr>
          <p:cNvPr id="3" name="Symbol zastępczy tekstu 2"/>
          <p:cNvSpPr>
            <a:spLocks noGrp="1"/>
          </p:cNvSpPr>
          <p:nvPr>
            <p:ph type="body" idx="1"/>
          </p:nvPr>
        </p:nvSpPr>
        <p:spPr>
          <a:xfrm>
            <a:off x="686197" y="2712932"/>
            <a:ext cx="7383780" cy="1400175"/>
          </a:xfrm>
          <a:prstGeom prst="rect">
            <a:avLst/>
          </a:prstGeom>
        </p:spPr>
        <p:txBody>
          <a:bodyPr anchor="b"/>
          <a:lstStyle>
            <a:lvl1pPr marL="0" indent="0">
              <a:buNone/>
              <a:defRPr sz="1867"/>
            </a:lvl1pPr>
            <a:lvl2pPr marL="426705" indent="0">
              <a:buNone/>
              <a:defRPr sz="1680"/>
            </a:lvl2pPr>
            <a:lvl3pPr marL="853410" indent="0">
              <a:buNone/>
              <a:defRPr sz="1493"/>
            </a:lvl3pPr>
            <a:lvl4pPr marL="1280114" indent="0">
              <a:buNone/>
              <a:defRPr sz="1307"/>
            </a:lvl4pPr>
            <a:lvl5pPr marL="1706819" indent="0">
              <a:buNone/>
              <a:defRPr sz="1307"/>
            </a:lvl5pPr>
            <a:lvl6pPr marL="2133524" indent="0">
              <a:buNone/>
              <a:defRPr sz="1307"/>
            </a:lvl6pPr>
            <a:lvl7pPr marL="2560229" indent="0">
              <a:buNone/>
              <a:defRPr sz="1307"/>
            </a:lvl7pPr>
            <a:lvl8pPr marL="2986933" indent="0">
              <a:buNone/>
              <a:defRPr sz="1307"/>
            </a:lvl8pPr>
            <a:lvl9pPr marL="3413638" indent="0">
              <a:buNone/>
              <a:defRPr sz="1307"/>
            </a:lvl9pPr>
          </a:lstStyle>
          <a:p>
            <a:pPr lvl="0"/>
            <a:r>
              <a:rPr lang="pl-PL"/>
              <a:t>Kliknij, aby edytować style wzorca tekstu</a:t>
            </a:r>
          </a:p>
        </p:txBody>
      </p:sp>
    </p:spTree>
    <p:extLst>
      <p:ext uri="{BB962C8B-B14F-4D97-AF65-F5344CB8AC3E}">
        <p14:creationId xmlns:p14="http://schemas.microsoft.com/office/powerpoint/2010/main" val="40359215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7218" y="1703917"/>
            <a:ext cx="3691890" cy="40612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97693" y="1703917"/>
            <a:ext cx="3691890" cy="40612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813203A-DDA0-42EF-B206-726672EB922D}" type="slidenum">
              <a:rPr lang="en-US" altLang="en-US" smtClean="0">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168180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8349" y="340785"/>
            <a:ext cx="7492365" cy="123719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98350" y="1569085"/>
            <a:ext cx="3674923" cy="768985"/>
          </a:xfr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smtClean="0"/>
              <a:t>Click to edit Master text styles</a:t>
            </a:r>
          </a:p>
        </p:txBody>
      </p:sp>
      <p:sp>
        <p:nvSpPr>
          <p:cNvPr id="4" name="Content Placeholder 3"/>
          <p:cNvSpPr>
            <a:spLocks noGrp="1"/>
          </p:cNvSpPr>
          <p:nvPr>
            <p:ph sz="half" idx="2"/>
          </p:nvPr>
        </p:nvSpPr>
        <p:spPr>
          <a:xfrm>
            <a:off x="598350" y="2338070"/>
            <a:ext cx="3674923" cy="3438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397693" y="1569085"/>
            <a:ext cx="3693021" cy="768985"/>
          </a:xfr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smtClean="0"/>
              <a:t>Click to edit Master text styles</a:t>
            </a:r>
          </a:p>
        </p:txBody>
      </p:sp>
      <p:sp>
        <p:nvSpPr>
          <p:cNvPr id="6" name="Content Placeholder 5"/>
          <p:cNvSpPr>
            <a:spLocks noGrp="1"/>
          </p:cNvSpPr>
          <p:nvPr>
            <p:ph sz="quarter" idx="4"/>
          </p:nvPr>
        </p:nvSpPr>
        <p:spPr>
          <a:xfrm>
            <a:off x="4397693" y="2338070"/>
            <a:ext cx="3693021" cy="3438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CFC0CFEC-3B73-410E-A596-704433DD6BF4}" type="slidenum">
              <a:rPr lang="en-US" altLang="en-US" smtClean="0">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5777290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lt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B93BAA4B-9559-48D3-B9D3-7AD2FB658A4E}" type="slidenum">
              <a:rPr lang="en-US" altLang="en-US" smtClean="0">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29597205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lt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D25DAB1B-EE88-4347-A399-45559F9B9114}" type="slidenum">
              <a:rPr lang="en-US" altLang="en-US" smtClean="0">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899263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8349" y="426720"/>
            <a:ext cx="2801719" cy="1493520"/>
          </a:xfrm>
        </p:spPr>
        <p:txBody>
          <a:bodyPr anchor="b"/>
          <a:lstStyle>
            <a:lvl1pPr>
              <a:defRPr sz="2987"/>
            </a:lvl1pPr>
          </a:lstStyle>
          <a:p>
            <a:r>
              <a:rPr lang="en-US" smtClean="0"/>
              <a:t>Click to edit Master title style</a:t>
            </a:r>
            <a:endParaRPr lang="en-US" dirty="0"/>
          </a:p>
        </p:txBody>
      </p:sp>
      <p:sp>
        <p:nvSpPr>
          <p:cNvPr id="3" name="Content Placeholder 2"/>
          <p:cNvSpPr>
            <a:spLocks noGrp="1"/>
          </p:cNvSpPr>
          <p:nvPr>
            <p:ph idx="1"/>
          </p:nvPr>
        </p:nvSpPr>
        <p:spPr>
          <a:xfrm>
            <a:off x="3693021" y="921598"/>
            <a:ext cx="4397693" cy="4548717"/>
          </a:xfrm>
        </p:spPr>
        <p:txBody>
          <a:bodyPr/>
          <a:lstStyle>
            <a:lvl1pPr>
              <a:defRPr sz="2987"/>
            </a:lvl1pPr>
            <a:lvl2pPr>
              <a:defRPr sz="2613"/>
            </a:lvl2pPr>
            <a:lvl3pPr>
              <a:defRPr sz="2240"/>
            </a:lvl3pPr>
            <a:lvl4pPr>
              <a:defRPr sz="1867"/>
            </a:lvl4pPr>
            <a:lvl5pPr>
              <a:defRPr sz="1867"/>
            </a:lvl5pPr>
            <a:lvl6pPr>
              <a:defRPr sz="1867"/>
            </a:lvl6pPr>
            <a:lvl7pPr>
              <a:defRPr sz="1867"/>
            </a:lvl7pPr>
            <a:lvl8pPr>
              <a:defRPr sz="1867"/>
            </a:lvl8pPr>
            <a:lvl9pPr>
              <a:defRPr sz="18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8349" y="1920240"/>
            <a:ext cx="2801719" cy="3557482"/>
          </a:xfrm>
        </p:spPr>
        <p:txBody>
          <a:bodyPr/>
          <a:lstStyle>
            <a:lvl1pPr marL="0" indent="0">
              <a:buNone/>
              <a:defRPr sz="1493"/>
            </a:lvl1pPr>
            <a:lvl2pPr marL="426705" indent="0">
              <a:buNone/>
              <a:defRPr sz="1307"/>
            </a:lvl2pPr>
            <a:lvl3pPr marL="853410" indent="0">
              <a:buNone/>
              <a:defRPr sz="1120"/>
            </a:lvl3pPr>
            <a:lvl4pPr marL="1280114" indent="0">
              <a:buNone/>
              <a:defRPr sz="933"/>
            </a:lvl4pPr>
            <a:lvl5pPr marL="1706819" indent="0">
              <a:buNone/>
              <a:defRPr sz="933"/>
            </a:lvl5pPr>
            <a:lvl6pPr marL="2133524" indent="0">
              <a:buNone/>
              <a:defRPr sz="933"/>
            </a:lvl6pPr>
            <a:lvl7pPr marL="2560229" indent="0">
              <a:buNone/>
              <a:defRPr sz="933"/>
            </a:lvl7pPr>
            <a:lvl8pPr marL="2986933" indent="0">
              <a:buNone/>
              <a:defRPr sz="933"/>
            </a:lvl8pPr>
            <a:lvl9pPr marL="3413638" indent="0">
              <a:buNone/>
              <a:defRPr sz="933"/>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EAF8E5B-C817-4381-B87C-08E7A152C28B}" type="slidenum">
              <a:rPr lang="en-US" altLang="en-US" smtClean="0">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882860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8349" y="426720"/>
            <a:ext cx="2801719" cy="1493520"/>
          </a:xfrm>
        </p:spPr>
        <p:txBody>
          <a:bodyPr anchor="b"/>
          <a:lstStyle>
            <a:lvl1pPr>
              <a:defRPr sz="298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693021" y="921598"/>
            <a:ext cx="4397693" cy="4548717"/>
          </a:xfrm>
        </p:spPr>
        <p:txBody>
          <a:bodyPr anchor="t"/>
          <a:lstStyle>
            <a:lvl1pPr marL="0" indent="0">
              <a:buNone/>
              <a:defRPr sz="2987"/>
            </a:lvl1pPr>
            <a:lvl2pPr marL="426705" indent="0">
              <a:buNone/>
              <a:defRPr sz="2613"/>
            </a:lvl2pPr>
            <a:lvl3pPr marL="853410" indent="0">
              <a:buNone/>
              <a:defRPr sz="2240"/>
            </a:lvl3pPr>
            <a:lvl4pPr marL="1280114" indent="0">
              <a:buNone/>
              <a:defRPr sz="1867"/>
            </a:lvl4pPr>
            <a:lvl5pPr marL="1706819" indent="0">
              <a:buNone/>
              <a:defRPr sz="1867"/>
            </a:lvl5pPr>
            <a:lvl6pPr marL="2133524" indent="0">
              <a:buNone/>
              <a:defRPr sz="1867"/>
            </a:lvl6pPr>
            <a:lvl7pPr marL="2560229" indent="0">
              <a:buNone/>
              <a:defRPr sz="1867"/>
            </a:lvl7pPr>
            <a:lvl8pPr marL="2986933" indent="0">
              <a:buNone/>
              <a:defRPr sz="1867"/>
            </a:lvl8pPr>
            <a:lvl9pPr marL="3413638" indent="0">
              <a:buNone/>
              <a:defRPr sz="1867"/>
            </a:lvl9pPr>
          </a:lstStyle>
          <a:p>
            <a:r>
              <a:rPr lang="en-US" dirty="0" smtClean="0"/>
              <a:t>Click icon to add picture</a:t>
            </a:r>
            <a:endParaRPr lang="en-US" dirty="0"/>
          </a:p>
        </p:txBody>
      </p:sp>
      <p:sp>
        <p:nvSpPr>
          <p:cNvPr id="4" name="Text Placeholder 3"/>
          <p:cNvSpPr>
            <a:spLocks noGrp="1"/>
          </p:cNvSpPr>
          <p:nvPr>
            <p:ph type="body" sz="half" idx="2"/>
          </p:nvPr>
        </p:nvSpPr>
        <p:spPr>
          <a:xfrm>
            <a:off x="598349" y="1920240"/>
            <a:ext cx="2801719" cy="3557482"/>
          </a:xfrm>
        </p:spPr>
        <p:txBody>
          <a:bodyPr/>
          <a:lstStyle>
            <a:lvl1pPr marL="0" indent="0">
              <a:buNone/>
              <a:defRPr sz="1493"/>
            </a:lvl1pPr>
            <a:lvl2pPr marL="426705" indent="0">
              <a:buNone/>
              <a:defRPr sz="1307"/>
            </a:lvl2pPr>
            <a:lvl3pPr marL="853410" indent="0">
              <a:buNone/>
              <a:defRPr sz="1120"/>
            </a:lvl3pPr>
            <a:lvl4pPr marL="1280114" indent="0">
              <a:buNone/>
              <a:defRPr sz="933"/>
            </a:lvl4pPr>
            <a:lvl5pPr marL="1706819" indent="0">
              <a:buNone/>
              <a:defRPr sz="933"/>
            </a:lvl5pPr>
            <a:lvl6pPr marL="2133524" indent="0">
              <a:buNone/>
              <a:defRPr sz="933"/>
            </a:lvl6pPr>
            <a:lvl7pPr marL="2560229" indent="0">
              <a:buNone/>
              <a:defRPr sz="933"/>
            </a:lvl7pPr>
            <a:lvl8pPr marL="2986933" indent="0">
              <a:buNone/>
              <a:defRPr sz="933"/>
            </a:lvl8pPr>
            <a:lvl9pPr marL="3413638" indent="0">
              <a:buNone/>
              <a:defRPr sz="933"/>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BEAB0FF-FD4B-43E6-B7A2-6C85B4928669}" type="slidenum">
              <a:rPr lang="en-US" altLang="en-US" smtClean="0">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24171048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46DBE74-C8F5-4697-B410-03A1543EDCBA}" type="slidenum">
              <a:rPr lang="en-US" altLang="en-US" smtClean="0">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7395350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6492" y="340783"/>
            <a:ext cx="1873091" cy="542438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7218" y="340783"/>
            <a:ext cx="5510689" cy="54243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3DB9E06-7942-41ED-8A6F-D45FEEDCC749}" type="slidenum">
              <a:rPr lang="en-US" altLang="en-US" smtClean="0">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2028862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3657" y="255387"/>
            <a:ext cx="7815384" cy="1067248"/>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a:defRPr/>
            </a:lvl1pPr>
          </a:lstStyle>
          <a:p>
            <a:pPr>
              <a:defRPr/>
            </a:pPr>
            <a:endParaRPr lang="en-US" altLang="en-US" dirty="0">
              <a:solidFill>
                <a:prstClr val="black">
                  <a:tint val="75000"/>
                </a:prstClr>
              </a:solidFill>
            </a:endParaRPr>
          </a:p>
        </p:txBody>
      </p:sp>
      <p:sp>
        <p:nvSpPr>
          <p:cNvPr id="4" name="Rectangle 4"/>
          <p:cNvSpPr>
            <a:spLocks noGrp="1" noChangeArrowheads="1"/>
          </p:cNvSpPr>
          <p:nvPr>
            <p:ph type="ftr" idx="11"/>
          </p:nvPr>
        </p:nvSpPr>
        <p:spPr/>
        <p:txBody>
          <a:bodyPr/>
          <a:lstStyle>
            <a:lvl1pPr>
              <a:defRPr/>
            </a:lvl1pPr>
          </a:lstStyle>
          <a:p>
            <a:pPr>
              <a:defRPr/>
            </a:pPr>
            <a:endParaRPr lang="en-US" altLang="en-US" dirty="0">
              <a:solidFill>
                <a:prstClr val="black">
                  <a:tint val="75000"/>
                </a:prstClr>
              </a:solidFill>
            </a:endParaRPr>
          </a:p>
        </p:txBody>
      </p:sp>
      <p:sp>
        <p:nvSpPr>
          <p:cNvPr id="5" name="Rectangle 5"/>
          <p:cNvSpPr>
            <a:spLocks noGrp="1" noChangeArrowheads="1"/>
          </p:cNvSpPr>
          <p:nvPr>
            <p:ph type="sldNum" idx="12"/>
          </p:nvPr>
        </p:nvSpPr>
        <p:spPr/>
        <p:txBody>
          <a:bodyPr/>
          <a:lstStyle>
            <a:lvl1pPr>
              <a:defRPr/>
            </a:lvl1pPr>
          </a:lstStyle>
          <a:p>
            <a:pPr>
              <a:defRPr/>
            </a:pPr>
            <a:fld id="{0DAE2DEA-402E-48B9-867F-C9631C1538E6}"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7448283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51510" y="568960"/>
            <a:ext cx="7383780" cy="1066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51510" y="1849120"/>
            <a:ext cx="3619500" cy="184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15790" y="1849120"/>
            <a:ext cx="3619500" cy="184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51510" y="3840480"/>
            <a:ext cx="3619500" cy="184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415790" y="3840480"/>
            <a:ext cx="3619500" cy="184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dirty="0"/>
              <a:t>Dec 15, 2009</a:t>
            </a:r>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dirty="0"/>
              <a:t>               </a:t>
            </a:r>
            <a:r>
              <a:rPr lang="en-GB" altLang="en-US" sz="933" b="1" dirty="0">
                <a:latin typeface="Verdana" panose="020B0604030504040204" pitchFamily="34" charset="0"/>
              </a:rPr>
              <a:t>RAM Biochemicals, Inc.</a:t>
            </a:r>
          </a:p>
        </p:txBody>
      </p:sp>
      <p:sp>
        <p:nvSpPr>
          <p:cNvPr id="9" name="Rectangle 6"/>
          <p:cNvSpPr>
            <a:spLocks noGrp="1" noChangeArrowheads="1"/>
          </p:cNvSpPr>
          <p:nvPr>
            <p:ph type="sldNum" sz="quarter" idx="12"/>
          </p:nvPr>
        </p:nvSpPr>
        <p:spPr>
          <a:ln/>
        </p:spPr>
        <p:txBody>
          <a:bodyPr/>
          <a:lstStyle>
            <a:lvl1pPr>
              <a:defRPr/>
            </a:lvl1pPr>
          </a:lstStyle>
          <a:p>
            <a:pPr>
              <a:defRPr/>
            </a:pPr>
            <a:fld id="{0DB33D4A-BF4E-4150-B9C5-C10E86BF45F1}" type="slidenum">
              <a:rPr lang="en-GB" altLang="en-US"/>
              <a:pPr>
                <a:defRPr/>
              </a:pPr>
              <a:t>‹#›</a:t>
            </a:fld>
            <a:endParaRPr lang="en-GB" altLang="en-US" dirty="0"/>
          </a:p>
        </p:txBody>
      </p:sp>
    </p:spTree>
    <p:extLst>
      <p:ext uri="{BB962C8B-B14F-4D97-AF65-F5344CB8AC3E}">
        <p14:creationId xmlns:p14="http://schemas.microsoft.com/office/powerpoint/2010/main" val="2922777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34340" y="1493521"/>
            <a:ext cx="3836670" cy="4224232"/>
          </a:xfrm>
          <a:prstGeom prst="rect">
            <a:avLst/>
          </a:prstGeom>
        </p:spPr>
        <p:txBody>
          <a:bodyPr/>
          <a:lstStyle>
            <a:lvl1pPr>
              <a:defRPr sz="2613"/>
            </a:lvl1pPr>
            <a:lvl2pPr>
              <a:defRPr sz="2240"/>
            </a:lvl2pPr>
            <a:lvl3pPr>
              <a:defRPr sz="1867"/>
            </a:lvl3pPr>
            <a:lvl4pPr>
              <a:defRPr sz="1680"/>
            </a:lvl4pPr>
            <a:lvl5pPr>
              <a:defRPr sz="1680"/>
            </a:lvl5pPr>
            <a:lvl6pPr>
              <a:defRPr sz="1680"/>
            </a:lvl6pPr>
            <a:lvl7pPr>
              <a:defRPr sz="1680"/>
            </a:lvl7pPr>
            <a:lvl8pPr>
              <a:defRPr sz="1680"/>
            </a:lvl8pPr>
            <a:lvl9pPr>
              <a:defRPr sz="168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415790" y="1493521"/>
            <a:ext cx="3836670" cy="4224232"/>
          </a:xfrm>
          <a:prstGeom prst="rect">
            <a:avLst/>
          </a:prstGeom>
        </p:spPr>
        <p:txBody>
          <a:bodyPr/>
          <a:lstStyle>
            <a:lvl1pPr>
              <a:defRPr sz="2613"/>
            </a:lvl1pPr>
            <a:lvl2pPr>
              <a:defRPr sz="2240"/>
            </a:lvl2pPr>
            <a:lvl3pPr>
              <a:defRPr sz="1867"/>
            </a:lvl3pPr>
            <a:lvl4pPr>
              <a:defRPr sz="1680"/>
            </a:lvl4pPr>
            <a:lvl5pPr>
              <a:defRPr sz="1680"/>
            </a:lvl5pPr>
            <a:lvl6pPr>
              <a:defRPr sz="1680"/>
            </a:lvl6pPr>
            <a:lvl7pPr>
              <a:defRPr sz="1680"/>
            </a:lvl7pPr>
            <a:lvl8pPr>
              <a:defRPr sz="1680"/>
            </a:lvl8pPr>
            <a:lvl9pPr>
              <a:defRPr sz="168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136769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156" y="2880047"/>
            <a:ext cx="8050489" cy="3115606"/>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fontAlgn="auto" hangingPunct="1">
              <a:spcBef>
                <a:spcPts val="0"/>
              </a:spcBef>
              <a:spcAft>
                <a:spcPts val="0"/>
              </a:spcAft>
            </a:pPr>
            <a:endParaRPr lang="en-US" sz="1283" b="0" dirty="0">
              <a:solidFill>
                <a:prstClr val="white"/>
              </a:solidFill>
            </a:endParaRPr>
          </a:p>
        </p:txBody>
      </p:sp>
      <p:sp>
        <p:nvSpPr>
          <p:cNvPr id="2" name="Title 1"/>
          <p:cNvSpPr>
            <a:spLocks noGrp="1"/>
          </p:cNvSpPr>
          <p:nvPr>
            <p:ph type="ctrTitle"/>
          </p:nvPr>
        </p:nvSpPr>
        <p:spPr>
          <a:xfrm>
            <a:off x="414099" y="952403"/>
            <a:ext cx="7832904" cy="1376679"/>
          </a:xfrm>
          <a:effectLst/>
        </p:spPr>
        <p:txBody>
          <a:bodyPr anchor="b">
            <a:normAutofit/>
          </a:bodyPr>
          <a:lstStyle>
            <a:lvl1pPr>
              <a:defRPr sz="2565">
                <a:solidFill>
                  <a:schemeClr val="tx1">
                    <a:lumMod val="75000"/>
                    <a:lumOff val="25000"/>
                  </a:schemeClr>
                </a:solidFill>
              </a:defRPr>
            </a:lvl1pPr>
          </a:lstStyle>
          <a:p>
            <a:r>
              <a:rPr lang="en-US" dirty="0"/>
              <a:t>Click to edit Master title style</a:t>
            </a:r>
          </a:p>
        </p:txBody>
      </p:sp>
      <p:sp>
        <p:nvSpPr>
          <p:cNvPr id="3" name="Subtitle 2"/>
          <p:cNvSpPr>
            <a:spLocks noGrp="1"/>
          </p:cNvSpPr>
          <p:nvPr>
            <p:ph type="subTitle" idx="1"/>
          </p:nvPr>
        </p:nvSpPr>
        <p:spPr>
          <a:xfrm>
            <a:off x="414100" y="2329083"/>
            <a:ext cx="7832902" cy="550966"/>
          </a:xfrm>
        </p:spPr>
        <p:txBody>
          <a:bodyPr anchor="t">
            <a:normAutofit/>
          </a:bodyPr>
          <a:lstStyle>
            <a:lvl1pPr marL="0" indent="0" algn="l">
              <a:buNone/>
              <a:defRPr sz="1140" cap="all">
                <a:solidFill>
                  <a:schemeClr val="accent1"/>
                </a:solidFill>
              </a:defRPr>
            </a:lvl1pPr>
            <a:lvl2pPr marL="325755" indent="0" algn="ctr">
              <a:buNone/>
              <a:defRPr>
                <a:solidFill>
                  <a:schemeClr val="tx1">
                    <a:tint val="75000"/>
                  </a:schemeClr>
                </a:solidFill>
              </a:defRPr>
            </a:lvl2pPr>
            <a:lvl3pPr marL="651510" indent="0" algn="ctr">
              <a:buNone/>
              <a:defRPr>
                <a:solidFill>
                  <a:schemeClr val="tx1">
                    <a:tint val="75000"/>
                  </a:schemeClr>
                </a:solidFill>
              </a:defRPr>
            </a:lvl3pPr>
            <a:lvl4pPr marL="977265" indent="0" algn="ctr">
              <a:buNone/>
              <a:defRPr>
                <a:solidFill>
                  <a:schemeClr val="tx1">
                    <a:tint val="75000"/>
                  </a:schemeClr>
                </a:solidFill>
              </a:defRPr>
            </a:lvl4pPr>
            <a:lvl5pPr marL="1303020" indent="0" algn="ctr">
              <a:buNone/>
              <a:defRPr>
                <a:solidFill>
                  <a:schemeClr val="tx1">
                    <a:tint val="75000"/>
                  </a:schemeClr>
                </a:solidFill>
              </a:defRPr>
            </a:lvl5pPr>
            <a:lvl6pPr marL="1628775" indent="0" algn="ctr">
              <a:buNone/>
              <a:defRPr>
                <a:solidFill>
                  <a:schemeClr val="tx1">
                    <a:tint val="75000"/>
                  </a:schemeClr>
                </a:solidFill>
              </a:defRPr>
            </a:lvl6pPr>
            <a:lvl7pPr marL="1954530" indent="0" algn="ctr">
              <a:buNone/>
              <a:defRPr>
                <a:solidFill>
                  <a:schemeClr val="tx1">
                    <a:tint val="75000"/>
                  </a:schemeClr>
                </a:solidFill>
              </a:defRPr>
            </a:lvl7pPr>
            <a:lvl8pPr marL="2280285" indent="0" algn="ctr">
              <a:buNone/>
              <a:defRPr>
                <a:solidFill>
                  <a:schemeClr val="tx1">
                    <a:tint val="75000"/>
                  </a:schemeClr>
                </a:solidFill>
              </a:defRPr>
            </a:lvl8pPr>
            <a:lvl9pPr marL="2606040" indent="0" algn="ctr">
              <a:buNone/>
              <a:defRPr>
                <a:solidFill>
                  <a:schemeClr val="tx1">
                    <a:tint val="75000"/>
                  </a:schemeClr>
                </a:solidFill>
              </a:defRPr>
            </a:lvl9pPr>
          </a:lstStyle>
          <a:p>
            <a:r>
              <a:rPr lang="en-US" dirty="0"/>
              <a:t>Click to edit Master subtitle style</a:t>
            </a:r>
          </a:p>
        </p:txBody>
      </p:sp>
      <p:sp>
        <p:nvSpPr>
          <p:cNvPr id="8" name="Date Placeholder 7">
            <a:extLst>
              <a:ext uri="{FF2B5EF4-FFF2-40B4-BE49-F238E27FC236}">
                <a16:creationId xmlns:a16="http://schemas.microsoft.com/office/drawing/2014/main" xmlns="" id="{7FA0ACE7-29A8-47D3-A7D9-257B711D8023}"/>
              </a:ext>
            </a:extLst>
          </p:cNvPr>
          <p:cNvSpPr>
            <a:spLocks noGrp="1"/>
          </p:cNvSpPr>
          <p:nvPr>
            <p:ph type="dt" sz="half" idx="10"/>
          </p:nvPr>
        </p:nvSpPr>
        <p:spPr/>
        <p:txBody>
          <a:bodyPr/>
          <a:lstStyle/>
          <a:p>
            <a:fld id="{ED291B17-9318-49DB-B28B-6E5994AE9581}" type="datetime1">
              <a:rPr lang="en-US" smtClean="0">
                <a:solidFill>
                  <a:prstClr val="black">
                    <a:lumMod val="75000"/>
                    <a:lumOff val="25000"/>
                  </a:prstClr>
                </a:solidFill>
              </a:rPr>
              <a:pPr/>
              <a:t>11/21/2025</a:t>
            </a:fld>
            <a:endParaRPr lang="en-US" dirty="0">
              <a:solidFill>
                <a:prstClr val="black">
                  <a:lumMod val="75000"/>
                  <a:lumOff val="25000"/>
                </a:prstClr>
              </a:solidFill>
            </a:endParaRPr>
          </a:p>
        </p:txBody>
      </p:sp>
      <p:sp>
        <p:nvSpPr>
          <p:cNvPr id="9" name="Footer Placeholder 8">
            <a:extLst>
              <a:ext uri="{FF2B5EF4-FFF2-40B4-BE49-F238E27FC236}">
                <a16:creationId xmlns:a16="http://schemas.microsoft.com/office/drawing/2014/main" xmlns="" id="{DEC604B9-52E9-4810-8359-47206518D038}"/>
              </a:ext>
            </a:extLst>
          </p:cNvPr>
          <p:cNvSpPr>
            <a:spLocks noGrp="1"/>
          </p:cNvSpPr>
          <p:nvPr>
            <p:ph type="ftr" sz="quarter" idx="11"/>
          </p:nvPr>
        </p:nvSpPr>
        <p:spPr/>
        <p:txBody>
          <a:bodyPr/>
          <a:lstStyle/>
          <a:p>
            <a:endParaRPr lang="en-US" dirty="0">
              <a:solidFill>
                <a:prstClr val="black">
                  <a:lumMod val="75000"/>
                  <a:lumOff val="25000"/>
                </a:prstClr>
              </a:solidFill>
            </a:endParaRPr>
          </a:p>
        </p:txBody>
      </p:sp>
      <p:sp>
        <p:nvSpPr>
          <p:cNvPr id="10" name="Slide Number Placeholder 9">
            <a:extLst>
              <a:ext uri="{FF2B5EF4-FFF2-40B4-BE49-F238E27FC236}">
                <a16:creationId xmlns:a16="http://schemas.microsoft.com/office/drawing/2014/main" xmlns="" id="{5898A89F-CA25-400F-B05A-AECBF2517E4F}"/>
              </a:ext>
            </a:extLst>
          </p:cNvPr>
          <p:cNvSpPr>
            <a:spLocks noGrp="1"/>
          </p:cNvSpPr>
          <p:nvPr>
            <p:ph type="sldNum" sz="quarter" idx="12"/>
          </p:nvPr>
        </p:nvSpPr>
        <p:spPr/>
        <p:txBody>
          <a:bodyPr/>
          <a:lstStyle/>
          <a:p>
            <a:fld id="{3A98EE3D-8CD1-4C3F-BD1C-C98C9596463C}"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4185181105"/>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100" y="655346"/>
            <a:ext cx="7858601" cy="1109472"/>
          </a:xfrm>
        </p:spPr>
        <p:txBody>
          <a:bodyPr/>
          <a:lstStyle/>
          <a:p>
            <a:r>
              <a:rPr lang="en-US"/>
              <a:t>Click to edit Master title style</a:t>
            </a:r>
            <a:endParaRPr lang="en-US" dirty="0"/>
          </a:p>
        </p:txBody>
      </p:sp>
      <p:sp>
        <p:nvSpPr>
          <p:cNvPr id="3" name="Content Placeholder 2"/>
          <p:cNvSpPr>
            <a:spLocks noGrp="1"/>
          </p:cNvSpPr>
          <p:nvPr>
            <p:ph idx="1"/>
          </p:nvPr>
        </p:nvSpPr>
        <p:spPr>
          <a:xfrm>
            <a:off x="414100" y="2184806"/>
            <a:ext cx="7858601" cy="3392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70E6237-3456-439F-802D-3BA93FC7E3E5}"/>
              </a:ext>
            </a:extLst>
          </p:cNvPr>
          <p:cNvSpPr>
            <a:spLocks noGrp="1"/>
          </p:cNvSpPr>
          <p:nvPr>
            <p:ph type="dt" sz="half" idx="10"/>
          </p:nvPr>
        </p:nvSpPr>
        <p:spPr/>
        <p:txBody>
          <a:bodyPr/>
          <a:lstStyle/>
          <a:p>
            <a:fld id="{78DD82B9-B8EE-4375-B6FF-88FA6ABB15D9}" type="datetime1">
              <a:rPr lang="en-US" smtClean="0">
                <a:solidFill>
                  <a:prstClr val="black">
                    <a:lumMod val="75000"/>
                    <a:lumOff val="25000"/>
                  </a:prstClr>
                </a:solidFill>
              </a:rPr>
              <a:pPr/>
              <a:t>11/21/2025</a:t>
            </a:fld>
            <a:endParaRPr lang="en-US" dirty="0">
              <a:solidFill>
                <a:prstClr val="black">
                  <a:lumMod val="75000"/>
                  <a:lumOff val="25000"/>
                </a:prstClr>
              </a:solidFill>
            </a:endParaRPr>
          </a:p>
        </p:txBody>
      </p:sp>
      <p:sp>
        <p:nvSpPr>
          <p:cNvPr id="9" name="Footer Placeholder 8">
            <a:extLst>
              <a:ext uri="{FF2B5EF4-FFF2-40B4-BE49-F238E27FC236}">
                <a16:creationId xmlns:a16="http://schemas.microsoft.com/office/drawing/2014/main" xmlns="" id="{1356D3B5-6063-4A89-B88F-9D3043916FF8}"/>
              </a:ext>
            </a:extLst>
          </p:cNvPr>
          <p:cNvSpPr>
            <a:spLocks noGrp="1"/>
          </p:cNvSpPr>
          <p:nvPr>
            <p:ph type="ftr" sz="quarter" idx="11"/>
          </p:nvPr>
        </p:nvSpPr>
        <p:spPr/>
        <p:txBody>
          <a:bodyPr/>
          <a:lstStyle/>
          <a:p>
            <a:endParaRPr lang="en-US" dirty="0">
              <a:solidFill>
                <a:prstClr val="black">
                  <a:lumMod val="75000"/>
                  <a:lumOff val="25000"/>
                </a:prstClr>
              </a:solidFill>
            </a:endParaRPr>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4024610107"/>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19069" y="4799176"/>
            <a:ext cx="8044738" cy="117490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14100" y="2234354"/>
            <a:ext cx="7858601" cy="2004303"/>
          </a:xfrm>
        </p:spPr>
        <p:txBody>
          <a:bodyPr anchor="b">
            <a:normAutofit/>
          </a:bodyPr>
          <a:lstStyle>
            <a:lvl1pPr algn="l">
              <a:defRPr sz="2565"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414100" y="4238656"/>
            <a:ext cx="7858601" cy="560519"/>
          </a:xfrm>
        </p:spPr>
        <p:txBody>
          <a:bodyPr anchor="t">
            <a:normAutofit/>
          </a:bodyPr>
          <a:lstStyle>
            <a:lvl1pPr marL="0" indent="0" algn="l">
              <a:buNone/>
              <a:defRPr sz="1283" cap="all">
                <a:solidFill>
                  <a:schemeClr val="accent1"/>
                </a:solidFill>
              </a:defRPr>
            </a:lvl1pPr>
            <a:lvl2pPr marL="325755" indent="0">
              <a:buNone/>
              <a:defRPr sz="1283">
                <a:solidFill>
                  <a:schemeClr val="tx1">
                    <a:tint val="75000"/>
                  </a:schemeClr>
                </a:solidFill>
              </a:defRPr>
            </a:lvl2pPr>
            <a:lvl3pPr marL="651510" indent="0">
              <a:buNone/>
              <a:defRPr sz="1140">
                <a:solidFill>
                  <a:schemeClr val="tx1">
                    <a:tint val="75000"/>
                  </a:schemeClr>
                </a:solidFill>
              </a:defRPr>
            </a:lvl3pPr>
            <a:lvl4pPr marL="977265" indent="0">
              <a:buNone/>
              <a:defRPr sz="998">
                <a:solidFill>
                  <a:schemeClr val="tx1">
                    <a:tint val="75000"/>
                  </a:schemeClr>
                </a:solidFill>
              </a:defRPr>
            </a:lvl4pPr>
            <a:lvl5pPr marL="1303020" indent="0">
              <a:buNone/>
              <a:defRPr sz="998">
                <a:solidFill>
                  <a:schemeClr val="tx1">
                    <a:tint val="75000"/>
                  </a:schemeClr>
                </a:solidFill>
              </a:defRPr>
            </a:lvl5pPr>
            <a:lvl6pPr marL="1628775" indent="0">
              <a:buNone/>
              <a:defRPr sz="998">
                <a:solidFill>
                  <a:schemeClr val="tx1">
                    <a:tint val="75000"/>
                  </a:schemeClr>
                </a:solidFill>
              </a:defRPr>
            </a:lvl6pPr>
            <a:lvl7pPr marL="1954530" indent="0">
              <a:buNone/>
              <a:defRPr sz="998">
                <a:solidFill>
                  <a:schemeClr val="tx1">
                    <a:tint val="75000"/>
                  </a:schemeClr>
                </a:solidFill>
              </a:defRPr>
            </a:lvl7pPr>
            <a:lvl8pPr marL="2280285" indent="0">
              <a:buNone/>
              <a:defRPr sz="998">
                <a:solidFill>
                  <a:schemeClr val="tx1">
                    <a:tint val="75000"/>
                  </a:schemeClr>
                </a:solidFill>
              </a:defRPr>
            </a:lvl8pPr>
            <a:lvl9pPr marL="2606040" indent="0">
              <a:buNone/>
              <a:defRPr sz="998">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xmlns="" id="{61582016-5696-4A93-887F-BBB3B9002FE5}"/>
              </a:ext>
            </a:extLst>
          </p:cNvPr>
          <p:cNvSpPr>
            <a:spLocks noGrp="1"/>
          </p:cNvSpPr>
          <p:nvPr>
            <p:ph type="dt" sz="half" idx="10"/>
          </p:nvPr>
        </p:nvSpPr>
        <p:spPr/>
        <p:txBody>
          <a:bodyPr/>
          <a:lstStyle/>
          <a:p>
            <a:fld id="{B2497495-0637-405E-AE64-5CC7506D51F5}" type="datetime1">
              <a:rPr lang="en-US" smtClean="0">
                <a:solidFill>
                  <a:prstClr val="black">
                    <a:lumMod val="75000"/>
                    <a:lumOff val="25000"/>
                  </a:prstClr>
                </a:solidFill>
              </a:rPr>
              <a:pPr/>
              <a:t>11/21/2025</a:t>
            </a:fld>
            <a:endParaRPr lang="en-US" dirty="0">
              <a:solidFill>
                <a:prstClr val="black">
                  <a:lumMod val="75000"/>
                  <a:lumOff val="25000"/>
                </a:prstClr>
              </a:solidFill>
            </a:endParaRPr>
          </a:p>
        </p:txBody>
      </p:sp>
      <p:sp>
        <p:nvSpPr>
          <p:cNvPr id="9" name="Footer Placeholder 8">
            <a:extLst>
              <a:ext uri="{FF2B5EF4-FFF2-40B4-BE49-F238E27FC236}">
                <a16:creationId xmlns:a16="http://schemas.microsoft.com/office/drawing/2014/main" xmlns="" id="{857CFCD5-1192-4E18-8A8F-29E153B44DA4}"/>
              </a:ext>
            </a:extLst>
          </p:cNvPr>
          <p:cNvSpPr>
            <a:spLocks noGrp="1"/>
          </p:cNvSpPr>
          <p:nvPr>
            <p:ph type="ftr" sz="quarter" idx="11"/>
          </p:nvPr>
        </p:nvSpPr>
        <p:spPr/>
        <p:txBody>
          <a:bodyPr/>
          <a:lstStyle/>
          <a:p>
            <a:endParaRPr lang="en-US" dirty="0">
              <a:solidFill>
                <a:prstClr val="black">
                  <a:lumMod val="75000"/>
                  <a:lumOff val="25000"/>
                </a:prstClr>
              </a:solidFill>
            </a:endParaRPr>
          </a:p>
        </p:txBody>
      </p:sp>
      <p:sp>
        <p:nvSpPr>
          <p:cNvPr id="10" name="Slide Number Placeholder 9">
            <a:extLst>
              <a:ext uri="{FF2B5EF4-FFF2-40B4-BE49-F238E27FC236}">
                <a16:creationId xmlns:a16="http://schemas.microsoft.com/office/drawing/2014/main" xmlns="" id="{E39A109E-5018-4794-92B3-FD5E5BCD95E8}"/>
              </a:ext>
            </a:extLst>
          </p:cNvPr>
          <p:cNvSpPr>
            <a:spLocks noGrp="1"/>
          </p:cNvSpPr>
          <p:nvPr>
            <p:ph type="sldNum" sz="quarter" idx="12"/>
          </p:nvPr>
        </p:nvSpPr>
        <p:spPr/>
        <p:txBody>
          <a:bodyPr/>
          <a:lstStyle/>
          <a:p>
            <a:fld id="{3A98EE3D-8CD1-4C3F-BD1C-C98C9596463C}"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558421842"/>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4100" y="681014"/>
            <a:ext cx="7858601" cy="92244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14101" y="2079470"/>
            <a:ext cx="3701271" cy="339084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1428" y="2079470"/>
            <a:ext cx="3701273" cy="339084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solidFill>
                  <a:prstClr val="black">
                    <a:lumMod val="75000"/>
                    <a:lumOff val="25000"/>
                  </a:prstClr>
                </a:solidFill>
              </a:rPr>
              <a:pPr/>
              <a:t>11/21/2025</a:t>
            </a:fld>
            <a:endParaRPr lang="en-US" dirty="0">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3A98EE3D-8CD1-4C3F-BD1C-C98C9596463C}"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77298008"/>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414100" y="681014"/>
            <a:ext cx="7858601" cy="9224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14099" y="2100832"/>
            <a:ext cx="3701273" cy="520598"/>
          </a:xfrm>
        </p:spPr>
        <p:txBody>
          <a:bodyPr anchor="ctr">
            <a:noAutofit/>
          </a:bodyPr>
          <a:lstStyle>
            <a:lvl1pPr marL="0" indent="0">
              <a:buNone/>
              <a:defRPr sz="1425" b="0">
                <a:solidFill>
                  <a:schemeClr val="tx1">
                    <a:lumMod val="75000"/>
                    <a:lumOff val="25000"/>
                  </a:schemeClr>
                </a:solidFill>
              </a:defRPr>
            </a:lvl1pPr>
            <a:lvl2pPr marL="325755" indent="0">
              <a:buNone/>
              <a:defRPr sz="1425" b="1"/>
            </a:lvl2pPr>
            <a:lvl3pPr marL="651510" indent="0">
              <a:buNone/>
              <a:defRPr sz="1283" b="1"/>
            </a:lvl3pPr>
            <a:lvl4pPr marL="977265" indent="0">
              <a:buNone/>
              <a:defRPr sz="1140" b="1"/>
            </a:lvl4pPr>
            <a:lvl5pPr marL="1303020" indent="0">
              <a:buNone/>
              <a:defRPr sz="1140" b="1"/>
            </a:lvl5pPr>
            <a:lvl6pPr marL="1628775" indent="0">
              <a:buNone/>
              <a:defRPr sz="1140" b="1"/>
            </a:lvl6pPr>
            <a:lvl7pPr marL="1954530" indent="0">
              <a:buNone/>
              <a:defRPr sz="1140" b="1"/>
            </a:lvl7pPr>
            <a:lvl8pPr marL="2280285" indent="0">
              <a:buNone/>
              <a:defRPr sz="1140" b="1"/>
            </a:lvl8pPr>
            <a:lvl9pPr marL="2606040" indent="0">
              <a:buNone/>
              <a:defRPr sz="1140" b="1"/>
            </a:lvl9pPr>
          </a:lstStyle>
          <a:p>
            <a:pPr lvl="0"/>
            <a:r>
              <a:rPr lang="en-US"/>
              <a:t>Click to edit Master text styles</a:t>
            </a:r>
          </a:p>
        </p:txBody>
      </p:sp>
      <p:sp>
        <p:nvSpPr>
          <p:cNvPr id="4" name="Content Placeholder 3"/>
          <p:cNvSpPr>
            <a:spLocks noGrp="1"/>
          </p:cNvSpPr>
          <p:nvPr>
            <p:ph sz="half" idx="2"/>
          </p:nvPr>
        </p:nvSpPr>
        <p:spPr>
          <a:xfrm>
            <a:off x="414101" y="2730983"/>
            <a:ext cx="3701271" cy="273933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428" y="2100833"/>
            <a:ext cx="3701274" cy="516481"/>
          </a:xfrm>
        </p:spPr>
        <p:txBody>
          <a:bodyPr anchor="ctr">
            <a:noAutofit/>
          </a:bodyPr>
          <a:lstStyle>
            <a:lvl1pPr marL="0" marR="0" indent="0" algn="l" defTabSz="325755" rtl="0" eaLnBrk="1" fontAlgn="auto" latinLnBrk="0" hangingPunct="1">
              <a:lnSpc>
                <a:spcPct val="100000"/>
              </a:lnSpc>
              <a:spcBef>
                <a:spcPct val="20000"/>
              </a:spcBef>
              <a:spcAft>
                <a:spcPts val="428"/>
              </a:spcAft>
              <a:buClr>
                <a:schemeClr val="accent1"/>
              </a:buClr>
              <a:buSzPct val="92000"/>
              <a:buFont typeface="Wingdings 2" panose="05020102010507070707" pitchFamily="18" charset="2"/>
              <a:buNone/>
              <a:tabLst/>
              <a:defRPr sz="1425" b="0">
                <a:solidFill>
                  <a:schemeClr val="tx1">
                    <a:lumMod val="75000"/>
                    <a:lumOff val="25000"/>
                  </a:schemeClr>
                </a:solidFill>
              </a:defRPr>
            </a:lvl1pPr>
            <a:lvl2pPr marL="325755" indent="0">
              <a:buNone/>
              <a:defRPr sz="1425" b="1"/>
            </a:lvl2pPr>
            <a:lvl3pPr marL="651510" indent="0">
              <a:buNone/>
              <a:defRPr sz="1283" b="1"/>
            </a:lvl3pPr>
            <a:lvl4pPr marL="977265" indent="0">
              <a:buNone/>
              <a:defRPr sz="1140" b="1"/>
            </a:lvl4pPr>
            <a:lvl5pPr marL="1303020" indent="0">
              <a:buNone/>
              <a:defRPr sz="1140" b="1"/>
            </a:lvl5pPr>
            <a:lvl6pPr marL="1628775" indent="0">
              <a:buNone/>
              <a:defRPr sz="1140" b="1"/>
            </a:lvl6pPr>
            <a:lvl7pPr marL="1954530" indent="0">
              <a:buNone/>
              <a:defRPr sz="1140" b="1"/>
            </a:lvl7pPr>
            <a:lvl8pPr marL="2280285" indent="0">
              <a:buNone/>
              <a:defRPr sz="1140" b="1"/>
            </a:lvl8pPr>
            <a:lvl9pPr marL="2606040" indent="0">
              <a:buNone/>
              <a:defRPr sz="1140" b="1"/>
            </a:lvl9pPr>
          </a:lstStyle>
          <a:p>
            <a:pPr marL="0" marR="0" lvl="0" indent="0" algn="l" defTabSz="325755" rtl="0" eaLnBrk="1" fontAlgn="auto" latinLnBrk="0" hangingPunct="1">
              <a:lnSpc>
                <a:spcPct val="100000"/>
              </a:lnSpc>
              <a:spcBef>
                <a:spcPct val="20000"/>
              </a:spcBef>
              <a:spcAft>
                <a:spcPts val="428"/>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4571427" y="2730983"/>
            <a:ext cx="3701274" cy="273933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solidFill>
                  <a:prstClr val="black">
                    <a:lumMod val="75000"/>
                    <a:lumOff val="25000"/>
                  </a:prstClr>
                </a:solidFill>
              </a:rPr>
              <a:pPr/>
              <a:t>11/21/2025</a:t>
            </a:fld>
            <a:endParaRPr lang="en-US" dirty="0">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fld id="{3A98EE3D-8CD1-4C3F-BD1C-C98C9596463C}"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123370507"/>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410325" y="681014"/>
            <a:ext cx="7858601" cy="92244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solidFill>
                  <a:prstClr val="black">
                    <a:lumMod val="75000"/>
                    <a:lumOff val="25000"/>
                  </a:prstClr>
                </a:solidFill>
              </a:rPr>
              <a:pPr/>
              <a:t>11/21/2025</a:t>
            </a:fld>
            <a:endParaRPr lang="en-US" dirty="0">
              <a:solidFill>
                <a:prstClr val="black">
                  <a:lumMod val="75000"/>
                  <a:lumOff val="2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fld id="{3A98EE3D-8CD1-4C3F-BD1C-C98C9596463C}"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450713812"/>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solidFill>
                  <a:prstClr val="black">
                    <a:lumMod val="75000"/>
                    <a:lumOff val="25000"/>
                  </a:prstClr>
                </a:solidFill>
              </a:rPr>
              <a:pPr/>
              <a:t>11/21/2025</a:t>
            </a:fld>
            <a:endParaRPr lang="en-US" dirty="0">
              <a:solidFill>
                <a:prstClr val="black">
                  <a:lumMod val="75000"/>
                  <a:lumOff val="2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fld id="{3A98EE3D-8CD1-4C3F-BD1C-C98C9596463C}"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06995771"/>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19070" y="561120"/>
            <a:ext cx="2623940" cy="542777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47098" y="871221"/>
            <a:ext cx="2160195" cy="1607591"/>
          </a:xfrm>
        </p:spPr>
        <p:txBody>
          <a:bodyPr anchor="b">
            <a:normAutofit/>
          </a:bodyPr>
          <a:lstStyle>
            <a:lvl1pPr algn="l">
              <a:defRPr sz="171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91912" y="1101174"/>
            <a:ext cx="4738831" cy="4347668"/>
          </a:xfrm>
        </p:spPr>
        <p:txBody>
          <a:bodyPr anchor="ctr">
            <a:normAutofit/>
          </a:bodyPr>
          <a:lstStyle>
            <a:lvl1pPr>
              <a:defRPr sz="1425">
                <a:solidFill>
                  <a:schemeClr val="tx2"/>
                </a:solidFill>
              </a:defRPr>
            </a:lvl1pPr>
            <a:lvl2pPr>
              <a:defRPr sz="1283">
                <a:solidFill>
                  <a:schemeClr val="tx2"/>
                </a:solidFill>
              </a:defRPr>
            </a:lvl2pPr>
            <a:lvl3pPr>
              <a:defRPr sz="1140">
                <a:solidFill>
                  <a:schemeClr val="tx2"/>
                </a:solidFill>
              </a:defRPr>
            </a:lvl3pPr>
            <a:lvl4pPr>
              <a:defRPr sz="998">
                <a:solidFill>
                  <a:schemeClr val="tx2"/>
                </a:solidFill>
              </a:defRPr>
            </a:lvl4pPr>
            <a:lvl5pPr>
              <a:defRPr sz="998">
                <a:solidFill>
                  <a:schemeClr val="tx2"/>
                </a:solidFill>
              </a:defRPr>
            </a:lvl5pPr>
            <a:lvl6pPr>
              <a:defRPr sz="998">
                <a:solidFill>
                  <a:schemeClr val="tx2"/>
                </a:solidFill>
              </a:defRPr>
            </a:lvl6pPr>
            <a:lvl7pPr>
              <a:defRPr sz="998">
                <a:solidFill>
                  <a:schemeClr val="tx2"/>
                </a:solidFill>
              </a:defRPr>
            </a:lvl7pPr>
            <a:lvl8pPr>
              <a:defRPr sz="998">
                <a:solidFill>
                  <a:schemeClr val="tx2"/>
                </a:solidFill>
              </a:defRPr>
            </a:lvl8pPr>
            <a:lvl9pPr>
              <a:defRPr sz="998">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7098" y="2647544"/>
            <a:ext cx="2160195" cy="2801299"/>
          </a:xfrm>
        </p:spPr>
        <p:txBody>
          <a:bodyPr anchor="t">
            <a:normAutofit/>
          </a:bodyPr>
          <a:lstStyle>
            <a:lvl1pPr marL="0" indent="0" algn="l">
              <a:buNone/>
              <a:defRPr sz="1140">
                <a:solidFill>
                  <a:srgbClr val="FFFFFF"/>
                </a:solidFill>
              </a:defRPr>
            </a:lvl1pPr>
            <a:lvl2pPr marL="325755" indent="0">
              <a:buNone/>
              <a:defRPr sz="784"/>
            </a:lvl2pPr>
            <a:lvl3pPr marL="651510" indent="0">
              <a:buNone/>
              <a:defRPr sz="713"/>
            </a:lvl3pPr>
            <a:lvl4pPr marL="977265" indent="0">
              <a:buNone/>
              <a:defRPr sz="641"/>
            </a:lvl4pPr>
            <a:lvl5pPr marL="1303020" indent="0">
              <a:buNone/>
              <a:defRPr sz="641"/>
            </a:lvl5pPr>
            <a:lvl6pPr marL="1628775" indent="0">
              <a:buNone/>
              <a:defRPr sz="641"/>
            </a:lvl6pPr>
            <a:lvl7pPr marL="1954530" indent="0">
              <a:buNone/>
              <a:defRPr sz="641"/>
            </a:lvl7pPr>
            <a:lvl8pPr marL="2280285" indent="0">
              <a:buNone/>
              <a:defRPr sz="641"/>
            </a:lvl8pPr>
            <a:lvl9pPr marL="2606040" indent="0">
              <a:buNone/>
              <a:defRPr sz="641"/>
            </a:lvl9pPr>
          </a:lstStyle>
          <a:p>
            <a:pPr lvl="0"/>
            <a:r>
              <a:rPr lang="en-US"/>
              <a:t>Click to edit Master text styles</a:t>
            </a:r>
          </a:p>
        </p:txBody>
      </p:sp>
      <p:sp>
        <p:nvSpPr>
          <p:cNvPr id="8" name="Date Placeholder 7">
            <a:extLst>
              <a:ext uri="{FF2B5EF4-FFF2-40B4-BE49-F238E27FC236}">
                <a16:creationId xmlns:a16="http://schemas.microsoft.com/office/drawing/2014/main" xmlns="" id="{0B919CC2-2A65-446F-B538-9E6249035445}"/>
              </a:ext>
            </a:extLst>
          </p:cNvPr>
          <p:cNvSpPr>
            <a:spLocks noGrp="1"/>
          </p:cNvSpPr>
          <p:nvPr>
            <p:ph type="dt" sz="half" idx="10"/>
          </p:nvPr>
        </p:nvSpPr>
        <p:spPr>
          <a:xfrm>
            <a:off x="5419241" y="6026456"/>
            <a:ext cx="2026919" cy="340783"/>
          </a:xfrm>
        </p:spPr>
        <p:txBody>
          <a:bodyPr/>
          <a:lstStyle/>
          <a:p>
            <a:fld id="{D82884F1-FFEA-405F-9602-3DCA865EDA4E}" type="datetime1">
              <a:rPr lang="en-US" smtClean="0">
                <a:solidFill>
                  <a:prstClr val="black">
                    <a:lumMod val="75000"/>
                    <a:lumOff val="25000"/>
                  </a:prstClr>
                </a:solidFill>
              </a:rPr>
              <a:pPr/>
              <a:t>11/21/2025</a:t>
            </a:fld>
            <a:endParaRPr lang="en-US" dirty="0">
              <a:solidFill>
                <a:prstClr val="black">
                  <a:lumMod val="75000"/>
                  <a:lumOff val="25000"/>
                </a:prstClr>
              </a:solidFill>
            </a:endParaRPr>
          </a:p>
        </p:txBody>
      </p:sp>
      <p:sp>
        <p:nvSpPr>
          <p:cNvPr id="10" name="Footer Placeholder 9">
            <a:extLst>
              <a:ext uri="{FF2B5EF4-FFF2-40B4-BE49-F238E27FC236}">
                <a16:creationId xmlns:a16="http://schemas.microsoft.com/office/drawing/2014/main" xmlns="" id="{B72412AE-119E-4982-8B24-63365EFCA796}"/>
              </a:ext>
            </a:extLst>
          </p:cNvPr>
          <p:cNvSpPr>
            <a:spLocks noGrp="1"/>
          </p:cNvSpPr>
          <p:nvPr>
            <p:ph type="ftr" sz="quarter" idx="11"/>
          </p:nvPr>
        </p:nvSpPr>
        <p:spPr>
          <a:xfrm>
            <a:off x="414099" y="6022418"/>
            <a:ext cx="4928512" cy="340783"/>
          </a:xfrm>
        </p:spPr>
        <p:txBody>
          <a:bodyPr/>
          <a:lstStyle/>
          <a:p>
            <a:endParaRPr lang="en-US" dirty="0">
              <a:solidFill>
                <a:prstClr val="black">
                  <a:lumMod val="75000"/>
                  <a:lumOff val="25000"/>
                </a:prstClr>
              </a:solidFill>
            </a:endParaRPr>
          </a:p>
        </p:txBody>
      </p:sp>
      <p:sp>
        <p:nvSpPr>
          <p:cNvPr id="11" name="Slide Number Placeholder 10">
            <a:extLst>
              <a:ext uri="{FF2B5EF4-FFF2-40B4-BE49-F238E27FC236}">
                <a16:creationId xmlns:a16="http://schemas.microsoft.com/office/drawing/2014/main" xmlns="" id="{7FC4BB19-6AD1-45CF-9F99-00B109890FAB}"/>
              </a:ext>
            </a:extLst>
          </p:cNvPr>
          <p:cNvSpPr>
            <a:spLocks noGrp="1"/>
          </p:cNvSpPr>
          <p:nvPr>
            <p:ph type="sldNum" sz="quarter" idx="12"/>
          </p:nvPr>
        </p:nvSpPr>
        <p:spPr>
          <a:xfrm>
            <a:off x="7522789" y="6026456"/>
            <a:ext cx="749913" cy="340783"/>
          </a:xfrm>
        </p:spPr>
        <p:txBody>
          <a:bodyPr/>
          <a:lstStyle/>
          <a:p>
            <a:fld id="{3A98EE3D-8CD1-4C3F-BD1C-C98C9596463C}"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357794143"/>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4100" y="4380497"/>
            <a:ext cx="7858601" cy="528955"/>
          </a:xfrm>
        </p:spPr>
        <p:txBody>
          <a:bodyPr anchor="b">
            <a:normAutofit/>
          </a:bodyPr>
          <a:lstStyle>
            <a:lvl1pPr algn="l">
              <a:defRPr sz="171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19070" y="598594"/>
            <a:ext cx="8044737" cy="3407832"/>
          </a:xfrm>
        </p:spPr>
        <p:txBody>
          <a:bodyPr anchor="t">
            <a:normAutofit/>
          </a:bodyPr>
          <a:lstStyle>
            <a:lvl1pPr marL="0" indent="0" algn="ctr">
              <a:buNone/>
              <a:defRPr sz="1140"/>
            </a:lvl1pPr>
            <a:lvl2pPr marL="325755" indent="0">
              <a:buNone/>
              <a:defRPr sz="1140"/>
            </a:lvl2pPr>
            <a:lvl3pPr marL="651510" indent="0">
              <a:buNone/>
              <a:defRPr sz="1140"/>
            </a:lvl3pPr>
            <a:lvl4pPr marL="977265" indent="0">
              <a:buNone/>
              <a:defRPr sz="1140"/>
            </a:lvl4pPr>
            <a:lvl5pPr marL="1303020" indent="0">
              <a:buNone/>
              <a:defRPr sz="1140"/>
            </a:lvl5pPr>
            <a:lvl6pPr marL="1628775" indent="0">
              <a:buNone/>
              <a:defRPr sz="1140"/>
            </a:lvl6pPr>
            <a:lvl7pPr marL="1954530" indent="0">
              <a:buNone/>
              <a:defRPr sz="1140"/>
            </a:lvl7pPr>
            <a:lvl8pPr marL="2280285" indent="0">
              <a:buNone/>
              <a:defRPr sz="1140"/>
            </a:lvl8pPr>
            <a:lvl9pPr marL="2606040" indent="0">
              <a:buNone/>
              <a:defRPr sz="1140"/>
            </a:lvl9pPr>
          </a:lstStyle>
          <a:p>
            <a:r>
              <a:rPr lang="en-US" dirty="0"/>
              <a:t>Click icon to add picture</a:t>
            </a:r>
          </a:p>
        </p:txBody>
      </p:sp>
      <p:sp>
        <p:nvSpPr>
          <p:cNvPr id="4" name="Text Placeholder 3"/>
          <p:cNvSpPr>
            <a:spLocks noGrp="1"/>
          </p:cNvSpPr>
          <p:nvPr>
            <p:ph type="body" sz="half" idx="2"/>
          </p:nvPr>
        </p:nvSpPr>
        <p:spPr>
          <a:xfrm>
            <a:off x="414100" y="4909452"/>
            <a:ext cx="7858602" cy="931605"/>
          </a:xfrm>
        </p:spPr>
        <p:txBody>
          <a:bodyPr anchor="t">
            <a:normAutofit/>
          </a:bodyPr>
          <a:lstStyle>
            <a:lvl1pPr marL="0" indent="0">
              <a:buNone/>
              <a:defRPr sz="1140"/>
            </a:lvl1pPr>
            <a:lvl2pPr marL="325755" indent="0">
              <a:buNone/>
              <a:defRPr sz="855"/>
            </a:lvl2pPr>
            <a:lvl3pPr marL="651510" indent="0">
              <a:buNone/>
              <a:defRPr sz="713"/>
            </a:lvl3pPr>
            <a:lvl4pPr marL="977265" indent="0">
              <a:buNone/>
              <a:defRPr sz="641"/>
            </a:lvl4pPr>
            <a:lvl5pPr marL="1303020" indent="0">
              <a:buNone/>
              <a:defRPr sz="641"/>
            </a:lvl5pPr>
            <a:lvl6pPr marL="1628775" indent="0">
              <a:buNone/>
              <a:defRPr sz="641"/>
            </a:lvl6pPr>
            <a:lvl7pPr marL="1954530" indent="0">
              <a:buNone/>
              <a:defRPr sz="641"/>
            </a:lvl7pPr>
            <a:lvl8pPr marL="2280285" indent="0">
              <a:buNone/>
              <a:defRPr sz="641"/>
            </a:lvl8pPr>
            <a:lvl9pPr marL="2606040" indent="0">
              <a:buNone/>
              <a:defRPr sz="641"/>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solidFill>
                  <a:prstClr val="black">
                    <a:lumMod val="75000"/>
                    <a:lumOff val="25000"/>
                  </a:prstClr>
                </a:solidFill>
              </a:rPr>
              <a:pPr/>
              <a:t>11/21/2025</a:t>
            </a:fld>
            <a:endParaRPr lang="en-US" dirty="0">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3A98EE3D-8CD1-4C3F-BD1C-C98C9596463C}"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993911570"/>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414100" y="655346"/>
            <a:ext cx="7858601" cy="946213"/>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solidFill>
                  <a:prstClr val="black">
                    <a:lumMod val="75000"/>
                    <a:lumOff val="25000"/>
                  </a:prstClr>
                </a:solidFill>
              </a:rPr>
              <a:pPr/>
              <a:t>11/21/2025</a:t>
            </a:fld>
            <a:endParaRPr lang="en-US" dirty="0">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3A98EE3D-8CD1-4C3F-BD1C-C98C9596463C}"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762371298"/>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34340" y="256329"/>
            <a:ext cx="7818120" cy="10668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34340" y="1432772"/>
            <a:ext cx="3838179" cy="597111"/>
          </a:xfrm>
          <a:prstGeom prst="rect">
            <a:avLst/>
          </a:prstGeo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pl-PL"/>
              <a:t>Kliknij, aby edytować style wzorca tekstu</a:t>
            </a:r>
          </a:p>
        </p:txBody>
      </p:sp>
      <p:sp>
        <p:nvSpPr>
          <p:cNvPr id="4" name="Symbol zastępczy zawartości 3"/>
          <p:cNvSpPr>
            <a:spLocks noGrp="1"/>
          </p:cNvSpPr>
          <p:nvPr>
            <p:ph sz="half" idx="2"/>
          </p:nvPr>
        </p:nvSpPr>
        <p:spPr>
          <a:xfrm>
            <a:off x="434340" y="2029883"/>
            <a:ext cx="3838179" cy="3687869"/>
          </a:xfrm>
          <a:prstGeom prst="rect">
            <a:avLst/>
          </a:prstGeom>
        </p:spPr>
        <p:txBody>
          <a:bodyPr/>
          <a:lstStyle>
            <a:lvl1pPr>
              <a:defRPr sz="2240"/>
            </a:lvl1pPr>
            <a:lvl2pPr>
              <a:defRPr sz="1867"/>
            </a:lvl2pPr>
            <a:lvl3pPr>
              <a:defRPr sz="1680"/>
            </a:lvl3pPr>
            <a:lvl4pPr>
              <a:defRPr sz="1493"/>
            </a:lvl4pPr>
            <a:lvl5pPr>
              <a:defRPr sz="1493"/>
            </a:lvl5pPr>
            <a:lvl6pPr>
              <a:defRPr sz="1493"/>
            </a:lvl6pPr>
            <a:lvl7pPr>
              <a:defRPr sz="1493"/>
            </a:lvl7pPr>
            <a:lvl8pPr>
              <a:defRPr sz="1493"/>
            </a:lvl8pPr>
            <a:lvl9pPr>
              <a:defRPr sz="1493"/>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412774" y="1432772"/>
            <a:ext cx="3839686" cy="597111"/>
          </a:xfrm>
          <a:prstGeom prst="rect">
            <a:avLst/>
          </a:prstGeo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pl-PL"/>
              <a:t>Kliknij, aby edytować style wzorca tekstu</a:t>
            </a:r>
          </a:p>
        </p:txBody>
      </p:sp>
      <p:sp>
        <p:nvSpPr>
          <p:cNvPr id="6" name="Symbol zastępczy zawartości 5"/>
          <p:cNvSpPr>
            <a:spLocks noGrp="1"/>
          </p:cNvSpPr>
          <p:nvPr>
            <p:ph sz="quarter" idx="4"/>
          </p:nvPr>
        </p:nvSpPr>
        <p:spPr>
          <a:xfrm>
            <a:off x="4412774" y="2029883"/>
            <a:ext cx="3839686" cy="3687869"/>
          </a:xfrm>
          <a:prstGeom prst="rect">
            <a:avLst/>
          </a:prstGeom>
        </p:spPr>
        <p:txBody>
          <a:bodyPr/>
          <a:lstStyle>
            <a:lvl1pPr>
              <a:defRPr sz="2240"/>
            </a:lvl1pPr>
            <a:lvl2pPr>
              <a:defRPr sz="1867"/>
            </a:lvl2pPr>
            <a:lvl3pPr>
              <a:defRPr sz="1680"/>
            </a:lvl3pPr>
            <a:lvl4pPr>
              <a:defRPr sz="1493"/>
            </a:lvl4pPr>
            <a:lvl5pPr>
              <a:defRPr sz="1493"/>
            </a:lvl5pPr>
            <a:lvl6pPr>
              <a:defRPr sz="1493"/>
            </a:lvl6pPr>
            <a:lvl7pPr>
              <a:defRPr sz="1493"/>
            </a:lvl7pPr>
            <a:lvl8pPr>
              <a:defRPr sz="1493"/>
            </a:lvl8pPr>
            <a:lvl9pPr>
              <a:defRPr sz="1493"/>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720069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5741432" y="559744"/>
            <a:ext cx="2627213" cy="542915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5845492" y="806026"/>
            <a:ext cx="2225993" cy="4486838"/>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52133" y="806026"/>
            <a:ext cx="5102658" cy="4486838"/>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xmlns="" id="{F6423B97-A5D4-47B9-8861-73B3707A04CF}"/>
              </a:ext>
            </a:extLst>
          </p:cNvPr>
          <p:cNvSpPr/>
          <p:nvPr/>
        </p:nvSpPr>
        <p:spPr>
          <a:xfrm>
            <a:off x="318155" y="426720"/>
            <a:ext cx="2638616" cy="8866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xmlns="" id="{1AEC0421-37B4-4481-A10D-69FDF5EC7909}"/>
              </a:ext>
            </a:extLst>
          </p:cNvPr>
          <p:cNvSpPr/>
          <p:nvPr/>
        </p:nvSpPr>
        <p:spPr>
          <a:xfrm>
            <a:off x="5730029" y="423400"/>
            <a:ext cx="2638616" cy="9198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xmlns="" id="{5F7265B5-9F97-4F1E-99E9-74F7B7E62337}"/>
              </a:ext>
            </a:extLst>
          </p:cNvPr>
          <p:cNvSpPr/>
          <p:nvPr/>
        </p:nvSpPr>
        <p:spPr>
          <a:xfrm>
            <a:off x="3022304" y="426720"/>
            <a:ext cx="2638616" cy="853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xmlns="" id="{5C74A470-3BD3-4F33-80E5-67E6E87FCBE7}"/>
              </a:ext>
            </a:extLst>
          </p:cNvPr>
          <p:cNvSpPr>
            <a:spLocks noGrp="1"/>
          </p:cNvSpPr>
          <p:nvPr>
            <p:ph type="dt" sz="half" idx="10"/>
          </p:nvPr>
        </p:nvSpPr>
        <p:spPr/>
        <p:txBody>
          <a:bodyPr/>
          <a:lstStyle/>
          <a:p>
            <a:fld id="{ED291B17-9318-49DB-B28B-6E5994AE9581}" type="datetime1">
              <a:rPr lang="en-US" smtClean="0">
                <a:solidFill>
                  <a:prstClr val="black">
                    <a:lumMod val="75000"/>
                    <a:lumOff val="25000"/>
                  </a:prstClr>
                </a:solidFill>
              </a:rPr>
              <a:pPr/>
              <a:t>11/21/2025</a:t>
            </a:fld>
            <a:endParaRPr lang="en-US" dirty="0">
              <a:solidFill>
                <a:prstClr val="black">
                  <a:lumMod val="75000"/>
                  <a:lumOff val="25000"/>
                </a:prstClr>
              </a:solidFill>
            </a:endParaRPr>
          </a:p>
        </p:txBody>
      </p:sp>
      <p:sp>
        <p:nvSpPr>
          <p:cNvPr id="12" name="Footer Placeholder 11">
            <a:extLst>
              <a:ext uri="{FF2B5EF4-FFF2-40B4-BE49-F238E27FC236}">
                <a16:creationId xmlns:a16="http://schemas.microsoft.com/office/drawing/2014/main" xmlns="" id="{9A3A30BA-DB50-4D7D-BCDE-17D20FB354DF}"/>
              </a:ext>
            </a:extLst>
          </p:cNvPr>
          <p:cNvSpPr>
            <a:spLocks noGrp="1"/>
          </p:cNvSpPr>
          <p:nvPr>
            <p:ph type="ftr" sz="quarter" idx="11"/>
          </p:nvPr>
        </p:nvSpPr>
        <p:spPr/>
        <p:txBody>
          <a:bodyPr/>
          <a:lstStyle/>
          <a:p>
            <a:endParaRPr lang="en-US" dirty="0">
              <a:solidFill>
                <a:prstClr val="black">
                  <a:lumMod val="75000"/>
                  <a:lumOff val="25000"/>
                </a:prstClr>
              </a:solidFill>
            </a:endParaRPr>
          </a:p>
        </p:txBody>
      </p:sp>
      <p:sp>
        <p:nvSpPr>
          <p:cNvPr id="13" name="Slide Number Placeholder 12">
            <a:extLst>
              <a:ext uri="{FF2B5EF4-FFF2-40B4-BE49-F238E27FC236}">
                <a16:creationId xmlns:a16="http://schemas.microsoft.com/office/drawing/2014/main" xmlns="" id="{76FF9E58-C0B2-436B-A21C-DB45A00D6515}"/>
              </a:ext>
            </a:extLst>
          </p:cNvPr>
          <p:cNvSpPr>
            <a:spLocks noGrp="1"/>
          </p:cNvSpPr>
          <p:nvPr>
            <p:ph type="sldNum" sz="quarter" idx="12"/>
          </p:nvPr>
        </p:nvSpPr>
        <p:spPr/>
        <p:txBody>
          <a:bodyPr/>
          <a:lstStyle/>
          <a:p>
            <a:fld id="{3A98EE3D-8CD1-4C3F-BD1C-C98C9596463C}"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04411861"/>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3076020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241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34341" y="254847"/>
            <a:ext cx="2857897" cy="1084580"/>
          </a:xfrm>
        </p:spPr>
        <p:txBody>
          <a:bodyPr anchor="b"/>
          <a:lstStyle>
            <a:lvl1pPr algn="l">
              <a:defRPr sz="1867" b="1"/>
            </a:lvl1pPr>
          </a:lstStyle>
          <a:p>
            <a:r>
              <a:rPr lang="pl-PL"/>
              <a:t>Kliknij, aby edytować styl</a:t>
            </a:r>
          </a:p>
        </p:txBody>
      </p:sp>
      <p:sp>
        <p:nvSpPr>
          <p:cNvPr id="3" name="Symbol zastępczy zawartości 2"/>
          <p:cNvSpPr>
            <a:spLocks noGrp="1"/>
          </p:cNvSpPr>
          <p:nvPr>
            <p:ph idx="1"/>
          </p:nvPr>
        </p:nvSpPr>
        <p:spPr>
          <a:xfrm>
            <a:off x="3396297" y="254847"/>
            <a:ext cx="4856163" cy="5462905"/>
          </a:xfrm>
          <a:prstGeom prst="rect">
            <a:avLst/>
          </a:prstGeom>
        </p:spPr>
        <p:txBody>
          <a:bodyPr/>
          <a:lstStyle>
            <a:lvl1pPr>
              <a:defRPr sz="2987"/>
            </a:lvl1pPr>
            <a:lvl2pPr>
              <a:defRPr sz="2613"/>
            </a:lvl2pPr>
            <a:lvl3pPr>
              <a:defRPr sz="2240"/>
            </a:lvl3pPr>
            <a:lvl4pPr>
              <a:defRPr sz="1867"/>
            </a:lvl4pPr>
            <a:lvl5pPr>
              <a:defRPr sz="1867"/>
            </a:lvl5pPr>
            <a:lvl6pPr>
              <a:defRPr sz="1867"/>
            </a:lvl6pPr>
            <a:lvl7pPr>
              <a:defRPr sz="1867"/>
            </a:lvl7pPr>
            <a:lvl8pPr>
              <a:defRPr sz="1867"/>
            </a:lvl8pPr>
            <a:lvl9pPr>
              <a:defRPr sz="1867"/>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34341" y="1339427"/>
            <a:ext cx="2857897" cy="4378325"/>
          </a:xfrm>
          <a:prstGeom prst="rect">
            <a:avLst/>
          </a:prstGeom>
        </p:spPr>
        <p:txBody>
          <a:bodyPr/>
          <a:lstStyle>
            <a:lvl1pPr marL="0" indent="0">
              <a:buNone/>
              <a:defRPr sz="1307"/>
            </a:lvl1pPr>
            <a:lvl2pPr marL="426705" indent="0">
              <a:buNone/>
              <a:defRPr sz="1120"/>
            </a:lvl2pPr>
            <a:lvl3pPr marL="853410" indent="0">
              <a:buNone/>
              <a:defRPr sz="933"/>
            </a:lvl3pPr>
            <a:lvl4pPr marL="1280114" indent="0">
              <a:buNone/>
              <a:defRPr sz="840"/>
            </a:lvl4pPr>
            <a:lvl5pPr marL="1706819" indent="0">
              <a:buNone/>
              <a:defRPr sz="840"/>
            </a:lvl5pPr>
            <a:lvl6pPr marL="2133524" indent="0">
              <a:buNone/>
              <a:defRPr sz="840"/>
            </a:lvl6pPr>
            <a:lvl7pPr marL="2560229" indent="0">
              <a:buNone/>
              <a:defRPr sz="840"/>
            </a:lvl7pPr>
            <a:lvl8pPr marL="2986933" indent="0">
              <a:buNone/>
              <a:defRPr sz="840"/>
            </a:lvl8pPr>
            <a:lvl9pPr marL="3413638" indent="0">
              <a:buNone/>
              <a:defRPr sz="840"/>
            </a:lvl9pPr>
          </a:lstStyle>
          <a:p>
            <a:pPr lvl="0"/>
            <a:r>
              <a:rPr lang="pl-PL"/>
              <a:t>Kliknij, aby edytować style wzorca tekstu</a:t>
            </a:r>
          </a:p>
        </p:txBody>
      </p:sp>
    </p:spTree>
    <p:extLst>
      <p:ext uri="{BB962C8B-B14F-4D97-AF65-F5344CB8AC3E}">
        <p14:creationId xmlns:p14="http://schemas.microsoft.com/office/powerpoint/2010/main" val="1039273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02674" y="4480560"/>
            <a:ext cx="5212080" cy="528955"/>
          </a:xfrm>
        </p:spPr>
        <p:txBody>
          <a:bodyPr anchor="b"/>
          <a:lstStyle>
            <a:lvl1pPr algn="l">
              <a:defRPr sz="1867" b="1"/>
            </a:lvl1pPr>
          </a:lstStyle>
          <a:p>
            <a:r>
              <a:rPr lang="pl-PL"/>
              <a:t>Kliknij, aby edytować styl</a:t>
            </a:r>
          </a:p>
        </p:txBody>
      </p:sp>
      <p:sp>
        <p:nvSpPr>
          <p:cNvPr id="3" name="Symbol zastępczy obrazu 2"/>
          <p:cNvSpPr>
            <a:spLocks noGrp="1"/>
          </p:cNvSpPr>
          <p:nvPr>
            <p:ph type="pic" idx="1"/>
          </p:nvPr>
        </p:nvSpPr>
        <p:spPr>
          <a:xfrm>
            <a:off x="1702674" y="571923"/>
            <a:ext cx="5212080" cy="3840480"/>
          </a:xfrm>
          <a:prstGeom prst="rect">
            <a:avLst/>
          </a:prstGeom>
        </p:spPr>
        <p:txBody>
          <a:bodyPr/>
          <a:lstStyle>
            <a:lvl1pPr marL="0" indent="0">
              <a:buNone/>
              <a:defRPr sz="2987"/>
            </a:lvl1pPr>
            <a:lvl2pPr marL="426705" indent="0">
              <a:buNone/>
              <a:defRPr sz="2613"/>
            </a:lvl2pPr>
            <a:lvl3pPr marL="853410" indent="0">
              <a:buNone/>
              <a:defRPr sz="2240"/>
            </a:lvl3pPr>
            <a:lvl4pPr marL="1280114" indent="0">
              <a:buNone/>
              <a:defRPr sz="1867"/>
            </a:lvl4pPr>
            <a:lvl5pPr marL="1706819" indent="0">
              <a:buNone/>
              <a:defRPr sz="1867"/>
            </a:lvl5pPr>
            <a:lvl6pPr marL="2133524" indent="0">
              <a:buNone/>
              <a:defRPr sz="1867"/>
            </a:lvl6pPr>
            <a:lvl7pPr marL="2560229" indent="0">
              <a:buNone/>
              <a:defRPr sz="1867"/>
            </a:lvl7pPr>
            <a:lvl8pPr marL="2986933" indent="0">
              <a:buNone/>
              <a:defRPr sz="1867"/>
            </a:lvl8pPr>
            <a:lvl9pPr marL="3413638" indent="0">
              <a:buNone/>
              <a:defRPr sz="1867"/>
            </a:lvl9pPr>
          </a:lstStyle>
          <a:p>
            <a:pPr lvl="0"/>
            <a:endParaRPr lang="pl-PL" noProof="0"/>
          </a:p>
        </p:txBody>
      </p:sp>
      <p:sp>
        <p:nvSpPr>
          <p:cNvPr id="4" name="Symbol zastępczy tekstu 3"/>
          <p:cNvSpPr>
            <a:spLocks noGrp="1"/>
          </p:cNvSpPr>
          <p:nvPr>
            <p:ph type="body" sz="half" idx="2"/>
          </p:nvPr>
        </p:nvSpPr>
        <p:spPr>
          <a:xfrm>
            <a:off x="1702674" y="5009515"/>
            <a:ext cx="5212080" cy="751205"/>
          </a:xfrm>
          <a:prstGeom prst="rect">
            <a:avLst/>
          </a:prstGeom>
        </p:spPr>
        <p:txBody>
          <a:bodyPr/>
          <a:lstStyle>
            <a:lvl1pPr marL="0" indent="0">
              <a:buNone/>
              <a:defRPr sz="1307"/>
            </a:lvl1pPr>
            <a:lvl2pPr marL="426705" indent="0">
              <a:buNone/>
              <a:defRPr sz="1120"/>
            </a:lvl2pPr>
            <a:lvl3pPr marL="853410" indent="0">
              <a:buNone/>
              <a:defRPr sz="933"/>
            </a:lvl3pPr>
            <a:lvl4pPr marL="1280114" indent="0">
              <a:buNone/>
              <a:defRPr sz="840"/>
            </a:lvl4pPr>
            <a:lvl5pPr marL="1706819" indent="0">
              <a:buNone/>
              <a:defRPr sz="840"/>
            </a:lvl5pPr>
            <a:lvl6pPr marL="2133524" indent="0">
              <a:buNone/>
              <a:defRPr sz="840"/>
            </a:lvl6pPr>
            <a:lvl7pPr marL="2560229" indent="0">
              <a:buNone/>
              <a:defRPr sz="840"/>
            </a:lvl7pPr>
            <a:lvl8pPr marL="2986933" indent="0">
              <a:buNone/>
              <a:defRPr sz="840"/>
            </a:lvl8pPr>
            <a:lvl9pPr marL="3413638" indent="0">
              <a:buNone/>
              <a:defRPr sz="840"/>
            </a:lvl9pPr>
          </a:lstStyle>
          <a:p>
            <a:pPr lvl="0"/>
            <a:r>
              <a:rPr lang="pl-PL"/>
              <a:t>Kliknij, aby edytować style wzorca tekstu</a:t>
            </a:r>
          </a:p>
        </p:txBody>
      </p:sp>
    </p:spTree>
    <p:extLst>
      <p:ext uri="{BB962C8B-B14F-4D97-AF65-F5344CB8AC3E}">
        <p14:creationId xmlns:p14="http://schemas.microsoft.com/office/powerpoint/2010/main" val="106545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2050" name="Picture 9" descr="!!!logo INiG new_bez_napisu-RGB"/>
          <p:cNvPicPr>
            <a:picLocks noChangeAspect="1" noChangeArrowheads="1"/>
          </p:cNvPicPr>
          <p:nvPr userDrawn="1"/>
        </p:nvPicPr>
        <p:blipFill>
          <a:blip r:embed="rId16" cstate="print"/>
          <a:srcRect/>
          <a:stretch>
            <a:fillRect/>
          </a:stretch>
        </p:blipFill>
        <p:spPr bwMode="auto">
          <a:xfrm>
            <a:off x="272971" y="108162"/>
            <a:ext cx="855106" cy="840105"/>
          </a:xfrm>
          <a:prstGeom prst="rect">
            <a:avLst/>
          </a:prstGeom>
          <a:noFill/>
          <a:ln w="9525">
            <a:noFill/>
            <a:miter lim="800000"/>
            <a:headEnd/>
            <a:tailEnd/>
          </a:ln>
        </p:spPr>
      </p:pic>
      <p:pic>
        <p:nvPicPr>
          <p:cNvPr id="2051" name="Picture 1"/>
          <p:cNvPicPr>
            <a:picLocks noChangeAspect="1" noChangeArrowheads="1"/>
          </p:cNvPicPr>
          <p:nvPr/>
        </p:nvPicPr>
        <p:blipFill>
          <a:blip r:embed="rId17" cstate="print"/>
          <a:srcRect/>
          <a:stretch>
            <a:fillRect/>
          </a:stretch>
        </p:blipFill>
        <p:spPr bwMode="auto">
          <a:xfrm>
            <a:off x="0" y="5846657"/>
            <a:ext cx="8686800" cy="579332"/>
          </a:xfrm>
          <a:prstGeom prst="rect">
            <a:avLst/>
          </a:prstGeom>
          <a:noFill/>
          <a:ln w="9525">
            <a:noFill/>
            <a:round/>
            <a:headEnd/>
            <a:tailEnd/>
          </a:ln>
        </p:spPr>
      </p:pic>
      <p:sp>
        <p:nvSpPr>
          <p:cNvPr id="2052" name="Rectangle 2"/>
          <p:cNvSpPr>
            <a:spLocks noGrp="1" noChangeArrowheads="1"/>
          </p:cNvSpPr>
          <p:nvPr>
            <p:ph type="title"/>
          </p:nvPr>
        </p:nvSpPr>
        <p:spPr bwMode="auto">
          <a:xfrm>
            <a:off x="1551861" y="610447"/>
            <a:ext cx="6697583" cy="454872"/>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endParaRPr lang="en-GB" altLang="pl-PL"/>
          </a:p>
        </p:txBody>
      </p:sp>
    </p:spTree>
    <p:extLst>
      <p:ext uri="{BB962C8B-B14F-4D97-AF65-F5344CB8AC3E}">
        <p14:creationId xmlns:p14="http://schemas.microsoft.com/office/powerpoint/2010/main" val="142768322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34" r:id="rId14"/>
  </p:sldLayoutIdLst>
  <p:txStyles>
    <p:titleStyle>
      <a:lvl1pPr algn="r" defTabSz="380775" rtl="0" eaLnBrk="0" fontAlgn="base" hangingPunct="0">
        <a:lnSpc>
          <a:spcPct val="92000"/>
        </a:lnSpc>
        <a:spcBef>
          <a:spcPct val="0"/>
        </a:spcBef>
        <a:spcAft>
          <a:spcPct val="0"/>
        </a:spcAft>
        <a:buClr>
          <a:srgbClr val="000000"/>
        </a:buClr>
        <a:buSzPct val="45000"/>
        <a:buFont typeface="Wingdings" pitchFamily="2" charset="2"/>
        <a:defRPr sz="3360">
          <a:solidFill>
            <a:srgbClr val="355E00"/>
          </a:solidFill>
          <a:latin typeface="+mj-lt"/>
          <a:ea typeface="+mj-ea"/>
          <a:cs typeface="+mj-cs"/>
        </a:defRPr>
      </a:lvl1pPr>
      <a:lvl2pPr algn="r" defTabSz="380775" rtl="0" eaLnBrk="0" fontAlgn="base" hangingPunct="0">
        <a:lnSpc>
          <a:spcPct val="92000"/>
        </a:lnSpc>
        <a:spcBef>
          <a:spcPct val="0"/>
        </a:spcBef>
        <a:spcAft>
          <a:spcPct val="0"/>
        </a:spcAft>
        <a:buClr>
          <a:srgbClr val="000000"/>
        </a:buClr>
        <a:buSzPct val="45000"/>
        <a:buFont typeface="Wingdings" pitchFamily="2" charset="2"/>
        <a:defRPr sz="3360">
          <a:solidFill>
            <a:srgbClr val="355E00"/>
          </a:solidFill>
          <a:latin typeface="Arial" charset="0"/>
        </a:defRPr>
      </a:lvl2pPr>
      <a:lvl3pPr algn="r" defTabSz="380775" rtl="0" eaLnBrk="0" fontAlgn="base" hangingPunct="0">
        <a:lnSpc>
          <a:spcPct val="92000"/>
        </a:lnSpc>
        <a:spcBef>
          <a:spcPct val="0"/>
        </a:spcBef>
        <a:spcAft>
          <a:spcPct val="0"/>
        </a:spcAft>
        <a:buClr>
          <a:srgbClr val="000000"/>
        </a:buClr>
        <a:buSzPct val="45000"/>
        <a:buFont typeface="Wingdings" pitchFamily="2" charset="2"/>
        <a:defRPr sz="3360">
          <a:solidFill>
            <a:srgbClr val="355E00"/>
          </a:solidFill>
          <a:latin typeface="Arial" charset="0"/>
        </a:defRPr>
      </a:lvl3pPr>
      <a:lvl4pPr algn="r" defTabSz="380775" rtl="0" eaLnBrk="0" fontAlgn="base" hangingPunct="0">
        <a:lnSpc>
          <a:spcPct val="92000"/>
        </a:lnSpc>
        <a:spcBef>
          <a:spcPct val="0"/>
        </a:spcBef>
        <a:spcAft>
          <a:spcPct val="0"/>
        </a:spcAft>
        <a:buClr>
          <a:srgbClr val="000000"/>
        </a:buClr>
        <a:buSzPct val="45000"/>
        <a:buFont typeface="Wingdings" pitchFamily="2" charset="2"/>
        <a:defRPr sz="3360">
          <a:solidFill>
            <a:srgbClr val="355E00"/>
          </a:solidFill>
          <a:latin typeface="Arial" charset="0"/>
        </a:defRPr>
      </a:lvl4pPr>
      <a:lvl5pPr algn="r" defTabSz="380775" rtl="0" eaLnBrk="0" fontAlgn="base" hangingPunct="0">
        <a:lnSpc>
          <a:spcPct val="92000"/>
        </a:lnSpc>
        <a:spcBef>
          <a:spcPct val="0"/>
        </a:spcBef>
        <a:spcAft>
          <a:spcPct val="0"/>
        </a:spcAft>
        <a:buClr>
          <a:srgbClr val="000000"/>
        </a:buClr>
        <a:buSzPct val="45000"/>
        <a:buFont typeface="Wingdings" pitchFamily="2" charset="2"/>
        <a:defRPr sz="3360">
          <a:solidFill>
            <a:srgbClr val="355E00"/>
          </a:solidFill>
          <a:latin typeface="Arial" charset="0"/>
        </a:defRPr>
      </a:lvl5pPr>
      <a:lvl6pPr marL="426705" algn="r" defTabSz="380775" rtl="0" fontAlgn="base">
        <a:lnSpc>
          <a:spcPct val="92000"/>
        </a:lnSpc>
        <a:spcBef>
          <a:spcPct val="0"/>
        </a:spcBef>
        <a:spcAft>
          <a:spcPct val="0"/>
        </a:spcAft>
        <a:buClr>
          <a:srgbClr val="000000"/>
        </a:buClr>
        <a:buSzPct val="45000"/>
        <a:buFont typeface="Wingdings" pitchFamily="2" charset="2"/>
        <a:defRPr sz="3360">
          <a:solidFill>
            <a:srgbClr val="355E00"/>
          </a:solidFill>
          <a:latin typeface="Arial" charset="0"/>
        </a:defRPr>
      </a:lvl6pPr>
      <a:lvl7pPr marL="853410" algn="r" defTabSz="380775" rtl="0" fontAlgn="base">
        <a:lnSpc>
          <a:spcPct val="92000"/>
        </a:lnSpc>
        <a:spcBef>
          <a:spcPct val="0"/>
        </a:spcBef>
        <a:spcAft>
          <a:spcPct val="0"/>
        </a:spcAft>
        <a:buClr>
          <a:srgbClr val="000000"/>
        </a:buClr>
        <a:buSzPct val="45000"/>
        <a:buFont typeface="Wingdings" pitchFamily="2" charset="2"/>
        <a:defRPr sz="3360">
          <a:solidFill>
            <a:srgbClr val="355E00"/>
          </a:solidFill>
          <a:latin typeface="Arial" charset="0"/>
        </a:defRPr>
      </a:lvl7pPr>
      <a:lvl8pPr marL="1280114" algn="r" defTabSz="380775" rtl="0" fontAlgn="base">
        <a:lnSpc>
          <a:spcPct val="92000"/>
        </a:lnSpc>
        <a:spcBef>
          <a:spcPct val="0"/>
        </a:spcBef>
        <a:spcAft>
          <a:spcPct val="0"/>
        </a:spcAft>
        <a:buClr>
          <a:srgbClr val="000000"/>
        </a:buClr>
        <a:buSzPct val="45000"/>
        <a:buFont typeface="Wingdings" pitchFamily="2" charset="2"/>
        <a:defRPr sz="3360">
          <a:solidFill>
            <a:srgbClr val="355E00"/>
          </a:solidFill>
          <a:latin typeface="Arial" charset="0"/>
        </a:defRPr>
      </a:lvl8pPr>
      <a:lvl9pPr marL="1706819" algn="r" defTabSz="380775" rtl="0" fontAlgn="base">
        <a:lnSpc>
          <a:spcPct val="92000"/>
        </a:lnSpc>
        <a:spcBef>
          <a:spcPct val="0"/>
        </a:spcBef>
        <a:spcAft>
          <a:spcPct val="0"/>
        </a:spcAft>
        <a:buClr>
          <a:srgbClr val="000000"/>
        </a:buClr>
        <a:buSzPct val="45000"/>
        <a:buFont typeface="Wingdings" pitchFamily="2" charset="2"/>
        <a:defRPr sz="3360">
          <a:solidFill>
            <a:srgbClr val="355E00"/>
          </a:solidFill>
          <a:latin typeface="Arial" charset="0"/>
        </a:defRPr>
      </a:lvl9pPr>
    </p:titleStyle>
    <p:bodyStyle>
      <a:lvl1pPr marL="364477" indent="-274099" algn="l" defTabSz="380775" rtl="0" eaLnBrk="0" fontAlgn="base" hangingPunct="0">
        <a:lnSpc>
          <a:spcPct val="92000"/>
        </a:lnSpc>
        <a:spcBef>
          <a:spcPct val="0"/>
        </a:spcBef>
        <a:spcAft>
          <a:spcPts val="1202"/>
        </a:spcAft>
        <a:buClr>
          <a:srgbClr val="000000"/>
        </a:buClr>
        <a:buSzPct val="45000"/>
        <a:buFont typeface="Wingdings" pitchFamily="2" charset="2"/>
        <a:buChar char=""/>
        <a:defRPr sz="2707">
          <a:solidFill>
            <a:srgbClr val="000000"/>
          </a:solidFill>
          <a:latin typeface="+mn-lt"/>
          <a:ea typeface="+mn-ea"/>
          <a:cs typeface="+mn-cs"/>
        </a:defRPr>
      </a:lvl1pPr>
      <a:lvl2pPr marL="730436" indent="-242985" algn="l" defTabSz="380775" rtl="0" eaLnBrk="0" fontAlgn="base" hangingPunct="0">
        <a:lnSpc>
          <a:spcPct val="92000"/>
        </a:lnSpc>
        <a:spcBef>
          <a:spcPct val="0"/>
        </a:spcBef>
        <a:spcAft>
          <a:spcPts val="969"/>
        </a:spcAft>
        <a:buClr>
          <a:srgbClr val="000000"/>
        </a:buClr>
        <a:buSzPct val="75000"/>
        <a:buFont typeface="Symbol" pitchFamily="18" charset="2"/>
        <a:buChar char=""/>
        <a:defRPr sz="2333">
          <a:solidFill>
            <a:srgbClr val="000000"/>
          </a:solidFill>
          <a:latin typeface="+mn-lt"/>
        </a:defRPr>
      </a:lvl2pPr>
      <a:lvl3pPr marL="1094913" indent="-182239" algn="l" defTabSz="380775" rtl="0" eaLnBrk="0" fontAlgn="base" hangingPunct="0">
        <a:lnSpc>
          <a:spcPct val="92000"/>
        </a:lnSpc>
        <a:spcBef>
          <a:spcPct val="0"/>
        </a:spcBef>
        <a:spcAft>
          <a:spcPts val="723"/>
        </a:spcAft>
        <a:buClr>
          <a:srgbClr val="000000"/>
        </a:buClr>
        <a:buSzPct val="45000"/>
        <a:buFont typeface="Wingdings" pitchFamily="2" charset="2"/>
        <a:buChar char=""/>
        <a:defRPr sz="2053">
          <a:solidFill>
            <a:srgbClr val="000000"/>
          </a:solidFill>
          <a:latin typeface="+mn-lt"/>
        </a:defRPr>
      </a:lvl3pPr>
      <a:lvl4pPr marL="1460871" indent="-180757" algn="l" defTabSz="380775" rtl="0" eaLnBrk="0" fontAlgn="base" hangingPunct="0">
        <a:lnSpc>
          <a:spcPct val="92000"/>
        </a:lnSpc>
        <a:spcBef>
          <a:spcPct val="0"/>
        </a:spcBef>
        <a:spcAft>
          <a:spcPts val="490"/>
        </a:spcAft>
        <a:buClr>
          <a:srgbClr val="000000"/>
        </a:buClr>
        <a:buSzPct val="75000"/>
        <a:buFont typeface="Symbol" pitchFamily="18" charset="2"/>
        <a:buChar char=""/>
        <a:defRPr>
          <a:solidFill>
            <a:srgbClr val="000000"/>
          </a:solidFill>
          <a:latin typeface="+mn-lt"/>
        </a:defRPr>
      </a:lvl4pPr>
      <a:lvl5pPr marL="1826830" indent="-183720" algn="l" defTabSz="380775" rtl="0" eaLnBrk="0" fontAlgn="base" hangingPunct="0">
        <a:lnSpc>
          <a:spcPct val="92000"/>
        </a:lnSpc>
        <a:spcBef>
          <a:spcPct val="0"/>
        </a:spcBef>
        <a:spcAft>
          <a:spcPts val="245"/>
        </a:spcAft>
        <a:buClr>
          <a:srgbClr val="000000"/>
        </a:buClr>
        <a:buSzPct val="45000"/>
        <a:buFont typeface="Wingdings" pitchFamily="2" charset="2"/>
        <a:buChar char=""/>
        <a:defRPr>
          <a:solidFill>
            <a:srgbClr val="000000"/>
          </a:solidFill>
          <a:latin typeface="+mn-lt"/>
        </a:defRPr>
      </a:lvl5pPr>
      <a:lvl6pPr marL="2253535" indent="-183720" algn="l" defTabSz="380775" rtl="0" fontAlgn="base">
        <a:lnSpc>
          <a:spcPct val="92000"/>
        </a:lnSpc>
        <a:spcBef>
          <a:spcPct val="0"/>
        </a:spcBef>
        <a:spcAft>
          <a:spcPts val="245"/>
        </a:spcAft>
        <a:buClr>
          <a:srgbClr val="000000"/>
        </a:buClr>
        <a:buSzPct val="45000"/>
        <a:buFont typeface="Wingdings" pitchFamily="2" charset="2"/>
        <a:buChar char=""/>
        <a:defRPr>
          <a:solidFill>
            <a:srgbClr val="000000"/>
          </a:solidFill>
          <a:latin typeface="+mn-lt"/>
        </a:defRPr>
      </a:lvl6pPr>
      <a:lvl7pPr marL="2680240" indent="-183720" algn="l" defTabSz="380775" rtl="0" fontAlgn="base">
        <a:lnSpc>
          <a:spcPct val="92000"/>
        </a:lnSpc>
        <a:spcBef>
          <a:spcPct val="0"/>
        </a:spcBef>
        <a:spcAft>
          <a:spcPts val="245"/>
        </a:spcAft>
        <a:buClr>
          <a:srgbClr val="000000"/>
        </a:buClr>
        <a:buSzPct val="45000"/>
        <a:buFont typeface="Wingdings" pitchFamily="2" charset="2"/>
        <a:buChar char=""/>
        <a:defRPr>
          <a:solidFill>
            <a:srgbClr val="000000"/>
          </a:solidFill>
          <a:latin typeface="+mn-lt"/>
        </a:defRPr>
      </a:lvl7pPr>
      <a:lvl8pPr marL="3106945" indent="-183720" algn="l" defTabSz="380775" rtl="0" fontAlgn="base">
        <a:lnSpc>
          <a:spcPct val="92000"/>
        </a:lnSpc>
        <a:spcBef>
          <a:spcPct val="0"/>
        </a:spcBef>
        <a:spcAft>
          <a:spcPts val="245"/>
        </a:spcAft>
        <a:buClr>
          <a:srgbClr val="000000"/>
        </a:buClr>
        <a:buSzPct val="45000"/>
        <a:buFont typeface="Wingdings" pitchFamily="2" charset="2"/>
        <a:buChar char=""/>
        <a:defRPr>
          <a:solidFill>
            <a:srgbClr val="000000"/>
          </a:solidFill>
          <a:latin typeface="+mn-lt"/>
        </a:defRPr>
      </a:lvl8pPr>
      <a:lvl9pPr marL="3533649" indent="-183720" algn="l" defTabSz="380775" rtl="0" fontAlgn="base">
        <a:lnSpc>
          <a:spcPct val="92000"/>
        </a:lnSpc>
        <a:spcBef>
          <a:spcPct val="0"/>
        </a:spcBef>
        <a:spcAft>
          <a:spcPts val="245"/>
        </a:spcAft>
        <a:buClr>
          <a:srgbClr val="000000"/>
        </a:buClr>
        <a:buSzPct val="45000"/>
        <a:buFont typeface="Wingdings" pitchFamily="2" charset="2"/>
        <a:buChar char=""/>
        <a:defRPr>
          <a:solidFill>
            <a:srgbClr val="000000"/>
          </a:solidFill>
          <a:latin typeface="+mn-lt"/>
        </a:defRPr>
      </a:lvl9pPr>
    </p:bodyStyle>
    <p:otherStyle>
      <a:defPPr>
        <a:defRPr lang="pl-PL"/>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7218" y="340785"/>
            <a:ext cx="7492365" cy="123719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7218" y="1703917"/>
            <a:ext cx="7492365" cy="40612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7218" y="5932595"/>
            <a:ext cx="1954530" cy="340783"/>
          </a:xfrm>
          <a:prstGeom prst="rect">
            <a:avLst/>
          </a:prstGeom>
        </p:spPr>
        <p:txBody>
          <a:bodyPr vert="horz" lIns="91440" tIns="45720" rIns="91440" bIns="45720" rtlCol="0" anchor="ctr"/>
          <a:lstStyle>
            <a:lvl1pPr algn="l">
              <a:defRPr sz="1120">
                <a:solidFill>
                  <a:schemeClr val="tx1">
                    <a:tint val="75000"/>
                  </a:schemeClr>
                </a:solidFill>
              </a:defRPr>
            </a:lvl1pPr>
          </a:lstStyle>
          <a:p>
            <a:pPr defTabSz="387064">
              <a:defRPr/>
            </a:pPr>
            <a:endParaRPr lang="en-US" altLang="en-US" b="0" dirty="0">
              <a:solidFill>
                <a:prstClr val="black">
                  <a:tint val="75000"/>
                </a:prstClr>
              </a:solidFill>
              <a:latin typeface="Arial" panose="020B0604020202020204" pitchFamily="34" charset="0"/>
              <a:cs typeface="Lucida Sans Unicode" panose="020B0602030504020204" pitchFamily="34" charset="0"/>
            </a:endParaRPr>
          </a:p>
        </p:txBody>
      </p:sp>
      <p:sp>
        <p:nvSpPr>
          <p:cNvPr id="5" name="Footer Placeholder 4"/>
          <p:cNvSpPr>
            <a:spLocks noGrp="1"/>
          </p:cNvSpPr>
          <p:nvPr>
            <p:ph type="ftr" sz="quarter" idx="3"/>
          </p:nvPr>
        </p:nvSpPr>
        <p:spPr>
          <a:xfrm>
            <a:off x="2877503" y="5932595"/>
            <a:ext cx="2931795" cy="340783"/>
          </a:xfrm>
          <a:prstGeom prst="rect">
            <a:avLst/>
          </a:prstGeom>
        </p:spPr>
        <p:txBody>
          <a:bodyPr vert="horz" lIns="91440" tIns="45720" rIns="91440" bIns="45720" rtlCol="0" anchor="ctr"/>
          <a:lstStyle>
            <a:lvl1pPr algn="ctr">
              <a:defRPr sz="1120">
                <a:solidFill>
                  <a:schemeClr val="tx1">
                    <a:tint val="75000"/>
                  </a:schemeClr>
                </a:solidFill>
              </a:defRPr>
            </a:lvl1pPr>
          </a:lstStyle>
          <a:p>
            <a:pPr defTabSz="387064">
              <a:defRPr/>
            </a:pPr>
            <a:endParaRPr lang="en-US" altLang="en-US" b="0" dirty="0">
              <a:solidFill>
                <a:prstClr val="black">
                  <a:tint val="75000"/>
                </a:prstClr>
              </a:solidFill>
              <a:latin typeface="Arial" panose="020B0604020202020204" pitchFamily="34" charset="0"/>
              <a:cs typeface="Lucida Sans Unicode" panose="020B0602030504020204" pitchFamily="34" charset="0"/>
            </a:endParaRPr>
          </a:p>
        </p:txBody>
      </p:sp>
      <p:sp>
        <p:nvSpPr>
          <p:cNvPr id="6" name="Slide Number Placeholder 5"/>
          <p:cNvSpPr>
            <a:spLocks noGrp="1"/>
          </p:cNvSpPr>
          <p:nvPr>
            <p:ph type="sldNum" sz="quarter" idx="4"/>
          </p:nvPr>
        </p:nvSpPr>
        <p:spPr>
          <a:xfrm>
            <a:off x="6135053" y="5932595"/>
            <a:ext cx="1954530" cy="340783"/>
          </a:xfrm>
          <a:prstGeom prst="rect">
            <a:avLst/>
          </a:prstGeom>
        </p:spPr>
        <p:txBody>
          <a:bodyPr vert="horz" lIns="91440" tIns="45720" rIns="91440" bIns="45720" rtlCol="0" anchor="ctr"/>
          <a:lstStyle>
            <a:lvl1pPr algn="r">
              <a:defRPr sz="1120">
                <a:solidFill>
                  <a:schemeClr val="tx1">
                    <a:tint val="75000"/>
                  </a:schemeClr>
                </a:solidFill>
              </a:defRPr>
            </a:lvl1pPr>
          </a:lstStyle>
          <a:p>
            <a:pPr defTabSz="387064">
              <a:defRPr/>
            </a:pPr>
            <a:fld id="{17C9F14E-2712-4ECA-82CC-8833B4EDD682}" type="slidenum">
              <a:rPr lang="en-US" altLang="en-US" b="0" smtClean="0">
                <a:solidFill>
                  <a:prstClr val="black">
                    <a:tint val="75000"/>
                  </a:prstClr>
                </a:solidFill>
                <a:latin typeface="Arial" panose="020B0604020202020204" pitchFamily="34" charset="0"/>
                <a:cs typeface="Lucida Sans Unicode" panose="020B0602030504020204" pitchFamily="34" charset="0"/>
              </a:rPr>
              <a:pPr defTabSz="387064">
                <a:defRPr/>
              </a:pPr>
              <a:t>‹#›</a:t>
            </a:fld>
            <a:endParaRPr lang="en-US" altLang="en-US" b="0" dirty="0">
              <a:solidFill>
                <a:prstClr val="black">
                  <a:tint val="75000"/>
                </a:prstClr>
              </a:solidFill>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41161857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xStyles>
    <p:titleStyle>
      <a:lvl1pPr algn="l" defTabSz="853410" rtl="0" eaLnBrk="1" latinLnBrk="0" hangingPunct="1">
        <a:lnSpc>
          <a:spcPct val="90000"/>
        </a:lnSpc>
        <a:spcBef>
          <a:spcPct val="0"/>
        </a:spcBef>
        <a:buNone/>
        <a:defRPr sz="4107" kern="1200">
          <a:solidFill>
            <a:schemeClr val="tx1"/>
          </a:solidFill>
          <a:latin typeface="+mj-lt"/>
          <a:ea typeface="+mj-ea"/>
          <a:cs typeface="+mj-cs"/>
        </a:defRPr>
      </a:lvl1pPr>
    </p:titleStyle>
    <p:bodyStyle>
      <a:lvl1pPr marL="213352" indent="-213352" algn="l" defTabSz="853410" rtl="0" eaLnBrk="1" latinLnBrk="0" hangingPunct="1">
        <a:lnSpc>
          <a:spcPct val="90000"/>
        </a:lnSpc>
        <a:spcBef>
          <a:spcPts val="933"/>
        </a:spcBef>
        <a:buFont typeface="Arial" panose="020B0604020202020204" pitchFamily="34" charset="0"/>
        <a:buChar char="•"/>
        <a:defRPr sz="2613" kern="1200">
          <a:solidFill>
            <a:schemeClr val="tx1"/>
          </a:solidFill>
          <a:latin typeface="+mn-lt"/>
          <a:ea typeface="+mn-ea"/>
          <a:cs typeface="+mn-cs"/>
        </a:defRPr>
      </a:lvl1pPr>
      <a:lvl2pPr marL="640057" indent="-213352" algn="l" defTabSz="853410"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2" algn="l" defTabSz="853410"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p:bodyStyle>
    <p:other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7218" y="340785"/>
            <a:ext cx="7492365" cy="123719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7218" y="1703917"/>
            <a:ext cx="7492365" cy="40612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7218" y="5932595"/>
            <a:ext cx="1954530" cy="340783"/>
          </a:xfrm>
          <a:prstGeom prst="rect">
            <a:avLst/>
          </a:prstGeom>
        </p:spPr>
        <p:txBody>
          <a:bodyPr vert="horz" lIns="91440" tIns="45720" rIns="91440" bIns="45720" rtlCol="0" anchor="ctr"/>
          <a:lstStyle>
            <a:lvl1pPr algn="l">
              <a:defRPr sz="1120">
                <a:solidFill>
                  <a:schemeClr val="tx1">
                    <a:tint val="75000"/>
                  </a:schemeClr>
                </a:solidFill>
              </a:defRPr>
            </a:lvl1pPr>
          </a:lstStyle>
          <a:p>
            <a:pPr defTabSz="387064">
              <a:defRPr/>
            </a:pPr>
            <a:endParaRPr lang="en-US" altLang="en-US" b="0" dirty="0">
              <a:solidFill>
                <a:prstClr val="black">
                  <a:tint val="75000"/>
                </a:prstClr>
              </a:solidFill>
              <a:latin typeface="Arial" panose="020B0604020202020204" pitchFamily="34" charset="0"/>
              <a:cs typeface="Lucida Sans Unicode" panose="020B0602030504020204" pitchFamily="34" charset="0"/>
            </a:endParaRPr>
          </a:p>
        </p:txBody>
      </p:sp>
      <p:sp>
        <p:nvSpPr>
          <p:cNvPr id="5" name="Footer Placeholder 4"/>
          <p:cNvSpPr>
            <a:spLocks noGrp="1"/>
          </p:cNvSpPr>
          <p:nvPr>
            <p:ph type="ftr" sz="quarter" idx="3"/>
          </p:nvPr>
        </p:nvSpPr>
        <p:spPr>
          <a:xfrm>
            <a:off x="2877503" y="5932595"/>
            <a:ext cx="2931795" cy="340783"/>
          </a:xfrm>
          <a:prstGeom prst="rect">
            <a:avLst/>
          </a:prstGeom>
        </p:spPr>
        <p:txBody>
          <a:bodyPr vert="horz" lIns="91440" tIns="45720" rIns="91440" bIns="45720" rtlCol="0" anchor="ctr"/>
          <a:lstStyle>
            <a:lvl1pPr algn="ctr">
              <a:defRPr sz="1120">
                <a:solidFill>
                  <a:schemeClr val="tx1">
                    <a:tint val="75000"/>
                  </a:schemeClr>
                </a:solidFill>
              </a:defRPr>
            </a:lvl1pPr>
          </a:lstStyle>
          <a:p>
            <a:pPr defTabSz="387064">
              <a:defRPr/>
            </a:pPr>
            <a:endParaRPr lang="en-US" altLang="en-US" b="0" dirty="0">
              <a:solidFill>
                <a:prstClr val="black">
                  <a:tint val="75000"/>
                </a:prstClr>
              </a:solidFill>
              <a:latin typeface="Arial" panose="020B0604020202020204" pitchFamily="34" charset="0"/>
              <a:cs typeface="Lucida Sans Unicode" panose="020B0602030504020204" pitchFamily="34" charset="0"/>
            </a:endParaRPr>
          </a:p>
        </p:txBody>
      </p:sp>
      <p:sp>
        <p:nvSpPr>
          <p:cNvPr id="6" name="Slide Number Placeholder 5"/>
          <p:cNvSpPr>
            <a:spLocks noGrp="1"/>
          </p:cNvSpPr>
          <p:nvPr>
            <p:ph type="sldNum" sz="quarter" idx="4"/>
          </p:nvPr>
        </p:nvSpPr>
        <p:spPr>
          <a:xfrm>
            <a:off x="6135053" y="5932595"/>
            <a:ext cx="1954530" cy="340783"/>
          </a:xfrm>
          <a:prstGeom prst="rect">
            <a:avLst/>
          </a:prstGeom>
        </p:spPr>
        <p:txBody>
          <a:bodyPr vert="horz" lIns="91440" tIns="45720" rIns="91440" bIns="45720" rtlCol="0" anchor="ctr"/>
          <a:lstStyle>
            <a:lvl1pPr algn="r">
              <a:defRPr sz="1120">
                <a:solidFill>
                  <a:schemeClr val="tx1">
                    <a:tint val="75000"/>
                  </a:schemeClr>
                </a:solidFill>
              </a:defRPr>
            </a:lvl1pPr>
          </a:lstStyle>
          <a:p>
            <a:pPr defTabSz="387064">
              <a:defRPr/>
            </a:pPr>
            <a:fld id="{17C9F14E-2712-4ECA-82CC-8833B4EDD682}" type="slidenum">
              <a:rPr lang="en-US" altLang="en-US" b="0" smtClean="0">
                <a:solidFill>
                  <a:prstClr val="black">
                    <a:tint val="75000"/>
                  </a:prstClr>
                </a:solidFill>
                <a:latin typeface="Arial" panose="020B0604020202020204" pitchFamily="34" charset="0"/>
                <a:cs typeface="Lucida Sans Unicode" panose="020B0602030504020204" pitchFamily="34" charset="0"/>
              </a:rPr>
              <a:pPr defTabSz="387064">
                <a:defRPr/>
              </a:pPr>
              <a:t>‹#›</a:t>
            </a:fld>
            <a:endParaRPr lang="en-US" altLang="en-US" b="0" dirty="0">
              <a:solidFill>
                <a:prstClr val="black">
                  <a:tint val="75000"/>
                </a:prstClr>
              </a:solidFill>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8862276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l" defTabSz="853410" rtl="0" eaLnBrk="1" latinLnBrk="0" hangingPunct="1">
        <a:lnSpc>
          <a:spcPct val="90000"/>
        </a:lnSpc>
        <a:spcBef>
          <a:spcPct val="0"/>
        </a:spcBef>
        <a:buNone/>
        <a:defRPr sz="4107" kern="1200">
          <a:solidFill>
            <a:schemeClr val="tx1"/>
          </a:solidFill>
          <a:latin typeface="+mj-lt"/>
          <a:ea typeface="+mj-ea"/>
          <a:cs typeface="+mj-cs"/>
        </a:defRPr>
      </a:lvl1pPr>
    </p:titleStyle>
    <p:bodyStyle>
      <a:lvl1pPr marL="213352" indent="-213352" algn="l" defTabSz="853410" rtl="0" eaLnBrk="1" latinLnBrk="0" hangingPunct="1">
        <a:lnSpc>
          <a:spcPct val="90000"/>
        </a:lnSpc>
        <a:spcBef>
          <a:spcPts val="933"/>
        </a:spcBef>
        <a:buFont typeface="Arial" panose="020B0604020202020204" pitchFamily="34" charset="0"/>
        <a:buChar char="•"/>
        <a:defRPr sz="2613" kern="1200">
          <a:solidFill>
            <a:schemeClr val="tx1"/>
          </a:solidFill>
          <a:latin typeface="+mn-lt"/>
          <a:ea typeface="+mn-ea"/>
          <a:cs typeface="+mn-cs"/>
        </a:defRPr>
      </a:lvl1pPr>
      <a:lvl2pPr marL="640057" indent="-213352" algn="l" defTabSz="853410"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2" algn="l" defTabSz="853410"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p:bodyStyle>
    <p:other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100" y="658116"/>
            <a:ext cx="7858601" cy="11102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14100" y="2180269"/>
            <a:ext cx="7858601" cy="340857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19241" y="5995654"/>
            <a:ext cx="2026919" cy="340783"/>
          </a:xfrm>
          <a:prstGeom prst="rect">
            <a:avLst/>
          </a:prstGeom>
        </p:spPr>
        <p:txBody>
          <a:bodyPr vert="horz" lIns="91440" tIns="45720" rIns="91440" bIns="45720" rtlCol="0" anchor="ctr"/>
          <a:lstStyle>
            <a:lvl1pPr algn="r">
              <a:defRPr sz="641">
                <a:solidFill>
                  <a:schemeClr val="tx1">
                    <a:lumMod val="75000"/>
                    <a:lumOff val="25000"/>
                  </a:schemeClr>
                </a:solidFill>
              </a:defRPr>
            </a:lvl1pPr>
          </a:lstStyle>
          <a:p>
            <a:pPr eaLnBrk="1" fontAlgn="auto" hangingPunct="1">
              <a:spcBef>
                <a:spcPts val="0"/>
              </a:spcBef>
              <a:spcAft>
                <a:spcPts val="0"/>
              </a:spcAft>
            </a:pPr>
            <a:fld id="{ED291B17-9318-49DB-B28B-6E5994AE9581}" type="datetime1">
              <a:rPr lang="en-US" b="0" smtClean="0">
                <a:solidFill>
                  <a:prstClr val="black">
                    <a:lumMod val="75000"/>
                    <a:lumOff val="25000"/>
                  </a:prstClr>
                </a:solidFill>
                <a:latin typeface="Tw Cen MT" panose="020B0502020104020203"/>
              </a:rPr>
              <a:pPr eaLnBrk="1" fontAlgn="auto" hangingPunct="1">
                <a:spcBef>
                  <a:spcPts val="0"/>
                </a:spcBef>
                <a:spcAft>
                  <a:spcPts val="0"/>
                </a:spcAft>
              </a:pPr>
              <a:t>11/21/2025</a:t>
            </a:fld>
            <a:endParaRPr lang="en-US" b="0" dirty="0">
              <a:solidFill>
                <a:prstClr val="black">
                  <a:lumMod val="75000"/>
                  <a:lumOff val="25000"/>
                </a:prstClr>
              </a:solidFill>
              <a:latin typeface="Tw Cen MT" panose="020B0502020104020203"/>
            </a:endParaRPr>
          </a:p>
        </p:txBody>
      </p:sp>
      <p:sp>
        <p:nvSpPr>
          <p:cNvPr id="5" name="Footer Placeholder 4"/>
          <p:cNvSpPr>
            <a:spLocks noGrp="1"/>
          </p:cNvSpPr>
          <p:nvPr>
            <p:ph type="ftr" sz="quarter" idx="3"/>
          </p:nvPr>
        </p:nvSpPr>
        <p:spPr>
          <a:xfrm>
            <a:off x="414099" y="5995654"/>
            <a:ext cx="4928512" cy="340783"/>
          </a:xfrm>
          <a:prstGeom prst="rect">
            <a:avLst/>
          </a:prstGeom>
        </p:spPr>
        <p:txBody>
          <a:bodyPr vert="horz" lIns="91440" tIns="45720" rIns="91440" bIns="45720" rtlCol="0" anchor="ctr"/>
          <a:lstStyle>
            <a:lvl1pPr algn="l">
              <a:defRPr sz="641" cap="all">
                <a:solidFill>
                  <a:schemeClr val="tx1">
                    <a:lumMod val="75000"/>
                    <a:lumOff val="25000"/>
                  </a:schemeClr>
                </a:solidFill>
              </a:defRPr>
            </a:lvl1pPr>
          </a:lstStyle>
          <a:p>
            <a:pPr eaLnBrk="1" fontAlgn="auto" hangingPunct="1">
              <a:spcBef>
                <a:spcPts val="0"/>
              </a:spcBef>
              <a:spcAft>
                <a:spcPts val="0"/>
              </a:spcAft>
            </a:pPr>
            <a:endParaRPr lang="en-US" b="0" dirty="0">
              <a:solidFill>
                <a:prstClr val="black">
                  <a:lumMod val="75000"/>
                  <a:lumOff val="25000"/>
                </a:prstClr>
              </a:solidFill>
              <a:latin typeface="Tw Cen MT" panose="020B0502020104020203"/>
            </a:endParaRPr>
          </a:p>
        </p:txBody>
      </p:sp>
      <p:sp>
        <p:nvSpPr>
          <p:cNvPr id="6" name="Slide Number Placeholder 5"/>
          <p:cNvSpPr>
            <a:spLocks noGrp="1"/>
          </p:cNvSpPr>
          <p:nvPr>
            <p:ph type="sldNum" sz="quarter" idx="4"/>
          </p:nvPr>
        </p:nvSpPr>
        <p:spPr>
          <a:xfrm>
            <a:off x="7522789" y="5995654"/>
            <a:ext cx="749913" cy="340783"/>
          </a:xfrm>
          <a:prstGeom prst="rect">
            <a:avLst/>
          </a:prstGeom>
        </p:spPr>
        <p:txBody>
          <a:bodyPr vert="horz" lIns="91440" tIns="45720" rIns="91440" bIns="45720" rtlCol="0" anchor="ctr"/>
          <a:lstStyle>
            <a:lvl1pPr algn="r">
              <a:defRPr sz="641">
                <a:solidFill>
                  <a:schemeClr val="tx1">
                    <a:lumMod val="75000"/>
                    <a:lumOff val="25000"/>
                  </a:schemeClr>
                </a:solidFill>
              </a:defRPr>
            </a:lvl1pPr>
          </a:lstStyle>
          <a:p>
            <a:pPr eaLnBrk="1" fontAlgn="auto" hangingPunct="1">
              <a:spcBef>
                <a:spcPts val="0"/>
              </a:spcBef>
              <a:spcAft>
                <a:spcPts val="0"/>
              </a:spcAft>
            </a:pPr>
            <a:fld id="{3A98EE3D-8CD1-4C3F-BD1C-C98C9596463C}" type="slidenum">
              <a:rPr lang="en-US" b="0" smtClean="0">
                <a:solidFill>
                  <a:prstClr val="black">
                    <a:lumMod val="75000"/>
                    <a:lumOff val="25000"/>
                  </a:prstClr>
                </a:solidFill>
                <a:latin typeface="Tw Cen MT" panose="020B0502020104020203"/>
              </a:rPr>
              <a:pPr eaLnBrk="1" fontAlgn="auto" hangingPunct="1">
                <a:spcBef>
                  <a:spcPts val="0"/>
                </a:spcBef>
                <a:spcAft>
                  <a:spcPts val="0"/>
                </a:spcAft>
              </a:pPr>
              <a:t>‹#›</a:t>
            </a:fld>
            <a:endParaRPr lang="en-US" b="0" dirty="0">
              <a:solidFill>
                <a:prstClr val="black">
                  <a:lumMod val="75000"/>
                  <a:lumOff val="25000"/>
                </a:prstClr>
              </a:solidFill>
              <a:latin typeface="Tw Cen MT" panose="020B0502020104020203"/>
            </a:endParaRPr>
          </a:p>
        </p:txBody>
      </p:sp>
      <p:sp>
        <p:nvSpPr>
          <p:cNvPr id="9" name="Rectangle 8"/>
          <p:cNvSpPr/>
          <p:nvPr/>
        </p:nvSpPr>
        <p:spPr>
          <a:xfrm>
            <a:off x="318155" y="426720"/>
            <a:ext cx="2638616" cy="8866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fontAlgn="auto" hangingPunct="1">
              <a:spcBef>
                <a:spcPts val="0"/>
              </a:spcBef>
              <a:spcAft>
                <a:spcPts val="0"/>
              </a:spcAft>
            </a:pPr>
            <a:endParaRPr lang="en-US" sz="1283" b="0" dirty="0">
              <a:solidFill>
                <a:prstClr val="white"/>
              </a:solidFill>
            </a:endParaRPr>
          </a:p>
        </p:txBody>
      </p:sp>
      <p:sp>
        <p:nvSpPr>
          <p:cNvPr id="10" name="Rectangle 9"/>
          <p:cNvSpPr/>
          <p:nvPr/>
        </p:nvSpPr>
        <p:spPr>
          <a:xfrm>
            <a:off x="5730029" y="423400"/>
            <a:ext cx="2638616" cy="9198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fontAlgn="auto" hangingPunct="1">
              <a:spcBef>
                <a:spcPts val="0"/>
              </a:spcBef>
              <a:spcAft>
                <a:spcPts val="0"/>
              </a:spcAft>
            </a:pPr>
            <a:endParaRPr lang="en-US" sz="1283" b="0" dirty="0">
              <a:solidFill>
                <a:prstClr val="white"/>
              </a:solidFill>
            </a:endParaRPr>
          </a:p>
        </p:txBody>
      </p:sp>
      <p:sp>
        <p:nvSpPr>
          <p:cNvPr id="11" name="Rectangle 10"/>
          <p:cNvSpPr/>
          <p:nvPr/>
        </p:nvSpPr>
        <p:spPr>
          <a:xfrm>
            <a:off x="3022304" y="426720"/>
            <a:ext cx="2638616" cy="853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fontAlgn="auto" hangingPunct="1">
              <a:spcBef>
                <a:spcPts val="0"/>
              </a:spcBef>
              <a:spcAft>
                <a:spcPts val="0"/>
              </a:spcAft>
            </a:pPr>
            <a:endParaRPr lang="en-US" sz="1283" b="0" dirty="0">
              <a:solidFill>
                <a:prstClr val="white"/>
              </a:solidFill>
            </a:endParaRPr>
          </a:p>
        </p:txBody>
      </p:sp>
    </p:spTree>
    <p:extLst>
      <p:ext uri="{BB962C8B-B14F-4D97-AF65-F5344CB8AC3E}">
        <p14:creationId xmlns:p14="http://schemas.microsoft.com/office/powerpoint/2010/main" val="266844820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hf sldNum="0" hdr="0" ftr="0" dt="0"/>
  <p:txStyles>
    <p:titleStyle>
      <a:lvl1pPr algn="l" defTabSz="325755" rtl="0" eaLnBrk="1" latinLnBrk="0" hangingPunct="1">
        <a:lnSpc>
          <a:spcPct val="100000"/>
        </a:lnSpc>
        <a:spcBef>
          <a:spcPct val="0"/>
        </a:spcBef>
        <a:buNone/>
        <a:defRPr sz="228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8025" indent="-218025" algn="l" defTabSz="325755" rtl="0" eaLnBrk="1" latinLnBrk="0" hangingPunct="1">
        <a:lnSpc>
          <a:spcPct val="110000"/>
        </a:lnSpc>
        <a:spcBef>
          <a:spcPct val="20000"/>
        </a:spcBef>
        <a:spcAft>
          <a:spcPts val="428"/>
        </a:spcAft>
        <a:buClr>
          <a:schemeClr val="accent1"/>
        </a:buClr>
        <a:buSzPct val="92000"/>
        <a:buFont typeface="Wingdings 2" panose="05020102010507070707" pitchFamily="18" charset="2"/>
        <a:buChar char=""/>
        <a:defRPr sz="1354" kern="1200">
          <a:solidFill>
            <a:schemeClr val="tx1">
              <a:lumMod val="75000"/>
              <a:lumOff val="25000"/>
            </a:schemeClr>
          </a:solidFill>
          <a:latin typeface="+mn-lt"/>
          <a:ea typeface="+mn-ea"/>
          <a:cs typeface="+mn-cs"/>
        </a:defRPr>
      </a:lvl1pPr>
      <a:lvl2pPr marL="448875" indent="-218025" algn="l" defTabSz="325755" rtl="0" eaLnBrk="1" latinLnBrk="0" hangingPunct="1">
        <a:spcBef>
          <a:spcPct val="20000"/>
        </a:spcBef>
        <a:spcAft>
          <a:spcPts val="428"/>
        </a:spcAft>
        <a:buClr>
          <a:schemeClr val="accent1"/>
        </a:buClr>
        <a:buSzPct val="92000"/>
        <a:buFont typeface="Wingdings 2" panose="05020102010507070707" pitchFamily="18" charset="2"/>
        <a:buChar char=""/>
        <a:defRPr sz="1211" kern="1200">
          <a:solidFill>
            <a:schemeClr val="tx1">
              <a:lumMod val="75000"/>
              <a:lumOff val="25000"/>
            </a:schemeClr>
          </a:solidFill>
          <a:latin typeface="+mn-lt"/>
          <a:ea typeface="+mn-ea"/>
          <a:cs typeface="+mn-cs"/>
        </a:defRPr>
      </a:lvl2pPr>
      <a:lvl3pPr marL="641250" indent="-192375" algn="l" defTabSz="325755" rtl="0" eaLnBrk="1" latinLnBrk="0" hangingPunct="1">
        <a:spcBef>
          <a:spcPct val="20000"/>
        </a:spcBef>
        <a:spcAft>
          <a:spcPts val="428"/>
        </a:spcAft>
        <a:buClr>
          <a:schemeClr val="accent1"/>
        </a:buClr>
        <a:buSzPct val="92000"/>
        <a:buFont typeface="Wingdings 2" panose="05020102010507070707" pitchFamily="18" charset="2"/>
        <a:buChar char=""/>
        <a:defRPr sz="1069" kern="1200">
          <a:solidFill>
            <a:schemeClr val="tx1">
              <a:lumMod val="75000"/>
              <a:lumOff val="25000"/>
            </a:schemeClr>
          </a:solidFill>
          <a:latin typeface="+mn-lt"/>
          <a:ea typeface="+mn-ea"/>
          <a:cs typeface="+mn-cs"/>
        </a:defRPr>
      </a:lvl3pPr>
      <a:lvl4pPr marL="884925" indent="-166725" algn="l" defTabSz="325755" rtl="0" eaLnBrk="1" latinLnBrk="0" hangingPunct="1">
        <a:spcBef>
          <a:spcPct val="20000"/>
        </a:spcBef>
        <a:spcAft>
          <a:spcPts val="428"/>
        </a:spcAft>
        <a:buClr>
          <a:schemeClr val="accent1"/>
        </a:buClr>
        <a:buSzPct val="92000"/>
        <a:buFont typeface="Wingdings 2" panose="05020102010507070707" pitchFamily="18" charset="2"/>
        <a:buChar char=""/>
        <a:defRPr sz="926" kern="1200">
          <a:solidFill>
            <a:schemeClr val="tx1">
              <a:lumMod val="75000"/>
              <a:lumOff val="25000"/>
            </a:schemeClr>
          </a:solidFill>
          <a:latin typeface="+mn-lt"/>
          <a:ea typeface="+mn-ea"/>
          <a:cs typeface="+mn-cs"/>
        </a:defRPr>
      </a:lvl4pPr>
      <a:lvl5pPr marL="1141425" indent="-166725" algn="l" defTabSz="325755" rtl="0" eaLnBrk="1" latinLnBrk="0" hangingPunct="1">
        <a:spcBef>
          <a:spcPct val="20000"/>
        </a:spcBef>
        <a:spcAft>
          <a:spcPts val="428"/>
        </a:spcAft>
        <a:buClr>
          <a:schemeClr val="accent1"/>
        </a:buClr>
        <a:buSzPct val="92000"/>
        <a:buFont typeface="Wingdings 2" panose="05020102010507070707" pitchFamily="18" charset="2"/>
        <a:buChar char=""/>
        <a:defRPr sz="926" kern="1200">
          <a:solidFill>
            <a:schemeClr val="tx1">
              <a:lumMod val="75000"/>
              <a:lumOff val="25000"/>
            </a:schemeClr>
          </a:solidFill>
          <a:latin typeface="+mn-lt"/>
          <a:ea typeface="+mn-ea"/>
          <a:cs typeface="+mn-cs"/>
        </a:defRPr>
      </a:lvl5pPr>
      <a:lvl6pPr marL="1353750" indent="-162878" algn="l" defTabSz="325755" rtl="0" eaLnBrk="1" latinLnBrk="0" hangingPunct="1">
        <a:spcBef>
          <a:spcPct val="20000"/>
        </a:spcBef>
        <a:spcAft>
          <a:spcPts val="428"/>
        </a:spcAft>
        <a:buClr>
          <a:schemeClr val="accent2"/>
        </a:buClr>
        <a:buSzPct val="92000"/>
        <a:buFont typeface="Wingdings 2" panose="05020102010507070707" pitchFamily="18" charset="2"/>
        <a:buChar char=""/>
        <a:defRPr sz="855" kern="1200">
          <a:solidFill>
            <a:schemeClr val="tx2"/>
          </a:solidFill>
          <a:latin typeface="+mn-lt"/>
          <a:ea typeface="+mn-ea"/>
          <a:cs typeface="+mn-cs"/>
        </a:defRPr>
      </a:lvl6pPr>
      <a:lvl7pPr marL="1567500" indent="-162878" algn="l" defTabSz="325755" rtl="0" eaLnBrk="1" latinLnBrk="0" hangingPunct="1">
        <a:spcBef>
          <a:spcPct val="20000"/>
        </a:spcBef>
        <a:spcAft>
          <a:spcPts val="428"/>
        </a:spcAft>
        <a:buClr>
          <a:schemeClr val="accent2"/>
        </a:buClr>
        <a:buSzPct val="92000"/>
        <a:buFont typeface="Wingdings 2" panose="05020102010507070707" pitchFamily="18" charset="2"/>
        <a:buChar char=""/>
        <a:defRPr sz="855" kern="1200">
          <a:solidFill>
            <a:schemeClr val="tx2"/>
          </a:solidFill>
          <a:latin typeface="+mn-lt"/>
          <a:ea typeface="+mn-ea"/>
          <a:cs typeface="+mn-cs"/>
        </a:defRPr>
      </a:lvl7pPr>
      <a:lvl8pPr marL="1781250" indent="-162878" algn="l" defTabSz="325755" rtl="0" eaLnBrk="1" latinLnBrk="0" hangingPunct="1">
        <a:spcBef>
          <a:spcPct val="20000"/>
        </a:spcBef>
        <a:spcAft>
          <a:spcPts val="428"/>
        </a:spcAft>
        <a:buClr>
          <a:schemeClr val="accent2"/>
        </a:buClr>
        <a:buSzPct val="92000"/>
        <a:buFont typeface="Wingdings 2" panose="05020102010507070707" pitchFamily="18" charset="2"/>
        <a:buChar char=""/>
        <a:defRPr sz="855" kern="1200">
          <a:solidFill>
            <a:schemeClr val="tx2"/>
          </a:solidFill>
          <a:latin typeface="+mn-lt"/>
          <a:ea typeface="+mn-ea"/>
          <a:cs typeface="+mn-cs"/>
        </a:defRPr>
      </a:lvl8pPr>
      <a:lvl9pPr marL="1995000" indent="-162878" algn="l" defTabSz="325755" rtl="0" eaLnBrk="1" latinLnBrk="0" hangingPunct="1">
        <a:spcBef>
          <a:spcPct val="20000"/>
        </a:spcBef>
        <a:spcAft>
          <a:spcPts val="428"/>
        </a:spcAft>
        <a:buClr>
          <a:schemeClr val="accent2"/>
        </a:buClr>
        <a:buSzPct val="92000"/>
        <a:buFont typeface="Wingdings 2" panose="05020102010507070707" pitchFamily="18" charset="2"/>
        <a:buChar char=""/>
        <a:defRPr sz="855" kern="1200">
          <a:solidFill>
            <a:schemeClr val="tx2"/>
          </a:solidFill>
          <a:latin typeface="+mn-lt"/>
          <a:ea typeface="+mn-ea"/>
          <a:cs typeface="+mn-cs"/>
        </a:defRPr>
      </a:lvl9pPr>
    </p:bodyStyle>
    <p:otherStyle>
      <a:defPPr>
        <a:defRPr lang="en-US"/>
      </a:defPPr>
      <a:lvl1pPr marL="0" algn="l" defTabSz="325755" rtl="0" eaLnBrk="1" latinLnBrk="0" hangingPunct="1">
        <a:defRPr sz="1283" kern="1200">
          <a:solidFill>
            <a:schemeClr val="tx1"/>
          </a:solidFill>
          <a:latin typeface="+mn-lt"/>
          <a:ea typeface="+mn-ea"/>
          <a:cs typeface="+mn-cs"/>
        </a:defRPr>
      </a:lvl1pPr>
      <a:lvl2pPr marL="325755" algn="l" defTabSz="325755" rtl="0" eaLnBrk="1" latinLnBrk="0" hangingPunct="1">
        <a:defRPr sz="1283" kern="1200">
          <a:solidFill>
            <a:schemeClr val="tx1"/>
          </a:solidFill>
          <a:latin typeface="+mn-lt"/>
          <a:ea typeface="+mn-ea"/>
          <a:cs typeface="+mn-cs"/>
        </a:defRPr>
      </a:lvl2pPr>
      <a:lvl3pPr marL="651510" algn="l" defTabSz="325755" rtl="0" eaLnBrk="1" latinLnBrk="0" hangingPunct="1">
        <a:defRPr sz="1283" kern="1200">
          <a:solidFill>
            <a:schemeClr val="tx1"/>
          </a:solidFill>
          <a:latin typeface="+mn-lt"/>
          <a:ea typeface="+mn-ea"/>
          <a:cs typeface="+mn-cs"/>
        </a:defRPr>
      </a:lvl3pPr>
      <a:lvl4pPr marL="977265" algn="l" defTabSz="325755" rtl="0" eaLnBrk="1" latinLnBrk="0" hangingPunct="1">
        <a:defRPr sz="1283" kern="1200">
          <a:solidFill>
            <a:schemeClr val="tx1"/>
          </a:solidFill>
          <a:latin typeface="+mn-lt"/>
          <a:ea typeface="+mn-ea"/>
          <a:cs typeface="+mn-cs"/>
        </a:defRPr>
      </a:lvl4pPr>
      <a:lvl5pPr marL="1303020" algn="l" defTabSz="325755" rtl="0" eaLnBrk="1" latinLnBrk="0" hangingPunct="1">
        <a:defRPr sz="1283" kern="1200">
          <a:solidFill>
            <a:schemeClr val="tx1"/>
          </a:solidFill>
          <a:latin typeface="+mn-lt"/>
          <a:ea typeface="+mn-ea"/>
          <a:cs typeface="+mn-cs"/>
        </a:defRPr>
      </a:lvl5pPr>
      <a:lvl6pPr marL="1628775" algn="l" defTabSz="325755" rtl="0" eaLnBrk="1" latinLnBrk="0" hangingPunct="1">
        <a:defRPr sz="1283" kern="1200">
          <a:solidFill>
            <a:schemeClr val="tx1"/>
          </a:solidFill>
          <a:latin typeface="+mn-lt"/>
          <a:ea typeface="+mn-ea"/>
          <a:cs typeface="+mn-cs"/>
        </a:defRPr>
      </a:lvl6pPr>
      <a:lvl7pPr marL="1954530" algn="l" defTabSz="325755" rtl="0" eaLnBrk="1" latinLnBrk="0" hangingPunct="1">
        <a:defRPr sz="1283" kern="1200">
          <a:solidFill>
            <a:schemeClr val="tx1"/>
          </a:solidFill>
          <a:latin typeface="+mn-lt"/>
          <a:ea typeface="+mn-ea"/>
          <a:cs typeface="+mn-cs"/>
        </a:defRPr>
      </a:lvl7pPr>
      <a:lvl8pPr marL="2280285" algn="l" defTabSz="325755" rtl="0" eaLnBrk="1" latinLnBrk="0" hangingPunct="1">
        <a:defRPr sz="1283" kern="1200">
          <a:solidFill>
            <a:schemeClr val="tx1"/>
          </a:solidFill>
          <a:latin typeface="+mn-lt"/>
          <a:ea typeface="+mn-ea"/>
          <a:cs typeface="+mn-cs"/>
        </a:defRPr>
      </a:lvl8pPr>
      <a:lvl9pPr marL="2606040" algn="l" defTabSz="325755" rtl="0" eaLnBrk="1" latinLnBrk="0" hangingPunct="1">
        <a:defRPr sz="12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3.xml"/><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hyperlink" Target="http://www.rambiochemicals.com/Field_Projects/DOE-SWC_Final_Report.htm" TargetMode="External"/><Relationship Id="rId2" Type="http://schemas.openxmlformats.org/officeDocument/2006/relationships/notesSlide" Target="../notesSlides/notesSlide11.xml"/><Relationship Id="rId1" Type="http://schemas.openxmlformats.org/officeDocument/2006/relationships/slideLayout" Target="../slideLayouts/slideLayout38.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39.xml"/><Relationship Id="rId6" Type="http://schemas.openxmlformats.org/officeDocument/2006/relationships/image" Target="../media/image23.jpeg"/><Relationship Id="rId5" Type="http://schemas.openxmlformats.org/officeDocument/2006/relationships/image" Target="../media/image5.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hyperlink" Target="Sphericals.jpg" TargetMode="External"/><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3.xml"/><Relationship Id="rId5" Type="http://schemas.openxmlformats.org/officeDocument/2006/relationships/image" Target="../media/image5.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jpe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0.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5.png"/><Relationship Id="rId7"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33.xml"/><Relationship Id="rId6" Type="http://schemas.openxmlformats.org/officeDocument/2006/relationships/image" Target="../media/image44.jpe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3.xml"/><Relationship Id="rId6" Type="http://schemas.openxmlformats.org/officeDocument/2006/relationships/image" Target="../media/image48.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3.xml"/><Relationship Id="rId6" Type="http://schemas.openxmlformats.org/officeDocument/2006/relationships/image" Target="../media/image49.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33.xml"/><Relationship Id="rId6" Type="http://schemas.openxmlformats.org/officeDocument/2006/relationships/image" Target="../media/image50.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3.xml"/><Relationship Id="rId6" Type="http://schemas.openxmlformats.org/officeDocument/2006/relationships/image" Target="../media/image52.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5.png"/><Relationship Id="rId7" Type="http://schemas.openxmlformats.org/officeDocument/2006/relationships/image" Target="../media/image54.jpeg"/><Relationship Id="rId2" Type="http://schemas.openxmlformats.org/officeDocument/2006/relationships/notesSlide" Target="../notesSlides/notesSlide23.xml"/><Relationship Id="rId1" Type="http://schemas.openxmlformats.org/officeDocument/2006/relationships/slideLayout" Target="../slideLayouts/slideLayout33.xml"/><Relationship Id="rId6" Type="http://schemas.openxmlformats.org/officeDocument/2006/relationships/image" Target="../media/image53.jpe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3.xml"/><Relationship Id="rId5" Type="http://schemas.openxmlformats.org/officeDocument/2006/relationships/image" Target="../media/image55.jpeg"/><Relationship Id="rId4" Type="http://schemas.openxmlformats.org/officeDocument/2006/relationships/hyperlink" Target="https://www.dominionenergyservices.ne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5.xml"/><Relationship Id="rId1" Type="http://schemas.openxmlformats.org/officeDocument/2006/relationships/slideLayout" Target="../slideLayouts/slideLayout40.xml"/><Relationship Id="rId5" Type="http://schemas.openxmlformats.org/officeDocument/2006/relationships/image" Target="../media/image58.jpeg"/><Relationship Id="rId4" Type="http://schemas.openxmlformats.org/officeDocument/2006/relationships/image" Target="../media/image57.jpeg"/></Relationships>
</file>

<file path=ppt/slides/_rels/slide2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6.xml"/><Relationship Id="rId1" Type="http://schemas.openxmlformats.org/officeDocument/2006/relationships/slideLayout" Target="../slideLayouts/slideLayout40.xml"/><Relationship Id="rId5" Type="http://schemas.openxmlformats.org/officeDocument/2006/relationships/image" Target="../media/image58.jpeg"/><Relationship Id="rId4" Type="http://schemas.openxmlformats.org/officeDocument/2006/relationships/image" Target="../media/image59.jpeg"/></Relationships>
</file>

<file path=ppt/slides/_rels/slide2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7.xml"/><Relationship Id="rId1" Type="http://schemas.openxmlformats.org/officeDocument/2006/relationships/slideLayout" Target="../slideLayouts/slideLayout46.xml"/><Relationship Id="rId5" Type="http://schemas.openxmlformats.org/officeDocument/2006/relationships/image" Target="../media/image62.jpe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8.xml"/><Relationship Id="rId1" Type="http://schemas.openxmlformats.org/officeDocument/2006/relationships/slideLayout" Target="../slideLayouts/slideLayout46.xml"/><Relationship Id="rId5" Type="http://schemas.openxmlformats.org/officeDocument/2006/relationships/image" Target="../media/image58.jpeg"/><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29.xml"/><Relationship Id="rId1" Type="http://schemas.openxmlformats.org/officeDocument/2006/relationships/slideLayout" Target="../slideLayouts/slideLayout41.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hyperlink" Target="https://www.dominionenergyservices.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46.xml"/><Relationship Id="rId5" Type="http://schemas.openxmlformats.org/officeDocument/2006/relationships/image" Target="../media/image62.jpeg"/><Relationship Id="rId4" Type="http://schemas.openxmlformats.org/officeDocument/2006/relationships/image" Target="../media/image6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72.png"/></Relationships>
</file>

<file path=ppt/slides/_rels/slide37.xml.rels><?xml version="1.0" encoding="UTF-8" standalone="yes"?>
<Relationships xmlns="http://schemas.openxmlformats.org/package/2006/relationships"><Relationship Id="rId3" Type="http://schemas.openxmlformats.org/officeDocument/2006/relationships/hyperlink" Target="https://inig.pl/en/"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8" Type="http://schemas.openxmlformats.org/officeDocument/2006/relationships/hyperlink" Target="http://www.rambiochemicals.com/" TargetMode="External"/><Relationship Id="rId3" Type="http://schemas.openxmlformats.org/officeDocument/2006/relationships/hyperlink" Target="mailto:mwalvoord@dominionenergyservices.net" TargetMode="External"/><Relationship Id="rId7" Type="http://schemas.microsoft.com/office/2007/relationships/hdphoto" Target="../media/hdphoto1.wdp"/><Relationship Id="rId2" Type="http://schemas.openxmlformats.org/officeDocument/2006/relationships/notesSlide" Target="../notesSlides/notesSlide38.xml"/><Relationship Id="rId1" Type="http://schemas.openxmlformats.org/officeDocument/2006/relationships/slideLayout" Target="../slideLayouts/slideLayout26.xml"/><Relationship Id="rId6" Type="http://schemas.openxmlformats.org/officeDocument/2006/relationships/image" Target="../media/image73.png"/><Relationship Id="rId11" Type="http://schemas.openxmlformats.org/officeDocument/2006/relationships/image" Target="../media/image67.png"/><Relationship Id="rId5" Type="http://schemas.openxmlformats.org/officeDocument/2006/relationships/hyperlink" Target="https://dominionenergyservices.net/" TargetMode="External"/><Relationship Id="rId10" Type="http://schemas.openxmlformats.org/officeDocument/2006/relationships/hyperlink" Target="https://inig.pl/en/" TargetMode="External"/><Relationship Id="rId4" Type="http://schemas.openxmlformats.org/officeDocument/2006/relationships/hyperlink" Target="http://www.dominionenergyservices.net/" TargetMode="Externa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search?q=C.+Beckmann&amp;oq=history+of+microbial+EOR+1927+to+1985&amp;aqs=chrome..69i57.16032j0j15&amp;sourceid=chrome&amp;ie=UTF-8&amp;mstk=AUtExfAoJEcgTYYniHzfD8Q2HYaspBQNR0VsyftqMElDA-UMSKoIl9PqWyZwoIIUmdc7SFO6iP4csQy0H5EmWR0_uokGItdlK34hNe57gfpGO2V0svUgJIBIW2FFt9nb4iQhRgoiHaRYMtBm0StCGnf_EhYIiFjQRPb5RXv9hMdyobbrDfo&amp;csui=3&amp;ved=2ahUKEwi-gbWphuOQAxUA48kDHWRjIpwQgK4QegQIBBAB" TargetMode="External"/><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image" Target="../media/image5.png"/><Relationship Id="rId5" Type="http://schemas.openxmlformats.org/officeDocument/2006/relationships/hyperlink" Target="https://www.google.com/search?q=petroleum+microbiology&amp;oq=history+of+microbial+EOR+1927+to+1985&amp;aqs=chrome..69i57.16032j0j15&amp;sourceid=chrome&amp;ie=UTF-8&amp;mstk=AUtExfAoJEcgTYYniHzfD8Q2HYaspBQNR0VsyftqMElDA-UMSKoIl9PqWyZwoIIUmdc7SFO6iP4csQy0H5EmWR0_uokGItdlK34hNe57gfpGO2V0svUgJIBIW2FFt9nb4iQhRgoiHaRYMtBm0StCGnf_EhYIiFjQRPb5RXv9hMdyobbrDfo&amp;csui=3&amp;ved=2ahUKEwi-gbWphuOQAxUA48kDHWRjIpwQgK4QegQIBBAE" TargetMode="External"/><Relationship Id="rId4" Type="http://schemas.openxmlformats.org/officeDocument/2006/relationships/hyperlink" Target="https://www.google.com/search?q=Zobell+and+colleagues&amp;oq=history+of+microbial+EOR+1927+to+1985&amp;aqs=chrome..69i57.16032j0j15&amp;sourceid=chrome&amp;ie=UTF-8&amp;mstk=AUtExfAoJEcgTYYniHzfD8Q2HYaspBQNR0VsyftqMElDA-UMSKoIl9PqWyZwoIIUmdc7SFO6iP4csQy0H5EmWR0_uokGItdlK34hNe57gfpGO2V0svUgJIBIW2FFt9nb4iQhRgoiHaRYMtBm0StCGnf_EhYIiFjQRPb5RXv9hMdyobbrDfo&amp;csui=3&amp;ved=2ahUKEwi-gbWphuOQAxUA48kDHWRjIpwQgK4QegQIBBA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18.emf"/><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hyperlink" Target="https://www.sciencedirect.com/topics/earth-and-planetary-sciences/micro-organism" TargetMode="External"/><Relationship Id="rId3" Type="http://schemas.openxmlformats.org/officeDocument/2006/relationships/image" Target="../media/image5.png"/><Relationship Id="rId7" Type="http://schemas.openxmlformats.org/officeDocument/2006/relationships/hyperlink" Target="https://www.sciencedirect.com/topics/pharmacology-toxicology-and-pharmaceutical-science/biopolymer" TargetMode="External"/><Relationship Id="rId2" Type="http://schemas.openxmlformats.org/officeDocument/2006/relationships/notesSlide" Target="../notesSlides/notesSlide8.xml"/><Relationship Id="rId1" Type="http://schemas.openxmlformats.org/officeDocument/2006/relationships/slideLayout" Target="../slideLayouts/slideLayout33.xml"/><Relationship Id="rId6" Type="http://schemas.openxmlformats.org/officeDocument/2006/relationships/hyperlink" Target="https://www.sciencedirect.com/topics/earth-and-planetary-sciences/wettability" TargetMode="External"/><Relationship Id="rId5" Type="http://schemas.openxmlformats.org/officeDocument/2006/relationships/hyperlink" Target="https://www.sciencedirect.com/topics/pharmacology-toxicology-and-pharmaceutical-science/biosurfactant" TargetMode="External"/><Relationship Id="rId10" Type="http://schemas.openxmlformats.org/officeDocument/2006/relationships/hyperlink" Target="https://www.sciencedirect.com/topics/earth-and-planetary-sciences/carbonate-rock" TargetMode="External"/><Relationship Id="rId4" Type="http://schemas.openxmlformats.org/officeDocument/2006/relationships/image" Target="../media/image19.jpeg"/><Relationship Id="rId9" Type="http://schemas.openxmlformats.org/officeDocument/2006/relationships/hyperlink" Target="https://www.sciencedirect.com/topics/agricultural-and-biological-sciences/carbonate-roc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257" y="1265041"/>
            <a:ext cx="3769920" cy="41798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3913" y="1017745"/>
            <a:ext cx="1721664" cy="10832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3481" y="4361617"/>
            <a:ext cx="1886976" cy="13157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5" name="Text Box 6"/>
          <p:cNvSpPr txBox="1">
            <a:spLocks noChangeArrowheads="1"/>
          </p:cNvSpPr>
          <p:nvPr/>
        </p:nvSpPr>
        <p:spPr bwMode="auto">
          <a:xfrm>
            <a:off x="6401065" y="5462353"/>
            <a:ext cx="2076480" cy="518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6195" tIns="48551" rIns="76195" bIns="38098"/>
          <a:lstStyle>
            <a:lvl1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1pPr>
            <a:lvl2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2pPr>
            <a:lvl3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3pPr>
            <a:lvl4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4pPr>
            <a:lvl5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9pPr>
          </a:lstStyle>
          <a:p>
            <a:pPr defTabSz="387064" eaLnBrk="1">
              <a:lnSpc>
                <a:spcPct val="93000"/>
              </a:lnSpc>
              <a:buClr>
                <a:srgbClr val="000000"/>
              </a:buClr>
              <a:buSzPct val="100000"/>
            </a:pPr>
            <a:r>
              <a:rPr lang="en-US" altLang="en-US" sz="1185" dirty="0">
                <a:solidFill>
                  <a:srgbClr val="000000"/>
                </a:solidFill>
              </a:rPr>
              <a:t>  RAM Biochemicals, Inc.</a:t>
            </a:r>
          </a:p>
        </p:txBody>
      </p:sp>
      <p:pic>
        <p:nvPicPr>
          <p:cNvPr id="5126"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2888" y="2368464"/>
            <a:ext cx="1741824" cy="17256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7" name="Text Box 9"/>
          <p:cNvSpPr txBox="1">
            <a:spLocks noChangeArrowheads="1"/>
          </p:cNvSpPr>
          <p:nvPr/>
        </p:nvSpPr>
        <p:spPr bwMode="auto">
          <a:xfrm>
            <a:off x="6250537" y="3978577"/>
            <a:ext cx="2229696" cy="3588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6195" tIns="48551" rIns="76195" bIns="38098"/>
          <a:lstStyle>
            <a:lvl1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1pPr>
            <a:lvl2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2pPr>
            <a:lvl3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3pPr>
            <a:lvl4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4pPr>
            <a:lvl5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9pPr>
          </a:lstStyle>
          <a:p>
            <a:pPr defTabSz="387064" eaLnBrk="1">
              <a:lnSpc>
                <a:spcPct val="93000"/>
              </a:lnSpc>
              <a:buClr>
                <a:srgbClr val="000000"/>
              </a:buClr>
              <a:buSzPct val="100000"/>
            </a:pPr>
            <a:r>
              <a:rPr lang="en-US" altLang="en-US" sz="1185" dirty="0">
                <a:solidFill>
                  <a:srgbClr val="000000"/>
                </a:solidFill>
              </a:rPr>
              <a:t>   Polish Oil &amp; Gas Institute</a:t>
            </a:r>
          </a:p>
        </p:txBody>
      </p:sp>
      <p:sp>
        <p:nvSpPr>
          <p:cNvPr id="4108" name="Text Box 12"/>
          <p:cNvSpPr txBox="1">
            <a:spLocks noChangeArrowheads="1"/>
          </p:cNvSpPr>
          <p:nvPr/>
        </p:nvSpPr>
        <p:spPr bwMode="auto">
          <a:xfrm>
            <a:off x="673608" y="170688"/>
            <a:ext cx="7254240" cy="682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6195" tIns="54739" rIns="76195" bIns="38098"/>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defTabSz="387064" eaLnBrk="1">
              <a:lnSpc>
                <a:spcPts val="2371"/>
              </a:lnSpc>
              <a:buClr>
                <a:srgbClr val="000000"/>
              </a:buClr>
              <a:buSzPct val="100000"/>
              <a:defRPr/>
            </a:pPr>
            <a:r>
              <a:rPr lang="en-US" altLang="en-US" sz="2000" dirty="0">
                <a:solidFill>
                  <a:srgbClr val="280099"/>
                </a:solidFill>
                <a:effectLst>
                  <a:outerShdw blurRad="38100" dist="38100" dir="2700000" algn="tl">
                    <a:srgbClr val="C0C0C0"/>
                  </a:outerShdw>
                </a:effectLst>
                <a:latin typeface="Microsoft Sans Serif" panose="020B0604020202020204" pitchFamily="34" charset="0"/>
              </a:rPr>
              <a:t>Microbial EOR: Past, Present &amp; Future</a:t>
            </a:r>
          </a:p>
          <a:p>
            <a:pPr algn="ctr" defTabSz="387064" eaLnBrk="1">
              <a:lnSpc>
                <a:spcPts val="2709"/>
              </a:lnSpc>
              <a:buClr>
                <a:srgbClr val="000000"/>
              </a:buClr>
              <a:buSzPct val="100000"/>
              <a:defRPr/>
            </a:pPr>
            <a:r>
              <a:rPr lang="en-US" altLang="en-US" sz="1800" dirty="0">
                <a:solidFill>
                  <a:srgbClr val="280099"/>
                </a:solidFill>
                <a:effectLst>
                  <a:outerShdw blurRad="38100" dist="38100" dir="2700000" algn="tl">
                    <a:srgbClr val="C0C0C0"/>
                  </a:outerShdw>
                </a:effectLst>
                <a:latin typeface="Microsoft Sans Serif" panose="020B0604020202020204" pitchFamily="34" charset="0"/>
              </a:rPr>
              <a:t>Field Insights and Emerging Technologies</a:t>
            </a:r>
          </a:p>
        </p:txBody>
      </p:sp>
      <p:pic>
        <p:nvPicPr>
          <p:cNvPr id="5129"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609" y="1039249"/>
            <a:ext cx="2111424" cy="93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8585" y="2435664"/>
            <a:ext cx="1438080" cy="142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2153" y="4337425"/>
            <a:ext cx="2170560" cy="92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6"/>
          <p:cNvSpPr txBox="1">
            <a:spLocks noChangeArrowheads="1"/>
          </p:cNvSpPr>
          <p:nvPr/>
        </p:nvSpPr>
        <p:spPr bwMode="auto">
          <a:xfrm>
            <a:off x="136681" y="5182801"/>
            <a:ext cx="2679936" cy="352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6195" tIns="48551" rIns="76195" bIns="38098"/>
          <a:lstStyle>
            <a:lvl1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defTabSz="387064" eaLnBrk="1">
              <a:defRPr/>
            </a:pPr>
            <a:r>
              <a:rPr lang="en-US" altLang="en-US" sz="1185" dirty="0">
                <a:solidFill>
                  <a:srgbClr val="8BC145">
                    <a:lumMod val="75000"/>
                  </a:srgbClr>
                </a:solidFill>
              </a:rPr>
              <a:t>Tertiary Oil Recovery Program</a:t>
            </a:r>
          </a:p>
          <a:p>
            <a:pPr algn="ctr" defTabSz="387064" eaLnBrk="1">
              <a:defRPr/>
            </a:pPr>
            <a:endParaRPr lang="en-US" altLang="en-US" sz="1354" dirty="0">
              <a:solidFill>
                <a:srgbClr val="8BC145">
                  <a:lumMod val="75000"/>
                </a:srgbClr>
              </a:solidFill>
            </a:endParaRPr>
          </a:p>
        </p:txBody>
      </p:sp>
    </p:spTree>
    <p:extLst>
      <p:ext uri="{BB962C8B-B14F-4D97-AF65-F5344CB8AC3E}">
        <p14:creationId xmlns:p14="http://schemas.microsoft.com/office/powerpoint/2010/main" val="12749731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0440" y="5547360"/>
            <a:ext cx="1280160" cy="853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p:cNvPicPr>
            <a:picLocks noChangeAspect="1"/>
          </p:cNvPicPr>
          <p:nvPr/>
        </p:nvPicPr>
        <p:blipFill>
          <a:blip r:embed="rId4"/>
          <a:stretch>
            <a:fillRect/>
          </a:stretch>
        </p:blipFill>
        <p:spPr>
          <a:xfrm>
            <a:off x="243745" y="915346"/>
            <a:ext cx="8161020" cy="3840480"/>
          </a:xfrm>
          <a:prstGeom prst="rect">
            <a:avLst/>
          </a:prstGeom>
        </p:spPr>
      </p:pic>
      <p:sp>
        <p:nvSpPr>
          <p:cNvPr id="5" name="Rectangle 4"/>
          <p:cNvSpPr/>
          <p:nvPr/>
        </p:nvSpPr>
        <p:spPr>
          <a:xfrm>
            <a:off x="1520686" y="59297"/>
            <a:ext cx="5369174" cy="616644"/>
          </a:xfrm>
          <a:prstGeom prst="rect">
            <a:avLst/>
          </a:prstGeom>
        </p:spPr>
        <p:txBody>
          <a:bodyPr wrap="square">
            <a:spAutoFit/>
          </a:bodyPr>
          <a:lstStyle/>
          <a:p>
            <a:pPr algn="ctr"/>
            <a:r>
              <a:rPr lang="en-US" altLang="en-US" sz="2000" dirty="0">
                <a:solidFill>
                  <a:srgbClr val="280099"/>
                </a:solidFill>
                <a:effectLst>
                  <a:outerShdw blurRad="38100" dist="38100" dir="2700000" algn="tl">
                    <a:srgbClr val="C0C0C0"/>
                  </a:outerShdw>
                </a:effectLst>
                <a:latin typeface="Microsoft Sans Serif" panose="020B0604020202020204" pitchFamily="34" charset="0"/>
              </a:rPr>
              <a:t>RAM </a:t>
            </a:r>
            <a:r>
              <a:rPr lang="en-US" altLang="en-US" sz="2000" dirty="0" smtClean="0">
                <a:solidFill>
                  <a:srgbClr val="280099"/>
                </a:solidFill>
                <a:effectLst>
                  <a:outerShdw blurRad="38100" dist="38100" dir="2700000" algn="tl">
                    <a:srgbClr val="C0C0C0"/>
                  </a:outerShdw>
                </a:effectLst>
                <a:latin typeface="Microsoft Sans Serif" panose="020B0604020202020204" pitchFamily="34" charset="0"/>
              </a:rPr>
              <a:t>MEOR – </a:t>
            </a:r>
            <a:r>
              <a:rPr lang="en-US" altLang="en-US" sz="2000" dirty="0">
                <a:solidFill>
                  <a:srgbClr val="280099"/>
                </a:solidFill>
                <a:effectLst>
                  <a:outerShdw blurRad="38100" dist="38100" dir="2700000" algn="tl">
                    <a:srgbClr val="C0C0C0"/>
                  </a:outerShdw>
                </a:effectLst>
                <a:latin typeface="Microsoft Sans Serif" panose="020B0604020202020204" pitchFamily="34" charset="0"/>
              </a:rPr>
              <a:t>1985 – 1996</a:t>
            </a:r>
          </a:p>
          <a:p>
            <a:endParaRPr lang="en-US" altLang="en-US" sz="1407" kern="0" dirty="0">
              <a:solidFill>
                <a:srgbClr val="000000"/>
              </a:solidFill>
              <a:latin typeface="Microsoft Sans Serif" panose="020B0604020202020204" pitchFamily="34" charset="0"/>
              <a:ea typeface="Verdana" panose="020B0604030504040204" pitchFamily="34" charset="0"/>
              <a:cs typeface="Microsoft Sans Serif" panose="020B0604020202020204" pitchFamily="34" charset="0"/>
            </a:endParaRPr>
          </a:p>
        </p:txBody>
      </p:sp>
      <p:sp>
        <p:nvSpPr>
          <p:cNvPr id="3" name="TextBox 2"/>
          <p:cNvSpPr txBox="1"/>
          <p:nvPr/>
        </p:nvSpPr>
        <p:spPr>
          <a:xfrm>
            <a:off x="1165504" y="4993602"/>
            <a:ext cx="6317502" cy="308867"/>
          </a:xfrm>
          <a:prstGeom prst="rect">
            <a:avLst/>
          </a:prstGeom>
          <a:noFill/>
        </p:spPr>
        <p:txBody>
          <a:bodyPr wrap="square" rtlCol="0">
            <a:spAutoFit/>
          </a:bodyPr>
          <a:lstStyle/>
          <a:p>
            <a:pPr algn="ctr"/>
            <a:r>
              <a:rPr lang="en-US" sz="1407" dirty="0"/>
              <a:t>Wel-Prep performance from 3 ½ years of regular cyclic well treatments.</a:t>
            </a:r>
          </a:p>
        </p:txBody>
      </p:sp>
    </p:spTree>
    <p:extLst>
      <p:ext uri="{BB962C8B-B14F-4D97-AF65-F5344CB8AC3E}">
        <p14:creationId xmlns:p14="http://schemas.microsoft.com/office/powerpoint/2010/main" val="1025318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072" y="85344"/>
            <a:ext cx="5616624" cy="426720"/>
          </a:xfrm>
        </p:spPr>
        <p:txBody>
          <a:bodyPr>
            <a:normAutofit fontScale="90000"/>
          </a:bodyPr>
          <a:lstStyle/>
          <a:p>
            <a:pPr algn="ctr" defTabSz="853321">
              <a:defRPr/>
            </a:pPr>
            <a:r>
              <a:rPr lang="en-US" altLang="en-US" sz="4106" b="1" dirty="0">
                <a:solidFill>
                  <a:srgbClr val="280099"/>
                </a:solidFill>
                <a:effectLst>
                  <a:outerShdw blurRad="38100" dist="38100" dir="2700000" algn="tl">
                    <a:srgbClr val="C0C0C0"/>
                  </a:outerShdw>
                </a:effectLst>
                <a:latin typeface="Microsoft Sans Serif" panose="020B0604020202020204" pitchFamily="34" charset="0"/>
              </a:rPr>
              <a:t/>
            </a:r>
            <a:br>
              <a:rPr lang="en-US" altLang="en-US" sz="4106" b="1" dirty="0">
                <a:solidFill>
                  <a:srgbClr val="280099"/>
                </a:solidFill>
                <a:effectLst>
                  <a:outerShdw blurRad="38100" dist="38100" dir="2700000" algn="tl">
                    <a:srgbClr val="C0C0C0"/>
                  </a:outerShdw>
                </a:effectLst>
                <a:latin typeface="Microsoft Sans Serif" panose="020B0604020202020204" pitchFamily="34" charset="0"/>
              </a:rPr>
            </a:br>
            <a:r>
              <a:rPr lang="en-US" altLang="en-US" sz="4106" b="1" dirty="0">
                <a:solidFill>
                  <a:srgbClr val="280099"/>
                </a:solidFill>
                <a:effectLst>
                  <a:outerShdw blurRad="38100" dist="38100" dir="2700000" algn="tl">
                    <a:srgbClr val="C0C0C0"/>
                  </a:outerShdw>
                </a:effectLst>
                <a:latin typeface="Microsoft Sans Serif" panose="020B0604020202020204" pitchFamily="34" charset="0"/>
              </a:rPr>
              <a:t/>
            </a:r>
            <a:br>
              <a:rPr lang="en-US" altLang="en-US" sz="4106" b="1" dirty="0">
                <a:solidFill>
                  <a:srgbClr val="280099"/>
                </a:solidFill>
                <a:effectLst>
                  <a:outerShdw blurRad="38100" dist="38100" dir="2700000" algn="tl">
                    <a:srgbClr val="C0C0C0"/>
                  </a:outerShdw>
                </a:effectLst>
                <a:latin typeface="Microsoft Sans Serif" panose="020B0604020202020204" pitchFamily="34" charset="0"/>
              </a:rPr>
            </a:br>
            <a:r>
              <a:rPr lang="en-US" altLang="en-US" sz="2053" b="1" dirty="0" smtClean="0">
                <a:solidFill>
                  <a:srgbClr val="002060"/>
                </a:solidFill>
                <a:effectLst>
                  <a:outerShdw blurRad="38100" dist="38100" dir="2700000" algn="tl">
                    <a:srgbClr val="C0C0C0"/>
                  </a:outerShdw>
                </a:effectLst>
                <a:latin typeface="Microsoft Sans Serif" panose="020B0604020202020204" pitchFamily="34" charset="0"/>
              </a:rPr>
              <a:t/>
            </a:r>
            <a:br>
              <a:rPr lang="en-US" altLang="en-US" sz="2053" b="1" dirty="0" smtClean="0">
                <a:solidFill>
                  <a:srgbClr val="002060"/>
                </a:solidFill>
                <a:effectLst>
                  <a:outerShdw blurRad="38100" dist="38100" dir="2700000" algn="tl">
                    <a:srgbClr val="C0C0C0"/>
                  </a:outerShdw>
                </a:effectLst>
                <a:latin typeface="Microsoft Sans Serif" panose="020B0604020202020204" pitchFamily="34" charset="0"/>
              </a:rPr>
            </a:br>
            <a:r>
              <a:rPr lang="en-US" altLang="en-US" sz="2000" dirty="0" smtClean="0">
                <a:solidFill>
                  <a:srgbClr val="280099"/>
                </a:solidFill>
                <a:effectLst>
                  <a:outerShdw blurRad="38100" dist="38100" dir="2700000" algn="tl">
                    <a:srgbClr val="C0C0C0"/>
                  </a:outerShdw>
                </a:effectLst>
                <a:latin typeface="Microsoft Sans Serif" panose="020B0604020202020204" pitchFamily="34" charset="0"/>
              </a:rPr>
              <a:t>RAM History 2008 – 2011 DOE / SWC Grant</a:t>
            </a:r>
            <a:r>
              <a:rPr lang="en-US" altLang="en-US" sz="2000" dirty="0">
                <a:solidFill>
                  <a:srgbClr val="280099"/>
                </a:solidFill>
                <a:effectLst>
                  <a:outerShdw blurRad="38100" dist="38100" dir="2700000" algn="tl">
                    <a:srgbClr val="C0C0C0"/>
                  </a:outerShdw>
                </a:effectLst>
                <a:latin typeface="Microsoft Sans Serif" panose="020B0604020202020204" pitchFamily="34" charset="0"/>
              </a:rPr>
              <a:t/>
            </a:r>
            <a:br>
              <a:rPr lang="en-US" altLang="en-US" sz="2000" dirty="0">
                <a:solidFill>
                  <a:srgbClr val="280099"/>
                </a:solidFill>
                <a:effectLst>
                  <a:outerShdw blurRad="38100" dist="38100" dir="2700000" algn="tl">
                    <a:srgbClr val="C0C0C0"/>
                  </a:outerShdw>
                </a:effectLst>
                <a:latin typeface="Microsoft Sans Serif" panose="020B0604020202020204" pitchFamily="34" charset="0"/>
              </a:rPr>
            </a:br>
            <a:r>
              <a:rPr lang="en-US" altLang="en-US" sz="2000" b="1" dirty="0">
                <a:solidFill>
                  <a:srgbClr val="002060"/>
                </a:solidFill>
                <a:effectLst>
                  <a:outerShdw blurRad="38100" dist="38100" dir="2700000" algn="tl">
                    <a:srgbClr val="C0C0C0"/>
                  </a:outerShdw>
                </a:effectLst>
                <a:latin typeface="Microsoft Sans Serif" panose="020B0604020202020204" pitchFamily="34" charset="0"/>
              </a:rPr>
              <a:t/>
            </a:r>
            <a:br>
              <a:rPr lang="en-US" altLang="en-US" sz="2000" b="1" dirty="0">
                <a:solidFill>
                  <a:srgbClr val="002060"/>
                </a:solidFill>
                <a:effectLst>
                  <a:outerShdw blurRad="38100" dist="38100" dir="2700000" algn="tl">
                    <a:srgbClr val="C0C0C0"/>
                  </a:outerShdw>
                </a:effectLst>
                <a:latin typeface="Microsoft Sans Serif" panose="020B0604020202020204" pitchFamily="34" charset="0"/>
              </a:rPr>
            </a:br>
            <a:r>
              <a:rPr lang="en-US" altLang="en-US" sz="4106" b="1" dirty="0">
                <a:solidFill>
                  <a:srgbClr val="280099"/>
                </a:solidFill>
                <a:effectLst>
                  <a:outerShdw blurRad="38100" dist="38100" dir="2700000" algn="tl">
                    <a:srgbClr val="C0C0C0"/>
                  </a:outerShdw>
                </a:effectLst>
                <a:latin typeface="Microsoft Sans Serif" panose="020B0604020202020204" pitchFamily="34" charset="0"/>
              </a:rPr>
              <a:t/>
            </a:r>
            <a:br>
              <a:rPr lang="en-US" altLang="en-US" sz="4106" b="1" dirty="0">
                <a:solidFill>
                  <a:srgbClr val="280099"/>
                </a:solidFill>
                <a:effectLst>
                  <a:outerShdw blurRad="38100" dist="38100" dir="2700000" algn="tl">
                    <a:srgbClr val="C0C0C0"/>
                  </a:outerShdw>
                </a:effectLst>
                <a:latin typeface="Microsoft Sans Serif" panose="020B0604020202020204" pitchFamily="34" charset="0"/>
              </a:rPr>
            </a:br>
            <a:endParaRPr lang="en-US" sz="4106" dirty="0"/>
          </a:p>
        </p:txBody>
      </p:sp>
      <p:sp>
        <p:nvSpPr>
          <p:cNvPr id="13315" name="TextBox 2"/>
          <p:cNvSpPr txBox="1">
            <a:spLocks noChangeArrowheads="1"/>
          </p:cNvSpPr>
          <p:nvPr/>
        </p:nvSpPr>
        <p:spPr bwMode="auto">
          <a:xfrm>
            <a:off x="332232" y="597407"/>
            <a:ext cx="8046720" cy="566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defTabSz="387064"/>
            <a:r>
              <a:rPr lang="en-US" sz="1307"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MILESTONES</a:t>
            </a:r>
            <a:endParaRPr lang="en-US" sz="1120" dirty="0">
              <a:latin typeface="Verdana" panose="020B0604030504040204" pitchFamily="34" charset="0"/>
              <a:ea typeface="Verdana" panose="020B0604030504040204" pitchFamily="34" charset="0"/>
              <a:cs typeface="Verdana" panose="020B0604030504040204" pitchFamily="34" charset="0"/>
            </a:endParaRPr>
          </a:p>
          <a:p>
            <a:pPr defTabSz="387064"/>
            <a:endParaRPr lang="en-US" sz="1120" dirty="0">
              <a:latin typeface="Verdana" panose="020B0604030504040204" pitchFamily="34" charset="0"/>
              <a:ea typeface="Verdana" panose="020B0604030504040204" pitchFamily="34" charset="0"/>
              <a:cs typeface="Verdana" panose="020B0604030504040204" pitchFamily="34" charset="0"/>
            </a:endParaRPr>
          </a:p>
          <a:p>
            <a:pPr defTabSz="387064"/>
            <a:r>
              <a:rPr lang="en-US" sz="1120" dirty="0" smtClean="0">
                <a:latin typeface="Verdana" panose="020B0604030504040204" pitchFamily="34" charset="0"/>
                <a:ea typeface="Verdana" panose="020B0604030504040204" pitchFamily="34" charset="0"/>
                <a:cs typeface="Verdana" panose="020B0604030504040204" pitchFamily="34" charset="0"/>
              </a:rPr>
              <a:t>2008 </a:t>
            </a:r>
            <a:r>
              <a:rPr lang="en-US" sz="1120" dirty="0">
                <a:latin typeface="Verdana" panose="020B0604030504040204" pitchFamily="34" charset="0"/>
                <a:ea typeface="Verdana" panose="020B0604030504040204" pitchFamily="34" charset="0"/>
                <a:cs typeface="Verdana" panose="020B0604030504040204" pitchFamily="34" charset="0"/>
              </a:rPr>
              <a:t>– Applied for DOE / SWC Grant: Reproduce Wel-Prep 5 and evaluate results of field trials.</a:t>
            </a:r>
          </a:p>
          <a:p>
            <a:pPr defTabSz="387064"/>
            <a:endParaRPr lang="en-US" sz="1120" i="1" u="sng" dirty="0">
              <a:latin typeface="Verdana" panose="020B0604030504040204" pitchFamily="34" charset="0"/>
              <a:ea typeface="Verdana" panose="020B0604030504040204" pitchFamily="34" charset="0"/>
              <a:cs typeface="Verdana" panose="020B0604030504040204" pitchFamily="34" charset="0"/>
            </a:endParaRPr>
          </a:p>
          <a:p>
            <a:pPr algn="ctr" defTabSz="387064"/>
            <a:r>
              <a:rPr lang="en-US" sz="1120" i="1" u="sng" dirty="0">
                <a:latin typeface="Verdana" panose="020B0604030504040204" pitchFamily="34" charset="0"/>
                <a:ea typeface="Verdana" panose="020B0604030504040204" pitchFamily="34" charset="0"/>
                <a:cs typeface="Verdana" panose="020B0604030504040204" pitchFamily="34" charset="0"/>
              </a:rPr>
              <a:t>Validation of Incremental Oil Production </a:t>
            </a:r>
            <a:r>
              <a:rPr lang="en-US" sz="1120" i="1" u="sng" dirty="0" smtClean="0">
                <a:latin typeface="Verdana" panose="020B0604030504040204" pitchFamily="34" charset="0"/>
                <a:ea typeface="Verdana" panose="020B0604030504040204" pitchFamily="34" charset="0"/>
                <a:cs typeface="Verdana" panose="020B0604030504040204" pitchFamily="34" charset="0"/>
              </a:rPr>
              <a:t>in Single Wells  and Waterflood</a:t>
            </a:r>
          </a:p>
          <a:p>
            <a:pPr algn="ctr" defTabSz="387064"/>
            <a:r>
              <a:rPr lang="en-US" sz="1120" i="1" u="sng" dirty="0" smtClean="0">
                <a:latin typeface="Verdana" panose="020B0604030504040204" pitchFamily="34" charset="0"/>
                <a:ea typeface="Verdana" panose="020B0604030504040204" pitchFamily="34" charset="0"/>
                <a:cs typeface="Verdana" panose="020B0604030504040204" pitchFamily="34" charset="0"/>
              </a:rPr>
              <a:t>by in </a:t>
            </a:r>
            <a:r>
              <a:rPr lang="en-US" sz="1120" i="1" u="sng" dirty="0">
                <a:latin typeface="Verdana" panose="020B0604030504040204" pitchFamily="34" charset="0"/>
                <a:ea typeface="Verdana" panose="020B0604030504040204" pitchFamily="34" charset="0"/>
                <a:cs typeface="Verdana" panose="020B0604030504040204" pitchFamily="34" charset="0"/>
              </a:rPr>
              <a:t>situ Stimulation of Indigenous Microorganisms</a:t>
            </a:r>
          </a:p>
          <a:p>
            <a:pPr defTabSz="387064"/>
            <a:endParaRPr lang="en-US" sz="1120" i="1" u="sng" dirty="0">
              <a:latin typeface="Verdana" panose="020B0604030504040204" pitchFamily="34" charset="0"/>
              <a:ea typeface="Verdana" panose="020B0604030504040204" pitchFamily="34" charset="0"/>
              <a:cs typeface="Verdana" panose="020B0604030504040204" pitchFamily="34" charset="0"/>
            </a:endParaRPr>
          </a:p>
          <a:p>
            <a:pPr defTabSz="387064"/>
            <a:r>
              <a:rPr lang="en-US" sz="1120" dirty="0">
                <a:latin typeface="Verdana" panose="020B0604030504040204" pitchFamily="34" charset="0"/>
                <a:ea typeface="Verdana" panose="020B0604030504040204" pitchFamily="34" charset="0"/>
                <a:cs typeface="Verdana" panose="020B0604030504040204" pitchFamily="34" charset="0"/>
              </a:rPr>
              <a:t>Grant Awarded, Pilot Plant assembled &amp; treatment fluid processing begins</a:t>
            </a:r>
          </a:p>
          <a:p>
            <a:pPr defTabSz="387064">
              <a:tabLst>
                <a:tab pos="533381" algn="l"/>
              </a:tabLst>
            </a:pPr>
            <a:endParaRPr lang="en-US" sz="1120" dirty="0">
              <a:latin typeface="Verdana" panose="020B0604030504040204" pitchFamily="34" charset="0"/>
              <a:ea typeface="Verdana" panose="020B0604030504040204" pitchFamily="34" charset="0"/>
              <a:cs typeface="Verdana" panose="020B0604030504040204" pitchFamily="34" charset="0"/>
            </a:endParaRPr>
          </a:p>
          <a:p>
            <a:pPr defTabSz="387064">
              <a:tabLst>
                <a:tab pos="533381" algn="l"/>
              </a:tabLst>
            </a:pPr>
            <a:r>
              <a:rPr lang="en-US" sz="1120" dirty="0">
                <a:latin typeface="Verdana" panose="020B0604030504040204" pitchFamily="34" charset="0"/>
                <a:ea typeface="Verdana" panose="020B0604030504040204" pitchFamily="34" charset="0"/>
                <a:cs typeface="Verdana" panose="020B0604030504040204" pitchFamily="34" charset="0"/>
              </a:rPr>
              <a:t>2009	1</a:t>
            </a:r>
            <a:r>
              <a:rPr lang="en-US" sz="1120" baseline="30000" dirty="0">
                <a:latin typeface="Verdana" panose="020B0604030504040204" pitchFamily="34" charset="0"/>
                <a:ea typeface="Verdana" panose="020B0604030504040204" pitchFamily="34" charset="0"/>
                <a:cs typeface="Verdana" panose="020B0604030504040204" pitchFamily="34" charset="0"/>
              </a:rPr>
              <a:t>st</a:t>
            </a:r>
            <a:r>
              <a:rPr lang="en-US" sz="1120" dirty="0">
                <a:latin typeface="Verdana" panose="020B0604030504040204" pitchFamily="34" charset="0"/>
                <a:ea typeface="Verdana" panose="020B0604030504040204" pitchFamily="34" charset="0"/>
                <a:cs typeface="Verdana" panose="020B0604030504040204" pitchFamily="34" charset="0"/>
              </a:rPr>
              <a:t> and 2</a:t>
            </a:r>
            <a:r>
              <a:rPr lang="en-US" sz="1120" baseline="30000" dirty="0">
                <a:latin typeface="Verdana" panose="020B0604030504040204" pitchFamily="34" charset="0"/>
                <a:ea typeface="Verdana" panose="020B0604030504040204" pitchFamily="34" charset="0"/>
                <a:cs typeface="Verdana" panose="020B0604030504040204" pitchFamily="34" charset="0"/>
              </a:rPr>
              <a:t>nd</a:t>
            </a:r>
            <a:r>
              <a:rPr lang="en-US" sz="1120" dirty="0">
                <a:latin typeface="Verdana" panose="020B0604030504040204" pitchFamily="34" charset="0"/>
                <a:ea typeface="Verdana" panose="020B0604030504040204" pitchFamily="34" charset="0"/>
                <a:cs typeface="Verdana" panose="020B0604030504040204" pitchFamily="34" charset="0"/>
              </a:rPr>
              <a:t> batch of </a:t>
            </a:r>
            <a:r>
              <a:rPr lang="en-US" sz="1120" dirty="0" smtClean="0">
                <a:latin typeface="Verdana" panose="020B0604030504040204" pitchFamily="34" charset="0"/>
                <a:ea typeface="Verdana" panose="020B0604030504040204" pitchFamily="34" charset="0"/>
                <a:cs typeface="Verdana" panose="020B0604030504040204" pitchFamily="34" charset="0"/>
              </a:rPr>
              <a:t>oil recovery fluid </a:t>
            </a:r>
            <a:r>
              <a:rPr lang="en-US" sz="1120" dirty="0">
                <a:latin typeface="Verdana" panose="020B0604030504040204" pitchFamily="34" charset="0"/>
                <a:ea typeface="Verdana" panose="020B0604030504040204" pitchFamily="34" charset="0"/>
                <a:cs typeface="Verdana" panose="020B0604030504040204" pitchFamily="34" charset="0"/>
              </a:rPr>
              <a:t>shipped to KS (20–250 gal totes each batch)</a:t>
            </a:r>
          </a:p>
          <a:p>
            <a:pPr defTabSz="387064">
              <a:tabLst>
                <a:tab pos="533381" algn="l"/>
              </a:tabLst>
            </a:pPr>
            <a:r>
              <a:rPr lang="en-US" sz="1120" dirty="0">
                <a:latin typeface="Verdana" panose="020B0604030504040204" pitchFamily="34" charset="0"/>
                <a:ea typeface="Verdana" panose="020B0604030504040204" pitchFamily="34" charset="0"/>
                <a:cs typeface="Verdana" panose="020B0604030504040204" pitchFamily="34" charset="0"/>
              </a:rPr>
              <a:t>	RAM granted a 6-month extension </a:t>
            </a:r>
          </a:p>
          <a:p>
            <a:pPr defTabSz="387064">
              <a:tabLst>
                <a:tab pos="533381" algn="l"/>
              </a:tabLst>
            </a:pPr>
            <a:r>
              <a:rPr lang="en-US" sz="1120" dirty="0">
                <a:latin typeface="Verdana" panose="020B0604030504040204" pitchFamily="34" charset="0"/>
                <a:ea typeface="Verdana" panose="020B0604030504040204" pitchFamily="34" charset="0"/>
                <a:cs typeface="Verdana" panose="020B0604030504040204" pitchFamily="34" charset="0"/>
              </a:rPr>
              <a:t>	Field trials by 3 cooperating KS oil producers, data </a:t>
            </a:r>
            <a:r>
              <a:rPr lang="en-US" sz="1120" dirty="0" smtClean="0">
                <a:latin typeface="Verdana" panose="020B0604030504040204" pitchFamily="34" charset="0"/>
                <a:ea typeface="Verdana" panose="020B0604030504040204" pitchFamily="34" charset="0"/>
                <a:cs typeface="Verdana" panose="020B0604030504040204" pitchFamily="34" charset="0"/>
              </a:rPr>
              <a:t>collection</a:t>
            </a:r>
          </a:p>
          <a:p>
            <a:pPr defTabSz="387064">
              <a:tabLst>
                <a:tab pos="533381" algn="l"/>
              </a:tabLst>
            </a:pPr>
            <a:endParaRPr lang="en-US" sz="1120" dirty="0">
              <a:latin typeface="Verdana" panose="020B0604030504040204" pitchFamily="34" charset="0"/>
              <a:ea typeface="Verdana" panose="020B0604030504040204" pitchFamily="34" charset="0"/>
              <a:cs typeface="Verdana" panose="020B0604030504040204" pitchFamily="34" charset="0"/>
            </a:endParaRPr>
          </a:p>
          <a:p>
            <a:pPr defTabSz="387064">
              <a:tabLst>
                <a:tab pos="533381" algn="l"/>
              </a:tabLst>
            </a:pPr>
            <a:r>
              <a:rPr lang="en-US" sz="1120" dirty="0" smtClean="0">
                <a:latin typeface="Verdana" panose="020B0604030504040204" pitchFamily="34" charset="0"/>
                <a:ea typeface="Verdana" panose="020B0604030504040204" pitchFamily="34" charset="0"/>
                <a:cs typeface="Verdana" panose="020B0604030504040204" pitchFamily="34" charset="0"/>
              </a:rPr>
              <a:t>2010	Field </a:t>
            </a:r>
            <a:r>
              <a:rPr lang="en-US" sz="1120" dirty="0">
                <a:latin typeface="Verdana" panose="020B0604030504040204" pitchFamily="34" charset="0"/>
                <a:ea typeface="Verdana" panose="020B0604030504040204" pitchFamily="34" charset="0"/>
                <a:cs typeface="Verdana" panose="020B0604030504040204" pitchFamily="34" charset="0"/>
              </a:rPr>
              <a:t>trials and data collected continued</a:t>
            </a:r>
          </a:p>
          <a:p>
            <a:pPr marL="0" lvl="1" defTabSz="387064">
              <a:tabLst>
                <a:tab pos="533381" algn="l"/>
              </a:tabLst>
            </a:pPr>
            <a:endParaRPr lang="en-US" sz="1120" dirty="0">
              <a:latin typeface="Verdana" panose="020B0604030504040204" pitchFamily="34" charset="0"/>
              <a:ea typeface="Verdana" panose="020B0604030504040204" pitchFamily="34" charset="0"/>
              <a:cs typeface="Verdana" panose="020B0604030504040204" pitchFamily="34" charset="0"/>
            </a:endParaRPr>
          </a:p>
          <a:p>
            <a:pPr algn="ctr" defTabSz="387064">
              <a:tabLst>
                <a:tab pos="533381" algn="l"/>
              </a:tabLst>
            </a:pPr>
            <a:r>
              <a:rPr lang="en-US" sz="1120" dirty="0">
                <a:latin typeface="Verdana" panose="020B0604030504040204" pitchFamily="34" charset="0"/>
                <a:ea typeface="Verdana" panose="020B0604030504040204" pitchFamily="34" charset="0"/>
                <a:cs typeface="Verdana" panose="020B0604030504040204" pitchFamily="34" charset="0"/>
                <a:hlinkClick r:id="rId3"/>
              </a:rPr>
              <a:t>Final Topical Report</a:t>
            </a:r>
            <a:r>
              <a:rPr lang="en-US" sz="1120" dirty="0">
                <a:latin typeface="Verdana" panose="020B0604030504040204" pitchFamily="34" charset="0"/>
                <a:ea typeface="Verdana" panose="020B0604030504040204" pitchFamily="34" charset="0"/>
                <a:cs typeface="Verdana" panose="020B0604030504040204" pitchFamily="34" charset="0"/>
              </a:rPr>
              <a:t> issued August 10, 2020 and posted to RAM </a:t>
            </a:r>
            <a:r>
              <a:rPr lang="en-US" sz="1120" dirty="0" smtClean="0">
                <a:latin typeface="Verdana" panose="020B0604030504040204" pitchFamily="34" charset="0"/>
                <a:ea typeface="Verdana" panose="020B0604030504040204" pitchFamily="34" charset="0"/>
                <a:cs typeface="Verdana" panose="020B0604030504040204" pitchFamily="34" charset="0"/>
              </a:rPr>
              <a:t>Website</a:t>
            </a:r>
            <a:endParaRPr lang="en-US" sz="1120" b="0" dirty="0">
              <a:latin typeface="Verdana" panose="020B0604030504040204" pitchFamily="34" charset="0"/>
              <a:ea typeface="Verdana" panose="020B0604030504040204" pitchFamily="34" charset="0"/>
              <a:cs typeface="Verdana" panose="020B0604030504040204" pitchFamily="34" charset="0"/>
            </a:endParaRPr>
          </a:p>
          <a:p>
            <a:pPr marL="228600" defTabSz="387064">
              <a:tabLst>
                <a:tab pos="533381" algn="l"/>
              </a:tabLst>
            </a:pPr>
            <a:endParaRPr lang="en-US" sz="1120" dirty="0" smtClean="0">
              <a:latin typeface="Verdana" panose="020B0604030504040204" pitchFamily="34" charset="0"/>
              <a:ea typeface="Verdana" panose="020B0604030504040204" pitchFamily="34" charset="0"/>
              <a:cs typeface="Verdana" panose="020B0604030504040204" pitchFamily="34" charset="0"/>
            </a:endParaRPr>
          </a:p>
          <a:p>
            <a:pPr marL="228600" algn="ctr" defTabSz="387064">
              <a:tabLst>
                <a:tab pos="533381" algn="l"/>
              </a:tabLst>
            </a:pPr>
            <a:r>
              <a:rPr lang="en-US" sz="1200" u="sng" dirty="0" smtClean="0">
                <a:latin typeface="Verdana" panose="020B0604030504040204" pitchFamily="34" charset="0"/>
                <a:ea typeface="Verdana" panose="020B0604030504040204" pitchFamily="34" charset="0"/>
                <a:cs typeface="Verdana" panose="020B0604030504040204" pitchFamily="34" charset="0"/>
              </a:rPr>
              <a:t>Project Assumptions</a:t>
            </a:r>
            <a:r>
              <a:rPr lang="en-US" sz="1200" b="0" dirty="0" smtClean="0">
                <a:latin typeface="Verdana" panose="020B0604030504040204" pitchFamily="34" charset="0"/>
                <a:ea typeface="Verdana" panose="020B0604030504040204" pitchFamily="34" charset="0"/>
                <a:cs typeface="Verdana" panose="020B0604030504040204" pitchFamily="34" charset="0"/>
              </a:rPr>
              <a:t> </a:t>
            </a:r>
          </a:p>
          <a:p>
            <a:pPr marL="228600" algn="ctr" defTabSz="387064">
              <a:tabLst>
                <a:tab pos="533381" algn="l"/>
              </a:tabLst>
            </a:pPr>
            <a:endParaRPr lang="en-US" sz="1200" b="0" dirty="0" smtClean="0">
              <a:latin typeface="Verdana" panose="020B0604030504040204" pitchFamily="34" charset="0"/>
              <a:ea typeface="Verdana" panose="020B0604030504040204" pitchFamily="34" charset="0"/>
              <a:cs typeface="Verdana" panose="020B0604030504040204" pitchFamily="34" charset="0"/>
            </a:endParaRPr>
          </a:p>
          <a:p>
            <a:pPr marL="457200" indent="-228600" defTabSz="387064">
              <a:buFont typeface="+mj-lt"/>
              <a:buAutoNum type="arabicPeriod"/>
              <a:tabLst>
                <a:tab pos="457200" algn="l"/>
              </a:tabLst>
            </a:pPr>
            <a:r>
              <a:rPr lang="en-US" sz="1200" dirty="0" smtClean="0">
                <a:latin typeface="Verdana" panose="020B0604030504040204" pitchFamily="34" charset="0"/>
                <a:ea typeface="Verdana" panose="020B0604030504040204" pitchFamily="34" charset="0"/>
                <a:cs typeface="Verdana" panose="020B0604030504040204" pitchFamily="34" charset="0"/>
              </a:rPr>
              <a:t>Beneficial microbes are present in </a:t>
            </a:r>
            <a:r>
              <a:rPr lang="en-US" sz="1200" dirty="0">
                <a:latin typeface="Verdana" panose="020B0604030504040204" pitchFamily="34" charset="0"/>
                <a:ea typeface="Verdana" panose="020B0604030504040204" pitchFamily="34" charset="0"/>
                <a:cs typeface="Verdana" panose="020B0604030504040204" pitchFamily="34" charset="0"/>
              </a:rPr>
              <a:t>all candidate </a:t>
            </a:r>
            <a:r>
              <a:rPr lang="en-US" sz="1200" dirty="0" smtClean="0">
                <a:latin typeface="Verdana" panose="020B0604030504040204" pitchFamily="34" charset="0"/>
                <a:ea typeface="Verdana" panose="020B0604030504040204" pitchFamily="34" charset="0"/>
                <a:cs typeface="Verdana" panose="020B0604030504040204" pitchFamily="34" charset="0"/>
              </a:rPr>
              <a:t>wells</a:t>
            </a:r>
          </a:p>
          <a:p>
            <a:pPr marL="457200" indent="-228600" defTabSz="387064">
              <a:buFont typeface="+mj-lt"/>
              <a:buAutoNum type="arabicPeriod"/>
              <a:tabLst>
                <a:tab pos="457200" algn="l"/>
              </a:tabLst>
            </a:pPr>
            <a:r>
              <a:rPr lang="en-US" sz="1200" dirty="0" smtClean="0">
                <a:latin typeface="Verdana" panose="020B0604030504040204" pitchFamily="34" charset="0"/>
                <a:ea typeface="Verdana" panose="020B0604030504040204" pitchFamily="34" charset="0"/>
                <a:cs typeface="Verdana" panose="020B0604030504040204" pitchFamily="34" charset="0"/>
              </a:rPr>
              <a:t>Injection of bio-available nutrients will increase microbial metabolic activity</a:t>
            </a:r>
          </a:p>
          <a:p>
            <a:pPr marL="457200" indent="-228600" defTabSz="387064">
              <a:buFont typeface="+mj-lt"/>
              <a:buAutoNum type="arabicPeriod"/>
              <a:tabLst>
                <a:tab pos="457200" algn="l"/>
              </a:tabLst>
            </a:pPr>
            <a:r>
              <a:rPr lang="en-US" sz="1200" dirty="0" smtClean="0">
                <a:latin typeface="Verdana" panose="020B0604030504040204" pitchFamily="34" charset="0"/>
                <a:ea typeface="Verdana" panose="020B0604030504040204" pitchFamily="34" charset="0"/>
                <a:cs typeface="Verdana" panose="020B0604030504040204" pitchFamily="34" charset="0"/>
              </a:rPr>
              <a:t>Increased metabolic activity will result in additional oil production</a:t>
            </a:r>
          </a:p>
          <a:p>
            <a:pPr marL="228600" defTabSz="387064">
              <a:tabLst>
                <a:tab pos="533381" algn="l"/>
              </a:tabLst>
            </a:pPr>
            <a:endParaRPr lang="en-US" sz="1200" b="0" dirty="0" smtClean="0">
              <a:latin typeface="Verdana" panose="020B0604030504040204" pitchFamily="34" charset="0"/>
              <a:ea typeface="Verdana" panose="020B0604030504040204" pitchFamily="34" charset="0"/>
              <a:cs typeface="Verdana" panose="020B0604030504040204" pitchFamily="34" charset="0"/>
            </a:endParaRPr>
          </a:p>
          <a:p>
            <a:pPr marL="228600" algn="ctr" defTabSz="387064">
              <a:tabLst>
                <a:tab pos="533381" algn="l"/>
              </a:tabLst>
            </a:pPr>
            <a:r>
              <a:rPr lang="en-US" sz="1200" u="sng" dirty="0" smtClean="0">
                <a:latin typeface="Verdana" panose="020B0604030504040204" pitchFamily="34" charset="0"/>
                <a:ea typeface="Verdana" panose="020B0604030504040204" pitchFamily="34" charset="0"/>
                <a:cs typeface="Verdana" panose="020B0604030504040204" pitchFamily="34" charset="0"/>
              </a:rPr>
              <a:t>Project Results Through the Reporting Period</a:t>
            </a:r>
            <a:endParaRPr lang="en-US" sz="1200" b="0" dirty="0" smtClean="0">
              <a:latin typeface="Verdana" panose="020B0604030504040204" pitchFamily="34" charset="0"/>
              <a:ea typeface="Verdana" panose="020B0604030504040204" pitchFamily="34" charset="0"/>
              <a:cs typeface="Verdana" panose="020B0604030504040204" pitchFamily="34" charset="0"/>
            </a:endParaRPr>
          </a:p>
          <a:p>
            <a:pPr marL="228600" defTabSz="387064">
              <a:tabLst>
                <a:tab pos="533381" algn="l"/>
              </a:tabLst>
            </a:pPr>
            <a:r>
              <a:rPr lang="en-US" sz="1200" b="0" dirty="0">
                <a:latin typeface="Verdana" panose="020B0604030504040204" pitchFamily="34" charset="0"/>
                <a:ea typeface="Verdana" panose="020B0604030504040204" pitchFamily="34" charset="0"/>
                <a:cs typeface="Verdana" panose="020B0604030504040204" pitchFamily="34" charset="0"/>
              </a:rPr>
              <a:t> </a:t>
            </a:r>
            <a:endParaRPr lang="en-US" sz="1200" b="0" dirty="0" smtClean="0">
              <a:latin typeface="Verdana" panose="020B0604030504040204" pitchFamily="34" charset="0"/>
              <a:ea typeface="Verdana" panose="020B0604030504040204" pitchFamily="34" charset="0"/>
              <a:cs typeface="Verdana" panose="020B0604030504040204" pitchFamily="34" charset="0"/>
            </a:endParaRPr>
          </a:p>
          <a:p>
            <a:pPr marL="228600" algn="ctr" defTabSz="387064">
              <a:tabLst>
                <a:tab pos="533381" algn="l"/>
              </a:tabLst>
            </a:pPr>
            <a:r>
              <a:rPr lang="en-US" sz="1200" dirty="0" smtClean="0">
                <a:latin typeface="Verdana" panose="020B0604030504040204" pitchFamily="34" charset="0"/>
                <a:ea typeface="Verdana" panose="020B0604030504040204" pitchFamily="34" charset="0"/>
                <a:cs typeface="Verdana" panose="020B0604030504040204" pitchFamily="34" charset="0"/>
              </a:rPr>
              <a:t>Single Wells - 45% Measureable gain, 35% No gain, 20% Slight loss</a:t>
            </a:r>
          </a:p>
          <a:p>
            <a:pPr marL="228600" algn="ctr" defTabSz="387064">
              <a:tabLst>
                <a:tab pos="533381" algn="l"/>
              </a:tabLst>
            </a:pPr>
            <a:r>
              <a:rPr lang="en-US" sz="1200" dirty="0" smtClean="0">
                <a:latin typeface="Verdana" panose="020B0604030504040204" pitchFamily="34" charset="0"/>
                <a:ea typeface="Verdana" panose="020B0604030504040204" pitchFamily="34" charset="0"/>
                <a:cs typeface="Verdana" panose="020B0604030504040204" pitchFamily="34" charset="0"/>
              </a:rPr>
              <a:t>	Measureable gain from 1 small waterflood </a:t>
            </a:r>
          </a:p>
          <a:p>
            <a:pPr marL="228600" defTabSz="387064">
              <a:tabLst>
                <a:tab pos="533381" algn="l"/>
              </a:tabLst>
            </a:pPr>
            <a:r>
              <a:rPr lang="en-US" sz="1200" dirty="0" smtClean="0">
                <a:latin typeface="Verdana" panose="020B0604030504040204" pitchFamily="34" charset="0"/>
                <a:ea typeface="Verdana" panose="020B0604030504040204" pitchFamily="34" charset="0"/>
                <a:cs typeface="Verdana" panose="020B0604030504040204" pitchFamily="34" charset="0"/>
              </a:rPr>
              <a:t> </a:t>
            </a:r>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marL="228600" defTabSz="387064">
              <a:tabLst>
                <a:tab pos="531813" algn="l"/>
                <a:tab pos="914400" algn="l"/>
              </a:tabLst>
            </a:pPr>
            <a:r>
              <a:rPr lang="en-US" altLang="en-US" sz="112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NOTE:	Production </a:t>
            </a:r>
            <a:r>
              <a:rPr lang="en-US" altLang="en-US" sz="112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data reflected in RAM’s Final Topical Report was less </a:t>
            </a:r>
            <a:r>
              <a:rPr lang="en-US" altLang="en-US" sz="112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than</a:t>
            </a:r>
          </a:p>
          <a:p>
            <a:pPr marL="228600" defTabSz="387064">
              <a:tabLst>
                <a:tab pos="531813" algn="l"/>
                <a:tab pos="914400" algn="l"/>
              </a:tabLst>
            </a:pPr>
            <a:r>
              <a:rPr lang="en-US" altLang="en-US" sz="112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n-US" altLang="en-US" sz="112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n-US" altLang="en-US" sz="112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4 </a:t>
            </a:r>
            <a:r>
              <a:rPr lang="en-US" altLang="en-US" sz="112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months; an </a:t>
            </a:r>
            <a:r>
              <a:rPr lang="en-US" altLang="en-US" sz="112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insufficient </a:t>
            </a:r>
            <a:r>
              <a:rPr lang="en-US" altLang="en-US" sz="112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time to assess treatment economic</a:t>
            </a:r>
            <a:r>
              <a:rPr lang="en-US" altLang="en-US" sz="112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n-US" altLang="en-US" sz="112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or validate</a:t>
            </a:r>
          </a:p>
          <a:p>
            <a:pPr marL="228600" defTabSz="387064">
              <a:tabLst>
                <a:tab pos="531813" algn="l"/>
                <a:tab pos="914400" algn="l"/>
              </a:tabLst>
            </a:pPr>
            <a:r>
              <a:rPr lang="en-US" altLang="en-US" sz="112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n-US" altLang="en-US" sz="112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n-US" altLang="en-US" sz="112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incremental </a:t>
            </a:r>
            <a:r>
              <a:rPr lang="en-US" altLang="en-US" sz="112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oil </a:t>
            </a:r>
            <a:r>
              <a:rPr lang="en-US" altLang="en-US" sz="112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increase by stimulation of indigenous organisms</a:t>
            </a:r>
            <a:endParaRPr lang="en-US" altLang="en-US" sz="1120" dirty="0" smtClean="0">
              <a:solidFill>
                <a:srgbClr val="C00000"/>
              </a:solidFill>
              <a:latin typeface="Verdana" panose="020B0604030504040204" pitchFamily="34" charset="0"/>
              <a:ea typeface="Verdana" panose="020B0604030504040204" pitchFamily="34" charset="0"/>
              <a:cs typeface="Verdana" panose="020B0604030504040204" pitchFamily="34" charset="0"/>
            </a:endParaRPr>
          </a:p>
          <a:p>
            <a:pPr algn="ctr" defTabSz="387064">
              <a:tabLst>
                <a:tab pos="573088" algn="l"/>
              </a:tabLst>
            </a:pPr>
            <a:endParaRPr lang="en-US" altLang="en-US" sz="1120" b="0"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defTabSz="387064"/>
            <a:endParaRPr lang="en-US" altLang="en-US" sz="1524" b="0" dirty="0">
              <a:solidFill>
                <a:prstClr val="black"/>
              </a:solidFill>
              <a:latin typeface="Arial" panose="020B0604020202020204" pitchFamily="34" charset="0"/>
              <a:cs typeface="Lucida Sans Unicode" panose="020B0602030504020204" pitchFamily="34" charset="0"/>
            </a:endParaRPr>
          </a:p>
          <a:p>
            <a:pPr defTabSz="387064"/>
            <a:endParaRPr lang="en-US" altLang="en-US" sz="1524" b="0" dirty="0">
              <a:solidFill>
                <a:prstClr val="black"/>
              </a:solidFill>
              <a:latin typeface="Arial" panose="020B0604020202020204" pitchFamily="34" charset="0"/>
              <a:cs typeface="Lucida Sans Unicode" panose="020B0602030504020204" pitchFamily="34" charset="0"/>
            </a:endParaRPr>
          </a:p>
          <a:p>
            <a:pPr defTabSz="387064"/>
            <a:endParaRPr lang="en-US" altLang="en-US" sz="1524" b="0" dirty="0">
              <a:solidFill>
                <a:prstClr val="black"/>
              </a:solidFill>
              <a:latin typeface="Arial" panose="020B0604020202020204" pitchFamily="34" charset="0"/>
              <a:cs typeface="Lucida Sans Unicode" panose="020B0602030504020204" pitchFamily="34" charset="0"/>
            </a:endParaRPr>
          </a:p>
        </p:txBody>
      </p:sp>
      <p:pic>
        <p:nvPicPr>
          <p:cNvPr id="7" name="Picture 5"/>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0440" y="5547360"/>
            <a:ext cx="1280160" cy="853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39647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4"/>
          <p:cNvSpPr>
            <a:spLocks noGrp="1" noChangeArrowheads="1"/>
          </p:cNvSpPr>
          <p:nvPr>
            <p:ph type="title" sz="quarter"/>
          </p:nvPr>
        </p:nvSpPr>
        <p:spPr>
          <a:xfrm>
            <a:off x="941377" y="83574"/>
            <a:ext cx="6400800" cy="457200"/>
          </a:xfrm>
          <a:noFill/>
        </p:spPr>
        <p:txBody>
          <a:bodyPr tIns="91440" anchor="t" anchorCtr="0">
            <a:noAutofit/>
          </a:bodyPr>
          <a:lstStyle/>
          <a:p>
            <a:pPr algn="ctr"/>
            <a:r>
              <a:rPr lang="en-US" altLang="en-US" sz="1800" dirty="0" smtClean="0">
                <a:solidFill>
                  <a:srgbClr val="280099"/>
                </a:solidFill>
                <a:effectLst>
                  <a:outerShdw blurRad="38100" dist="38100" dir="2700000" algn="tl">
                    <a:srgbClr val="C0C0C0"/>
                  </a:outerShdw>
                </a:effectLst>
                <a:latin typeface="Microsoft Sans Serif" panose="020B0604020202020204" pitchFamily="34" charset="0"/>
              </a:rPr>
              <a:t>DOE / SWC Project – Oil Recovery Fluid Processing</a:t>
            </a:r>
            <a:r>
              <a:rPr lang="en-US" altLang="en-US" sz="2000" dirty="0">
                <a:solidFill>
                  <a:srgbClr val="280099"/>
                </a:solidFill>
                <a:effectLst>
                  <a:outerShdw blurRad="38100" dist="38100" dir="2700000" algn="tl">
                    <a:srgbClr val="C0C0C0"/>
                  </a:outerShdw>
                </a:effectLst>
                <a:latin typeface="Microsoft Sans Serif" panose="020B0604020202020204" pitchFamily="34" charset="0"/>
              </a:rPr>
              <a:t/>
            </a:r>
            <a:br>
              <a:rPr lang="en-US" altLang="en-US" sz="2000" dirty="0">
                <a:solidFill>
                  <a:srgbClr val="280099"/>
                </a:solidFill>
                <a:effectLst>
                  <a:outerShdw blurRad="38100" dist="38100" dir="2700000" algn="tl">
                    <a:srgbClr val="C0C0C0"/>
                  </a:outerShdw>
                </a:effectLst>
                <a:latin typeface="Microsoft Sans Serif" panose="020B0604020202020204" pitchFamily="34" charset="0"/>
              </a:rPr>
            </a:br>
            <a:endParaRPr lang="en-US" alt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22535" name="Picture 17" descr="Mar-09_4th_Tank_Empty"/>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534842" y="673811"/>
            <a:ext cx="2802741" cy="2103120"/>
          </a:xfrm>
          <a:noFill/>
          <a:ln w="31750">
            <a:solidFill>
              <a:srgbClr val="8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6" name="Picture 18" descr="Apr_New_Tanks"/>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a:xfrm>
            <a:off x="914400" y="640080"/>
            <a:ext cx="2802741" cy="2103120"/>
          </a:xfrm>
          <a:noFill/>
          <a:ln w="31750">
            <a:solidFill>
              <a:srgbClr val="8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0" name="Date Placeholder 6"/>
          <p:cNvSpPr>
            <a:spLocks noGrp="1"/>
          </p:cNvSpPr>
          <p:nvPr>
            <p:ph type="dt" sz="half" idx="10"/>
          </p:nvPr>
        </p:nvSpPr>
        <p:spPr>
          <a:xfrm>
            <a:off x="2605405" y="5943599"/>
            <a:ext cx="3672408" cy="340068"/>
          </a:xfrm>
          <a:noFill/>
        </p:spPr>
        <p:txBody>
          <a:bodyPr/>
          <a:lstStyle>
            <a:lvl1pPr>
              <a:defRPr sz="2240">
                <a:solidFill>
                  <a:schemeClr val="tx1"/>
                </a:solidFill>
                <a:latin typeface="Times New Roman" panose="02020603050405020304" pitchFamily="18" charset="0"/>
                <a:cs typeface="Times New Roman" panose="02020603050405020304" pitchFamily="18" charset="0"/>
              </a:defRPr>
            </a:lvl1pPr>
            <a:lvl2pPr marL="693395" indent="-266690">
              <a:defRPr sz="2240">
                <a:solidFill>
                  <a:schemeClr val="tx1"/>
                </a:solidFill>
                <a:latin typeface="Times New Roman" panose="02020603050405020304" pitchFamily="18" charset="0"/>
                <a:cs typeface="Times New Roman" panose="02020603050405020304" pitchFamily="18" charset="0"/>
              </a:defRPr>
            </a:lvl2pPr>
            <a:lvl3pPr marL="1066762" indent="-213352">
              <a:defRPr sz="2240">
                <a:solidFill>
                  <a:schemeClr val="tx1"/>
                </a:solidFill>
                <a:latin typeface="Times New Roman" panose="02020603050405020304" pitchFamily="18" charset="0"/>
                <a:cs typeface="Times New Roman" panose="02020603050405020304" pitchFamily="18" charset="0"/>
              </a:defRPr>
            </a:lvl3pPr>
            <a:lvl4pPr marL="1493467" indent="-213352">
              <a:defRPr sz="2240">
                <a:solidFill>
                  <a:schemeClr val="tx1"/>
                </a:solidFill>
                <a:latin typeface="Times New Roman" panose="02020603050405020304" pitchFamily="18" charset="0"/>
                <a:cs typeface="Times New Roman" panose="02020603050405020304" pitchFamily="18" charset="0"/>
              </a:defRPr>
            </a:lvl4pPr>
            <a:lvl5pPr marL="1920171" indent="-213352">
              <a:defRPr sz="2240">
                <a:solidFill>
                  <a:schemeClr val="tx1"/>
                </a:solidFill>
                <a:latin typeface="Times New Roman" panose="02020603050405020304" pitchFamily="18" charset="0"/>
                <a:cs typeface="Times New Roman" panose="02020603050405020304" pitchFamily="18" charset="0"/>
              </a:defRPr>
            </a:lvl5pPr>
            <a:lvl6pPr marL="2346876" indent="-213352" eaLnBrk="0" fontAlgn="base" hangingPunct="0">
              <a:spcBef>
                <a:spcPct val="0"/>
              </a:spcBef>
              <a:spcAft>
                <a:spcPct val="0"/>
              </a:spcAft>
              <a:defRPr sz="2240">
                <a:solidFill>
                  <a:schemeClr val="tx1"/>
                </a:solidFill>
                <a:latin typeface="Times New Roman" panose="02020603050405020304" pitchFamily="18" charset="0"/>
                <a:cs typeface="Times New Roman" panose="02020603050405020304" pitchFamily="18" charset="0"/>
              </a:defRPr>
            </a:lvl6pPr>
            <a:lvl7pPr marL="2773581" indent="-213352" eaLnBrk="0" fontAlgn="base" hangingPunct="0">
              <a:spcBef>
                <a:spcPct val="0"/>
              </a:spcBef>
              <a:spcAft>
                <a:spcPct val="0"/>
              </a:spcAft>
              <a:defRPr sz="2240">
                <a:solidFill>
                  <a:schemeClr val="tx1"/>
                </a:solidFill>
                <a:latin typeface="Times New Roman" panose="02020603050405020304" pitchFamily="18" charset="0"/>
                <a:cs typeface="Times New Roman" panose="02020603050405020304" pitchFamily="18" charset="0"/>
              </a:defRPr>
            </a:lvl7pPr>
            <a:lvl8pPr marL="3200286" indent="-213352" eaLnBrk="0" fontAlgn="base" hangingPunct="0">
              <a:spcBef>
                <a:spcPct val="0"/>
              </a:spcBef>
              <a:spcAft>
                <a:spcPct val="0"/>
              </a:spcAft>
              <a:defRPr sz="2240">
                <a:solidFill>
                  <a:schemeClr val="tx1"/>
                </a:solidFill>
                <a:latin typeface="Times New Roman" panose="02020603050405020304" pitchFamily="18" charset="0"/>
                <a:cs typeface="Times New Roman" panose="02020603050405020304" pitchFamily="18" charset="0"/>
              </a:defRPr>
            </a:lvl8pPr>
            <a:lvl9pPr marL="3626990" indent="-213352" eaLnBrk="0" fontAlgn="base" hangingPunct="0">
              <a:spcBef>
                <a:spcPct val="0"/>
              </a:spcBef>
              <a:spcAft>
                <a:spcPct val="0"/>
              </a:spcAft>
              <a:defRPr sz="2240">
                <a:solidFill>
                  <a:schemeClr val="tx1"/>
                </a:solidFill>
                <a:latin typeface="Times New Roman" panose="02020603050405020304" pitchFamily="18" charset="0"/>
                <a:cs typeface="Times New Roman" panose="02020603050405020304" pitchFamily="18" charset="0"/>
              </a:defRPr>
            </a:lvl9pPr>
          </a:lstStyle>
          <a:p>
            <a:r>
              <a:rPr lang="en-US" altLang="en-US" sz="1120" dirty="0">
                <a:latin typeface="Verdana" panose="020B0604030504040204" pitchFamily="34" charset="0"/>
              </a:rPr>
              <a:t>     </a:t>
            </a:r>
            <a:r>
              <a:rPr lang="en-US" altLang="en-US" sz="1120" dirty="0" smtClean="0">
                <a:latin typeface="Verdana" panose="020B0604030504040204" pitchFamily="34" charset="0"/>
              </a:rPr>
              <a:t>RAM Biochemicals, Dec </a:t>
            </a:r>
            <a:r>
              <a:rPr lang="en-US" altLang="en-US" sz="1120" dirty="0">
                <a:latin typeface="Verdana" panose="020B0604030504040204" pitchFamily="34" charset="0"/>
              </a:rPr>
              <a:t>15, 2009</a:t>
            </a:r>
          </a:p>
        </p:txBody>
      </p:sp>
      <p:sp>
        <p:nvSpPr>
          <p:cNvPr id="22537" name="Text Box 19"/>
          <p:cNvSpPr txBox="1">
            <a:spLocks noChangeArrowheads="1"/>
          </p:cNvSpPr>
          <p:nvPr/>
        </p:nvSpPr>
        <p:spPr bwMode="auto">
          <a:xfrm>
            <a:off x="1035610" y="2795667"/>
            <a:ext cx="25603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1400" dirty="0" smtClean="0">
                <a:latin typeface="Calibri" panose="020F0502020204030204" pitchFamily="34" charset="0"/>
              </a:rPr>
              <a:t>4 - 3,000 Gallon Poly Tanks Arrive at Pilot Plant</a:t>
            </a:r>
            <a:endParaRPr lang="en-US" altLang="en-US" sz="1400" dirty="0">
              <a:latin typeface="Calibri" panose="020F0502020204030204" pitchFamily="34" charset="0"/>
            </a:endParaRPr>
          </a:p>
        </p:txBody>
      </p:sp>
      <p:sp>
        <p:nvSpPr>
          <p:cNvPr id="22539" name="Text Box 22"/>
          <p:cNvSpPr txBox="1">
            <a:spLocks noChangeArrowheads="1"/>
          </p:cNvSpPr>
          <p:nvPr/>
        </p:nvSpPr>
        <p:spPr bwMode="auto">
          <a:xfrm>
            <a:off x="4615661" y="2858530"/>
            <a:ext cx="29159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1400" dirty="0" smtClean="0">
                <a:latin typeface="Calibri" panose="020F0502020204030204" pitchFamily="34" charset="0"/>
              </a:rPr>
              <a:t>Pilot Plant Tank Configuration</a:t>
            </a:r>
            <a:endParaRPr lang="en-US" altLang="en-US" sz="1400" dirty="0">
              <a:latin typeface="Calibri" panose="020F0502020204030204" pitchFamily="34" charset="0"/>
            </a:endParaRPr>
          </a:p>
        </p:txBody>
      </p:sp>
      <p:sp>
        <p:nvSpPr>
          <p:cNvPr id="22541" name="Text Box 24"/>
          <p:cNvSpPr txBox="1">
            <a:spLocks noChangeArrowheads="1"/>
          </p:cNvSpPr>
          <p:nvPr/>
        </p:nvSpPr>
        <p:spPr bwMode="auto">
          <a:xfrm>
            <a:off x="821167" y="5635823"/>
            <a:ext cx="29892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1400" dirty="0" smtClean="0">
                <a:latin typeface="Calibri" panose="020F0502020204030204" pitchFamily="34" charset="0"/>
              </a:rPr>
              <a:t>Processing Tank Inoculated From Tote </a:t>
            </a:r>
            <a:endParaRPr lang="en-US" altLang="en-US" sz="1400" dirty="0">
              <a:latin typeface="Calibri" panose="020F0502020204030204" pitchFamily="34" charset="0"/>
            </a:endParaRPr>
          </a:p>
        </p:txBody>
      </p:sp>
      <p:pic>
        <p:nvPicPr>
          <p:cNvPr id="14" name="Picture 5"/>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9213" y="5576127"/>
            <a:ext cx="1280160" cy="853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30" descr="May-Apr-09_Inoculation"/>
          <p:cNvPicPr>
            <a:picLocks noGrp="1" noChangeAspect="1" noChangeArrowheads="1"/>
          </p:cNvPicPr>
          <p:nvPr>
            <p:ph sz="quarter" idx="4"/>
          </p:nvPr>
        </p:nvPicPr>
        <p:blipFill>
          <a:blip r:embed="rId6" cstate="print">
            <a:extLst>
              <a:ext uri="{28A0092B-C50C-407E-A947-70E740481C1C}">
                <a14:useLocalDpi xmlns:a14="http://schemas.microsoft.com/office/drawing/2010/main" val="0"/>
              </a:ext>
            </a:extLst>
          </a:blip>
          <a:srcRect/>
          <a:stretch>
            <a:fillRect/>
          </a:stretch>
        </p:blipFill>
        <p:spPr>
          <a:xfrm>
            <a:off x="914400" y="3440260"/>
            <a:ext cx="2802741" cy="2103120"/>
          </a:xfrm>
          <a:noFill/>
          <a:ln w="31750">
            <a:solidFill>
              <a:srgbClr val="8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Picture 37" descr="May-Apr-09_B1&amp;B2_Totes"/>
          <p:cNvPicPr>
            <a:picLocks noGrp="1" noChangeAspect="1" noChangeArrowheads="1"/>
          </p:cNvPicPr>
          <p:nvPr>
            <p:ph sz="quarter" idx="4"/>
          </p:nvPr>
        </p:nvPicPr>
        <p:blipFill>
          <a:blip r:embed="rId7" cstate="print">
            <a:extLst>
              <a:ext uri="{28A0092B-C50C-407E-A947-70E740481C1C}">
                <a14:useLocalDpi xmlns:a14="http://schemas.microsoft.com/office/drawing/2010/main" val="0"/>
              </a:ext>
            </a:extLst>
          </a:blip>
          <a:srcRect/>
          <a:stretch>
            <a:fillRect/>
          </a:stretch>
        </p:blipFill>
        <p:spPr>
          <a:xfrm>
            <a:off x="4534842" y="3440260"/>
            <a:ext cx="2802741" cy="2103120"/>
          </a:xfrm>
          <a:noFill/>
          <a:ln w="31750">
            <a:solidFill>
              <a:srgbClr val="8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 name="Text Box 24"/>
          <p:cNvSpPr txBox="1">
            <a:spLocks noChangeArrowheads="1"/>
          </p:cNvSpPr>
          <p:nvPr/>
        </p:nvSpPr>
        <p:spPr bwMode="auto">
          <a:xfrm>
            <a:off x="4441609" y="5635822"/>
            <a:ext cx="29892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sz="1400" dirty="0" smtClean="0">
                <a:latin typeface="Calibri" panose="020F0502020204030204" pitchFamily="34" charset="0"/>
              </a:rPr>
              <a:t>Treatment Fluid Ready to Ship</a:t>
            </a:r>
            <a:endParaRPr lang="en-US" altLang="en-US" sz="1400" dirty="0">
              <a:latin typeface="Calibri" panose="020F0502020204030204" pitchFamily="34" charset="0"/>
            </a:endParaRPr>
          </a:p>
        </p:txBody>
      </p:sp>
    </p:spTree>
    <p:extLst>
      <p:ext uri="{BB962C8B-B14F-4D97-AF65-F5344CB8AC3E}">
        <p14:creationId xmlns:p14="http://schemas.microsoft.com/office/powerpoint/2010/main" val="1206155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2"/>
          <p:cNvSpPr>
            <a:spLocks noGrp="1" noChangeArrowheads="1"/>
          </p:cNvSpPr>
          <p:nvPr>
            <p:ph type="title"/>
          </p:nvPr>
        </p:nvSpPr>
        <p:spPr>
          <a:xfrm>
            <a:off x="731625" y="171395"/>
            <a:ext cx="7254240" cy="426720"/>
          </a:xfrm>
          <a:noFill/>
        </p:spPr>
        <p:txBody>
          <a:bodyPr>
            <a:normAutofit/>
          </a:bodyPr>
          <a:lstStyle/>
          <a:p>
            <a:pPr algn="ctr" eaLnBrk="1" hangingPunct="1"/>
            <a:r>
              <a:rPr lang="en-US" altLang="en-US" sz="1800" b="1" dirty="0">
                <a:solidFill>
                  <a:srgbClr val="0033CC"/>
                </a:solidFill>
                <a:latin typeface="Microsoft Sans Serif" panose="020B0604020202020204" pitchFamily="34" charset="0"/>
                <a:cs typeface="Microsoft Sans Serif" panose="020B0604020202020204" pitchFamily="34" charset="0"/>
              </a:rPr>
              <a:t>Oil Recovery Fluid Properties</a:t>
            </a:r>
          </a:p>
        </p:txBody>
      </p:sp>
      <p:sp>
        <p:nvSpPr>
          <p:cNvPr id="30726" name="Rectangle 3"/>
          <p:cNvSpPr>
            <a:spLocks noGrp="1" noChangeArrowheads="1"/>
          </p:cNvSpPr>
          <p:nvPr>
            <p:ph idx="1"/>
          </p:nvPr>
        </p:nvSpPr>
        <p:spPr>
          <a:xfrm>
            <a:off x="731625" y="659841"/>
            <a:ext cx="7254240" cy="4622800"/>
          </a:xfrm>
          <a:noFill/>
        </p:spPr>
        <p:txBody>
          <a:bodyPr>
            <a:normAutofit/>
          </a:bodyPr>
          <a:lstStyle/>
          <a:p>
            <a:pPr marL="0" indent="0">
              <a:buNone/>
            </a:pPr>
            <a:endParaRPr lang="en-US" altLang="en-US" sz="1867" dirty="0"/>
          </a:p>
          <a:p>
            <a:pPr marL="318547" indent="-318547">
              <a:buFont typeface="Wingdings" panose="05000000000000000000" pitchFamily="2" charset="2"/>
              <a:buChar char="Ø"/>
            </a:pPr>
            <a:r>
              <a:rPr lang="en-US" altLang="en-US" sz="1867" dirty="0"/>
              <a:t>Bio-available nutrient formulated to stimulate beneficial microbial populations present in oil-bearing formations</a:t>
            </a:r>
          </a:p>
          <a:p>
            <a:pPr marL="318547" indent="-318547">
              <a:buFont typeface="Wingdings" panose="05000000000000000000" pitchFamily="2" charset="2"/>
              <a:buChar char="Ø"/>
            </a:pPr>
            <a:r>
              <a:rPr lang="en-US" altLang="en-US" sz="1867" dirty="0"/>
              <a:t>Functional nutrient concentration &lt; 1%</a:t>
            </a:r>
          </a:p>
          <a:p>
            <a:pPr marL="318547" indent="-318547">
              <a:buFont typeface="Wingdings" panose="05000000000000000000" pitchFamily="2" charset="2"/>
              <a:buChar char="Ø"/>
            </a:pPr>
            <a:r>
              <a:rPr lang="en-US" altLang="en-US" sz="1867" dirty="0"/>
              <a:t>Delivery mechanism - </a:t>
            </a:r>
            <a:r>
              <a:rPr lang="en-US" altLang="en-US" sz="1867" dirty="0">
                <a:hlinkClick r:id="rId3" action="ppaction://hlinkfile"/>
              </a:rPr>
              <a:t>spherical vesicles </a:t>
            </a:r>
            <a:r>
              <a:rPr lang="en-US" altLang="en-US" sz="1867" dirty="0"/>
              <a:t>about &lt; 10 µ   </a:t>
            </a:r>
          </a:p>
          <a:p>
            <a:pPr marL="318547" indent="-318547">
              <a:buFont typeface="Wingdings" panose="05000000000000000000" pitchFamily="2" charset="2"/>
              <a:buChar char="Ø"/>
            </a:pPr>
            <a:r>
              <a:rPr lang="en-US" altLang="en-US" sz="1867" dirty="0"/>
              <a:t>Full strength - properties similar to traditional near wellbore clean-up chemicals;</a:t>
            </a:r>
          </a:p>
          <a:p>
            <a:pPr marL="318547" indent="-318547">
              <a:buClr>
                <a:srgbClr val="CC3300"/>
              </a:buClr>
              <a:buFont typeface="Wingdings" panose="05000000000000000000" pitchFamily="2" charset="2"/>
              <a:buChar char="ü"/>
            </a:pPr>
            <a:r>
              <a:rPr lang="en-US" altLang="en-US" sz="1867" dirty="0"/>
              <a:t>chelating agent &lt;scale reduction: Ca, Mg, Fe, &amp; Ba&gt;</a:t>
            </a:r>
          </a:p>
          <a:p>
            <a:pPr marL="318547" indent="-318547">
              <a:buClr>
                <a:srgbClr val="CC3300"/>
              </a:buClr>
              <a:buFont typeface="Wingdings" panose="05000000000000000000" pitchFamily="2" charset="2"/>
              <a:buChar char="ü"/>
            </a:pPr>
            <a:r>
              <a:rPr lang="en-US" altLang="en-US" sz="1867" dirty="0"/>
              <a:t>reducing agent &lt;bio-film - removes oxygen from near wellbore environment&gt;</a:t>
            </a:r>
          </a:p>
          <a:p>
            <a:pPr marL="318547" indent="-318547">
              <a:buClr>
                <a:srgbClr val="CC3300"/>
              </a:buClr>
              <a:buFont typeface="Wingdings" panose="05000000000000000000" pitchFamily="2" charset="2"/>
              <a:buChar char="ü"/>
            </a:pPr>
            <a:r>
              <a:rPr lang="en-US" altLang="en-US" sz="1867" dirty="0"/>
              <a:t>organic acid - &lt;may be useful in acid fracs / carbonate formations&gt;</a:t>
            </a:r>
          </a:p>
          <a:p>
            <a:pPr marL="318547" indent="-318547">
              <a:buClr>
                <a:srgbClr val="CC3300"/>
              </a:buClr>
              <a:buFont typeface="Wingdings" panose="05000000000000000000" pitchFamily="2" charset="2"/>
              <a:buChar char="ü"/>
            </a:pPr>
            <a:r>
              <a:rPr lang="en-US" altLang="en-US" sz="1867" dirty="0"/>
              <a:t>surfactant – &lt;emulsification, Pour Point Depression (PPD), crystal modification to reduce paraffin production problems&gt;</a:t>
            </a:r>
          </a:p>
          <a:p>
            <a:pPr eaLnBrk="1" hangingPunct="1">
              <a:buFontTx/>
              <a:buNone/>
            </a:pPr>
            <a:endParaRPr lang="en-US" altLang="en-US" sz="2053" dirty="0"/>
          </a:p>
        </p:txBody>
      </p:sp>
      <p:sp>
        <p:nvSpPr>
          <p:cNvPr id="30722" name="Date Placeholder 3"/>
          <p:cNvSpPr>
            <a:spLocks noGrp="1"/>
          </p:cNvSpPr>
          <p:nvPr>
            <p:ph type="dt" sz="half" idx="10"/>
          </p:nvPr>
        </p:nvSpPr>
        <p:spPr>
          <a:xfrm>
            <a:off x="3211573" y="6002847"/>
            <a:ext cx="1919232" cy="340068"/>
          </a:xfrm>
          <a:noFill/>
        </p:spPr>
        <p:txBody>
          <a:bodyPr/>
          <a:lstStyle>
            <a:lvl1pPr>
              <a:defRPr sz="2240">
                <a:solidFill>
                  <a:schemeClr val="tx1"/>
                </a:solidFill>
                <a:latin typeface="Times New Roman" panose="02020603050405020304" pitchFamily="18" charset="0"/>
                <a:cs typeface="Times New Roman" panose="02020603050405020304" pitchFamily="18" charset="0"/>
              </a:defRPr>
            </a:lvl1pPr>
            <a:lvl2pPr marL="693395" indent="-266690">
              <a:defRPr sz="2240">
                <a:solidFill>
                  <a:schemeClr val="tx1"/>
                </a:solidFill>
                <a:latin typeface="Times New Roman" panose="02020603050405020304" pitchFamily="18" charset="0"/>
                <a:cs typeface="Times New Roman" panose="02020603050405020304" pitchFamily="18" charset="0"/>
              </a:defRPr>
            </a:lvl2pPr>
            <a:lvl3pPr marL="1066762" indent="-213352">
              <a:defRPr sz="2240">
                <a:solidFill>
                  <a:schemeClr val="tx1"/>
                </a:solidFill>
                <a:latin typeface="Times New Roman" panose="02020603050405020304" pitchFamily="18" charset="0"/>
                <a:cs typeface="Times New Roman" panose="02020603050405020304" pitchFamily="18" charset="0"/>
              </a:defRPr>
            </a:lvl3pPr>
            <a:lvl4pPr marL="1493467" indent="-213352">
              <a:defRPr sz="2240">
                <a:solidFill>
                  <a:schemeClr val="tx1"/>
                </a:solidFill>
                <a:latin typeface="Times New Roman" panose="02020603050405020304" pitchFamily="18" charset="0"/>
                <a:cs typeface="Times New Roman" panose="02020603050405020304" pitchFamily="18" charset="0"/>
              </a:defRPr>
            </a:lvl4pPr>
            <a:lvl5pPr marL="1920171" indent="-213352">
              <a:defRPr sz="2240">
                <a:solidFill>
                  <a:schemeClr val="tx1"/>
                </a:solidFill>
                <a:latin typeface="Times New Roman" panose="02020603050405020304" pitchFamily="18" charset="0"/>
                <a:cs typeface="Times New Roman" panose="02020603050405020304" pitchFamily="18" charset="0"/>
              </a:defRPr>
            </a:lvl5pPr>
            <a:lvl6pPr marL="2346876" indent="-213352" eaLnBrk="0" fontAlgn="base" hangingPunct="0">
              <a:spcBef>
                <a:spcPct val="0"/>
              </a:spcBef>
              <a:spcAft>
                <a:spcPct val="0"/>
              </a:spcAft>
              <a:defRPr sz="2240">
                <a:solidFill>
                  <a:schemeClr val="tx1"/>
                </a:solidFill>
                <a:latin typeface="Times New Roman" panose="02020603050405020304" pitchFamily="18" charset="0"/>
                <a:cs typeface="Times New Roman" panose="02020603050405020304" pitchFamily="18" charset="0"/>
              </a:defRPr>
            </a:lvl6pPr>
            <a:lvl7pPr marL="2773581" indent="-213352" eaLnBrk="0" fontAlgn="base" hangingPunct="0">
              <a:spcBef>
                <a:spcPct val="0"/>
              </a:spcBef>
              <a:spcAft>
                <a:spcPct val="0"/>
              </a:spcAft>
              <a:defRPr sz="2240">
                <a:solidFill>
                  <a:schemeClr val="tx1"/>
                </a:solidFill>
                <a:latin typeface="Times New Roman" panose="02020603050405020304" pitchFamily="18" charset="0"/>
                <a:cs typeface="Times New Roman" panose="02020603050405020304" pitchFamily="18" charset="0"/>
              </a:defRPr>
            </a:lvl7pPr>
            <a:lvl8pPr marL="3200286" indent="-213352" eaLnBrk="0" fontAlgn="base" hangingPunct="0">
              <a:spcBef>
                <a:spcPct val="0"/>
              </a:spcBef>
              <a:spcAft>
                <a:spcPct val="0"/>
              </a:spcAft>
              <a:defRPr sz="2240">
                <a:solidFill>
                  <a:schemeClr val="tx1"/>
                </a:solidFill>
                <a:latin typeface="Times New Roman" panose="02020603050405020304" pitchFamily="18" charset="0"/>
                <a:cs typeface="Times New Roman" panose="02020603050405020304" pitchFamily="18" charset="0"/>
              </a:defRPr>
            </a:lvl8pPr>
            <a:lvl9pPr marL="3626990" indent="-213352" eaLnBrk="0" fontAlgn="base" hangingPunct="0">
              <a:spcBef>
                <a:spcPct val="0"/>
              </a:spcBef>
              <a:spcAft>
                <a:spcPct val="0"/>
              </a:spcAft>
              <a:defRPr sz="2240">
                <a:solidFill>
                  <a:schemeClr val="tx1"/>
                </a:solidFill>
                <a:latin typeface="Times New Roman" panose="02020603050405020304" pitchFamily="18" charset="0"/>
                <a:cs typeface="Times New Roman" panose="02020603050405020304" pitchFamily="18" charset="0"/>
              </a:defRPr>
            </a:lvl9pPr>
          </a:lstStyle>
          <a:p>
            <a:pPr algn="ctr"/>
            <a:r>
              <a:rPr lang="en-US" altLang="en-US" sz="1120" dirty="0">
                <a:latin typeface="Verdana" panose="020B0604030504040204" pitchFamily="34" charset="0"/>
              </a:rPr>
              <a:t>Dec 15, 2009</a:t>
            </a:r>
          </a:p>
        </p:txBody>
      </p:sp>
      <p:sp>
        <p:nvSpPr>
          <p:cNvPr id="30723" name="Footer Placeholder 4"/>
          <p:cNvSpPr>
            <a:spLocks noGrp="1"/>
          </p:cNvSpPr>
          <p:nvPr>
            <p:ph type="ftr" sz="quarter" idx="11"/>
          </p:nvPr>
        </p:nvSpPr>
        <p:spPr>
          <a:xfrm>
            <a:off x="2730421" y="5742568"/>
            <a:ext cx="2881536" cy="340068"/>
          </a:xfrm>
          <a:noFill/>
        </p:spPr>
        <p:txBody>
          <a:bodyPr/>
          <a:lstStyle>
            <a:lvl1pPr>
              <a:defRPr sz="2240">
                <a:solidFill>
                  <a:schemeClr val="tx1"/>
                </a:solidFill>
                <a:latin typeface="Times New Roman" panose="02020603050405020304" pitchFamily="18" charset="0"/>
                <a:cs typeface="Times New Roman" panose="02020603050405020304" pitchFamily="18" charset="0"/>
              </a:defRPr>
            </a:lvl1pPr>
            <a:lvl2pPr marL="693395" indent="-266690">
              <a:defRPr sz="2240">
                <a:solidFill>
                  <a:schemeClr val="tx1"/>
                </a:solidFill>
                <a:latin typeface="Times New Roman" panose="02020603050405020304" pitchFamily="18" charset="0"/>
                <a:cs typeface="Times New Roman" panose="02020603050405020304" pitchFamily="18" charset="0"/>
              </a:defRPr>
            </a:lvl2pPr>
            <a:lvl3pPr marL="1066762" indent="-213352">
              <a:defRPr sz="2240">
                <a:solidFill>
                  <a:schemeClr val="tx1"/>
                </a:solidFill>
                <a:latin typeface="Times New Roman" panose="02020603050405020304" pitchFamily="18" charset="0"/>
                <a:cs typeface="Times New Roman" panose="02020603050405020304" pitchFamily="18" charset="0"/>
              </a:defRPr>
            </a:lvl3pPr>
            <a:lvl4pPr marL="1493467" indent="-213352">
              <a:defRPr sz="2240">
                <a:solidFill>
                  <a:schemeClr val="tx1"/>
                </a:solidFill>
                <a:latin typeface="Times New Roman" panose="02020603050405020304" pitchFamily="18" charset="0"/>
                <a:cs typeface="Times New Roman" panose="02020603050405020304" pitchFamily="18" charset="0"/>
              </a:defRPr>
            </a:lvl4pPr>
            <a:lvl5pPr marL="1920171" indent="-213352">
              <a:defRPr sz="2240">
                <a:solidFill>
                  <a:schemeClr val="tx1"/>
                </a:solidFill>
                <a:latin typeface="Times New Roman" panose="02020603050405020304" pitchFamily="18" charset="0"/>
                <a:cs typeface="Times New Roman" panose="02020603050405020304" pitchFamily="18" charset="0"/>
              </a:defRPr>
            </a:lvl5pPr>
            <a:lvl6pPr marL="2346876" indent="-213352" eaLnBrk="0" fontAlgn="base" hangingPunct="0">
              <a:spcBef>
                <a:spcPct val="0"/>
              </a:spcBef>
              <a:spcAft>
                <a:spcPct val="0"/>
              </a:spcAft>
              <a:defRPr sz="2240">
                <a:solidFill>
                  <a:schemeClr val="tx1"/>
                </a:solidFill>
                <a:latin typeface="Times New Roman" panose="02020603050405020304" pitchFamily="18" charset="0"/>
                <a:cs typeface="Times New Roman" panose="02020603050405020304" pitchFamily="18" charset="0"/>
              </a:defRPr>
            </a:lvl6pPr>
            <a:lvl7pPr marL="2773581" indent="-213352" eaLnBrk="0" fontAlgn="base" hangingPunct="0">
              <a:spcBef>
                <a:spcPct val="0"/>
              </a:spcBef>
              <a:spcAft>
                <a:spcPct val="0"/>
              </a:spcAft>
              <a:defRPr sz="2240">
                <a:solidFill>
                  <a:schemeClr val="tx1"/>
                </a:solidFill>
                <a:latin typeface="Times New Roman" panose="02020603050405020304" pitchFamily="18" charset="0"/>
                <a:cs typeface="Times New Roman" panose="02020603050405020304" pitchFamily="18" charset="0"/>
              </a:defRPr>
            </a:lvl7pPr>
            <a:lvl8pPr marL="3200286" indent="-213352" eaLnBrk="0" fontAlgn="base" hangingPunct="0">
              <a:spcBef>
                <a:spcPct val="0"/>
              </a:spcBef>
              <a:spcAft>
                <a:spcPct val="0"/>
              </a:spcAft>
              <a:defRPr sz="2240">
                <a:solidFill>
                  <a:schemeClr val="tx1"/>
                </a:solidFill>
                <a:latin typeface="Times New Roman" panose="02020603050405020304" pitchFamily="18" charset="0"/>
                <a:cs typeface="Times New Roman" panose="02020603050405020304" pitchFamily="18" charset="0"/>
              </a:defRPr>
            </a:lvl8pPr>
            <a:lvl9pPr marL="3626990" indent="-213352" eaLnBrk="0" fontAlgn="base" hangingPunct="0">
              <a:spcBef>
                <a:spcPct val="0"/>
              </a:spcBef>
              <a:spcAft>
                <a:spcPct val="0"/>
              </a:spcAft>
              <a:defRPr sz="2240">
                <a:solidFill>
                  <a:schemeClr val="tx1"/>
                </a:solidFill>
                <a:latin typeface="Times New Roman" panose="02020603050405020304" pitchFamily="18" charset="0"/>
                <a:cs typeface="Times New Roman" panose="02020603050405020304" pitchFamily="18" charset="0"/>
              </a:defRPr>
            </a:lvl9pPr>
          </a:lstStyle>
          <a:p>
            <a:r>
              <a:rPr lang="en-GB" altLang="en-US" sz="1120" dirty="0">
                <a:latin typeface="Verdana" panose="020B0604030504040204" pitchFamily="34" charset="0"/>
                <a:ea typeface="Verdana" panose="020B0604030504040204" pitchFamily="34" charset="0"/>
                <a:cs typeface="Verdana" panose="020B0604030504040204" pitchFamily="34" charset="0"/>
              </a:rPr>
              <a:t>RAM Biochemicals, Inc.</a:t>
            </a:r>
          </a:p>
        </p:txBody>
      </p:sp>
      <p:sp>
        <p:nvSpPr>
          <p:cNvPr id="30724" name="Slide Number Placeholder 5"/>
          <p:cNvSpPr>
            <a:spLocks noGrp="1"/>
          </p:cNvSpPr>
          <p:nvPr>
            <p:ph type="sldNum" sz="quarter" idx="12"/>
          </p:nvPr>
        </p:nvSpPr>
        <p:spPr>
          <a:noFill/>
        </p:spPr>
        <p:txBody>
          <a:bodyPr/>
          <a:lstStyle>
            <a:lvl1pPr>
              <a:defRPr sz="2240">
                <a:solidFill>
                  <a:schemeClr val="tx1"/>
                </a:solidFill>
                <a:latin typeface="Times New Roman" panose="02020603050405020304" pitchFamily="18" charset="0"/>
                <a:cs typeface="Times New Roman" panose="02020603050405020304" pitchFamily="18" charset="0"/>
              </a:defRPr>
            </a:lvl1pPr>
            <a:lvl2pPr marL="693395" indent="-266690">
              <a:defRPr sz="2240">
                <a:solidFill>
                  <a:schemeClr val="tx1"/>
                </a:solidFill>
                <a:latin typeface="Times New Roman" panose="02020603050405020304" pitchFamily="18" charset="0"/>
                <a:cs typeface="Times New Roman" panose="02020603050405020304" pitchFamily="18" charset="0"/>
              </a:defRPr>
            </a:lvl2pPr>
            <a:lvl3pPr marL="1066762" indent="-213352">
              <a:defRPr sz="2240">
                <a:solidFill>
                  <a:schemeClr val="tx1"/>
                </a:solidFill>
                <a:latin typeface="Times New Roman" panose="02020603050405020304" pitchFamily="18" charset="0"/>
                <a:cs typeface="Times New Roman" panose="02020603050405020304" pitchFamily="18" charset="0"/>
              </a:defRPr>
            </a:lvl3pPr>
            <a:lvl4pPr marL="1493467" indent="-213352">
              <a:defRPr sz="2240">
                <a:solidFill>
                  <a:schemeClr val="tx1"/>
                </a:solidFill>
                <a:latin typeface="Times New Roman" panose="02020603050405020304" pitchFamily="18" charset="0"/>
                <a:cs typeface="Times New Roman" panose="02020603050405020304" pitchFamily="18" charset="0"/>
              </a:defRPr>
            </a:lvl4pPr>
            <a:lvl5pPr marL="1920171" indent="-213352">
              <a:defRPr sz="2240">
                <a:solidFill>
                  <a:schemeClr val="tx1"/>
                </a:solidFill>
                <a:latin typeface="Times New Roman" panose="02020603050405020304" pitchFamily="18" charset="0"/>
                <a:cs typeface="Times New Roman" panose="02020603050405020304" pitchFamily="18" charset="0"/>
              </a:defRPr>
            </a:lvl5pPr>
            <a:lvl6pPr marL="2346876" indent="-213352" eaLnBrk="0" fontAlgn="base" hangingPunct="0">
              <a:spcBef>
                <a:spcPct val="0"/>
              </a:spcBef>
              <a:spcAft>
                <a:spcPct val="0"/>
              </a:spcAft>
              <a:defRPr sz="2240">
                <a:solidFill>
                  <a:schemeClr val="tx1"/>
                </a:solidFill>
                <a:latin typeface="Times New Roman" panose="02020603050405020304" pitchFamily="18" charset="0"/>
                <a:cs typeface="Times New Roman" panose="02020603050405020304" pitchFamily="18" charset="0"/>
              </a:defRPr>
            </a:lvl6pPr>
            <a:lvl7pPr marL="2773581" indent="-213352" eaLnBrk="0" fontAlgn="base" hangingPunct="0">
              <a:spcBef>
                <a:spcPct val="0"/>
              </a:spcBef>
              <a:spcAft>
                <a:spcPct val="0"/>
              </a:spcAft>
              <a:defRPr sz="2240">
                <a:solidFill>
                  <a:schemeClr val="tx1"/>
                </a:solidFill>
                <a:latin typeface="Times New Roman" panose="02020603050405020304" pitchFamily="18" charset="0"/>
                <a:cs typeface="Times New Roman" panose="02020603050405020304" pitchFamily="18" charset="0"/>
              </a:defRPr>
            </a:lvl7pPr>
            <a:lvl8pPr marL="3200286" indent="-213352" eaLnBrk="0" fontAlgn="base" hangingPunct="0">
              <a:spcBef>
                <a:spcPct val="0"/>
              </a:spcBef>
              <a:spcAft>
                <a:spcPct val="0"/>
              </a:spcAft>
              <a:defRPr sz="2240">
                <a:solidFill>
                  <a:schemeClr val="tx1"/>
                </a:solidFill>
                <a:latin typeface="Times New Roman" panose="02020603050405020304" pitchFamily="18" charset="0"/>
                <a:cs typeface="Times New Roman" panose="02020603050405020304" pitchFamily="18" charset="0"/>
              </a:defRPr>
            </a:lvl8pPr>
            <a:lvl9pPr marL="3626990" indent="-213352" eaLnBrk="0" fontAlgn="base" hangingPunct="0">
              <a:spcBef>
                <a:spcPct val="0"/>
              </a:spcBef>
              <a:spcAft>
                <a:spcPct val="0"/>
              </a:spcAft>
              <a:defRPr sz="2240">
                <a:solidFill>
                  <a:schemeClr val="tx1"/>
                </a:solidFill>
                <a:latin typeface="Times New Roman" panose="02020603050405020304" pitchFamily="18" charset="0"/>
                <a:cs typeface="Times New Roman" panose="02020603050405020304" pitchFamily="18" charset="0"/>
              </a:defRPr>
            </a:lvl9pPr>
          </a:lstStyle>
          <a:p>
            <a:fld id="{48E2F0EB-B912-401F-B2E1-7B76F341DB81}" type="slidenum">
              <a:rPr lang="en-GB" altLang="en-US" sz="1120">
                <a:latin typeface="Verdana" panose="020B0604030504040204" pitchFamily="34" charset="0"/>
              </a:rPr>
              <a:pPr/>
              <a:t>13</a:t>
            </a:fld>
            <a:endParaRPr lang="en-GB" altLang="en-US" sz="1120" dirty="0">
              <a:latin typeface="Verdana" panose="020B0604030504040204" pitchFamily="34" charset="0"/>
            </a:endParaRPr>
          </a:p>
        </p:txBody>
      </p:sp>
      <p:pic>
        <p:nvPicPr>
          <p:cNvPr id="7" name="Picture 5"/>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9213" y="5576127"/>
            <a:ext cx="1280160" cy="853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91865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586472" y="85344"/>
            <a:ext cx="922637" cy="682752"/>
          </a:xfrm>
          <a:prstGeom prst="rect">
            <a:avLst/>
          </a:prstGeom>
        </p:spPr>
      </p:pic>
      <p:pic>
        <p:nvPicPr>
          <p:cNvPr id="6" name="Picture 9" descr="C:\Users\cicha\AppData\Local\Temp\ARCD169\EN\logo INIG ENG.tif"/>
          <p:cNvPicPr>
            <a:picLocks noChangeAspect="1" noChangeArrowheads="1"/>
          </p:cNvPicPr>
          <p:nvPr/>
        </p:nvPicPr>
        <p:blipFill>
          <a:blip r:embed="rId4" cstate="print">
            <a:extLst>
              <a:ext uri="{28A0092B-C50C-407E-A947-70E740481C1C}">
                <a14:useLocalDpi xmlns:a14="http://schemas.microsoft.com/office/drawing/2010/main" val="0"/>
              </a:ext>
            </a:extLst>
          </a:blip>
          <a:srcRect b="18311"/>
          <a:stretch>
            <a:fillRect/>
          </a:stretch>
        </p:blipFill>
        <p:spPr bwMode="auto">
          <a:xfrm>
            <a:off x="76200" y="0"/>
            <a:ext cx="1020869" cy="82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2"/>
          <p:cNvSpPr txBox="1">
            <a:spLocks noChangeArrowheads="1"/>
          </p:cNvSpPr>
          <p:nvPr/>
        </p:nvSpPr>
        <p:spPr bwMode="auto">
          <a:xfrm>
            <a:off x="1100669" y="176064"/>
            <a:ext cx="6579533" cy="768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6188" tIns="54733" rIns="76188" bIns="38093"/>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defTabSz="387024" eaLnBrk="1">
              <a:lnSpc>
                <a:spcPts val="2709"/>
              </a:lnSpc>
              <a:buClr>
                <a:srgbClr val="000000"/>
              </a:buClr>
              <a:buSzPct val="100000"/>
              <a:defRPr/>
            </a:pPr>
            <a:r>
              <a:rPr lang="en-US" altLang="en-US" sz="2000" dirty="0" smtClean="0">
                <a:solidFill>
                  <a:srgbClr val="280099"/>
                </a:solidFill>
                <a:effectLst>
                  <a:outerShdw blurRad="38100" dist="38100" dir="2700000" algn="tl">
                    <a:srgbClr val="C0C0C0"/>
                  </a:outerShdw>
                </a:effectLst>
                <a:latin typeface="Microsoft Sans Serif" panose="020B0604020202020204" pitchFamily="34" charset="0"/>
              </a:rPr>
              <a:t>RAM MEOR –  2011 - 2022</a:t>
            </a:r>
          </a:p>
          <a:p>
            <a:pPr algn="ctr" defTabSz="387024" eaLnBrk="1">
              <a:lnSpc>
                <a:spcPts val="2709"/>
              </a:lnSpc>
              <a:buClr>
                <a:srgbClr val="000000"/>
              </a:buClr>
              <a:buSzPct val="100000"/>
              <a:defRPr/>
            </a:pPr>
            <a:r>
              <a:rPr lang="en-US" altLang="en-US" sz="1800" dirty="0" smtClean="0">
                <a:solidFill>
                  <a:srgbClr val="280099"/>
                </a:solidFill>
                <a:effectLst>
                  <a:outerShdw blurRad="38100" dist="38100" dir="2700000" algn="tl">
                    <a:srgbClr val="C0C0C0"/>
                  </a:outerShdw>
                </a:effectLst>
                <a:latin typeface="Microsoft Sans Serif" panose="020B0604020202020204" pitchFamily="34" charset="0"/>
              </a:rPr>
              <a:t>Plawowice Microbial </a:t>
            </a:r>
            <a:r>
              <a:rPr lang="en-US" altLang="en-US" sz="1800" dirty="0">
                <a:solidFill>
                  <a:srgbClr val="280099"/>
                </a:solidFill>
                <a:effectLst>
                  <a:outerShdw blurRad="38100" dist="38100" dir="2700000" algn="tl">
                    <a:srgbClr val="C0C0C0"/>
                  </a:outerShdw>
                </a:effectLst>
                <a:latin typeface="Microsoft Sans Serif" panose="020B0604020202020204" pitchFamily="34" charset="0"/>
              </a:rPr>
              <a:t>Assisted Waterflood </a:t>
            </a:r>
            <a:r>
              <a:rPr lang="en-US" altLang="en-US" sz="1800" dirty="0" smtClean="0">
                <a:solidFill>
                  <a:srgbClr val="280099"/>
                </a:solidFill>
                <a:effectLst>
                  <a:outerShdw blurRad="38100" dist="38100" dir="2700000" algn="tl">
                    <a:srgbClr val="C0C0C0"/>
                  </a:outerShdw>
                </a:effectLst>
                <a:latin typeface="Microsoft Sans Serif" panose="020B0604020202020204" pitchFamily="34" charset="0"/>
              </a:rPr>
              <a:t>(MAW)</a:t>
            </a:r>
            <a:endParaRPr lang="en-US" altLang="en-US" sz="1800" dirty="0">
              <a:solidFill>
                <a:srgbClr val="280099"/>
              </a:solidFill>
              <a:effectLst>
                <a:outerShdw blurRad="38100" dist="38100" dir="2700000" algn="tl">
                  <a:srgbClr val="C0C0C0"/>
                </a:outerShdw>
              </a:effectLst>
              <a:latin typeface="Microsoft Sans Serif" panose="020B0604020202020204" pitchFamily="34" charset="0"/>
            </a:endParaRPr>
          </a:p>
        </p:txBody>
      </p:sp>
      <p:sp>
        <p:nvSpPr>
          <p:cNvPr id="7" name="Rectangle 6"/>
          <p:cNvSpPr/>
          <p:nvPr/>
        </p:nvSpPr>
        <p:spPr>
          <a:xfrm>
            <a:off x="586634" y="1124216"/>
            <a:ext cx="7424928" cy="5029200"/>
          </a:xfrm>
          <a:prstGeom prst="rect">
            <a:avLst/>
          </a:prstGeom>
        </p:spPr>
        <p:txBody>
          <a:bodyPr>
            <a:noAutofit/>
          </a:bodyPr>
          <a:lstStyle/>
          <a:p>
            <a:pPr algn="ctr" defTabSz="387064"/>
            <a:r>
              <a:rPr lang="en-US" altLang="en-US" sz="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Project was a collaborative effort between INiG-PIB (Polish Oil &amp; Gas Institute), </a:t>
            </a:r>
          </a:p>
          <a:p>
            <a:pPr algn="ctr" defTabSz="387064"/>
            <a:r>
              <a:rPr lang="en-US" altLang="en-US" sz="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RAM Biochemicals &amp; PGNiG (Polish Oil &amp; Gas Company</a:t>
            </a:r>
          </a:p>
          <a:p>
            <a:pPr defTabSz="387064"/>
            <a:endPar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defTabSz="387064"/>
            <a:r>
              <a:rPr lang="en-US" sz="1400" u="sng" dirty="0">
                <a:solidFill>
                  <a:srgbClr val="002060"/>
                </a:solidFill>
                <a:latin typeface="Verdana" panose="020B0604030504040204" pitchFamily="34" charset="0"/>
                <a:ea typeface="Verdana" panose="020B0604030504040204" pitchFamily="34" charset="0"/>
                <a:cs typeface="Verdana" panose="020B0604030504040204" pitchFamily="34" charset="0"/>
              </a:rPr>
              <a:t>P</a:t>
            </a:r>
            <a:r>
              <a:rPr lang="en-US" sz="14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roject Chronology</a:t>
            </a:r>
          </a:p>
          <a:p>
            <a:pPr algn="ctr" defTabSz="387064"/>
            <a:endParaRPr lang="en-US" sz="1200"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defTabSz="387064">
              <a:tabLst>
                <a:tab pos="623888" algn="l"/>
              </a:tabLst>
            </a:pPr>
            <a:r>
              <a:rPr lang="en-US" altLang="en-US" sz="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2010 – RAM ships INiG-PIB small samples of freeze-dried microbial strains and 	written protocols for laboratory studies and performance evaluation.</a:t>
            </a:r>
          </a:p>
          <a:p>
            <a:pPr defTabSz="387064">
              <a:tabLst>
                <a:tab pos="637094" algn="l"/>
              </a:tabLst>
            </a:pPr>
            <a:endPar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589682" indent="216316" defTabSz="387064">
              <a:buFont typeface="Wingdings" panose="05000000000000000000" pitchFamily="2" charset="2"/>
              <a:buChar char="§"/>
              <a:tabLst>
                <a:tab pos="1286041" algn="l"/>
              </a:tabLst>
            </a:pPr>
            <a:r>
              <a:rPr lang="en-US" alt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rPr>
              <a:t>Revival and growth studies under laboratory conditions</a:t>
            </a:r>
          </a:p>
          <a:p>
            <a:pPr marL="589682" indent="216316" defTabSz="387064">
              <a:buFont typeface="Wingdings" panose="05000000000000000000" pitchFamily="2" charset="2"/>
              <a:buChar char="§"/>
              <a:tabLst>
                <a:tab pos="1286041" algn="l"/>
              </a:tabLst>
            </a:pPr>
            <a:r>
              <a:rPr lang="en-US" alt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rPr>
              <a:t>Growth studies under simulated reservoir conditions </a:t>
            </a:r>
          </a:p>
          <a:p>
            <a:pPr marL="589682" indent="216316" defTabSz="387064">
              <a:buFont typeface="Wingdings" panose="05000000000000000000" pitchFamily="2" charset="2"/>
              <a:buChar char="§"/>
              <a:tabLst>
                <a:tab pos="803275" algn="l"/>
              </a:tabLst>
            </a:pPr>
            <a:r>
              <a:rPr lang="en-US" alt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rPr>
              <a:t>Core flood testing / Recovery </a:t>
            </a:r>
            <a:r>
              <a:rPr lang="en-US" altLang="en-US" sz="1200" b="0" dirty="0" smtClean="0">
                <a:solidFill>
                  <a:prstClr val="black"/>
                </a:solidFill>
                <a:latin typeface="Verdana" panose="020B0604030504040204" pitchFamily="34" charset="0"/>
                <a:ea typeface="Verdana" panose="020B0604030504040204" pitchFamily="34" charset="0"/>
                <a:cs typeface="Verdana" panose="020B0604030504040204" pitchFamily="34" charset="0"/>
              </a:rPr>
              <a:t>Factor determination </a:t>
            </a:r>
            <a:r>
              <a:rPr lang="en-US" alt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rPr>
              <a:t>under simulated </a:t>
            </a:r>
            <a:r>
              <a:rPr lang="en-US" altLang="en-US" sz="1200" b="0" dirty="0" smtClean="0">
                <a:solidFill>
                  <a:prstClr val="black"/>
                </a:solidFill>
                <a:latin typeface="Verdana" panose="020B0604030504040204" pitchFamily="34" charset="0"/>
                <a:ea typeface="Verdana" panose="020B0604030504040204" pitchFamily="34" charset="0"/>
                <a:cs typeface="Verdana" panose="020B0604030504040204" pitchFamily="34" charset="0"/>
              </a:rPr>
              <a:t>reservoir 	conditions</a:t>
            </a:r>
          </a:p>
          <a:p>
            <a:pPr algn="ctr" defTabSz="387064"/>
            <a:endParaRPr lang="en-US" altLang="en-US" sz="1200" dirty="0" smtClean="0">
              <a:solidFill>
                <a:srgbClr val="C00000"/>
              </a:solidFill>
              <a:latin typeface="Verdana" panose="020B0604030504040204" pitchFamily="34" charset="0"/>
              <a:ea typeface="Verdana" panose="020B0604030504040204" pitchFamily="34" charset="0"/>
              <a:cs typeface="Verdana" panose="020B0604030504040204" pitchFamily="34" charset="0"/>
            </a:endParaRPr>
          </a:p>
          <a:p>
            <a:pPr algn="ctr" defTabSz="387064">
              <a:spcAft>
                <a:spcPts val="600"/>
              </a:spcAft>
            </a:pPr>
            <a:r>
              <a:rPr lang="en-US" altLang="en-US" sz="12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Laboratory </a:t>
            </a:r>
            <a:r>
              <a:rPr lang="en-US" altLang="en-US" sz="1200" dirty="0">
                <a:solidFill>
                  <a:srgbClr val="C00000"/>
                </a:solidFill>
                <a:latin typeface="Verdana" panose="020B0604030504040204" pitchFamily="34" charset="0"/>
                <a:ea typeface="Verdana" panose="020B0604030504040204" pitchFamily="34" charset="0"/>
                <a:cs typeface="Verdana" panose="020B0604030504040204" pitchFamily="34" charset="0"/>
              </a:rPr>
              <a:t>studies indicate a ‘Go’ for field </a:t>
            </a:r>
            <a:r>
              <a:rPr lang="en-US" altLang="en-US" sz="12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trials at Plawowice</a:t>
            </a:r>
          </a:p>
          <a:p>
            <a:pPr algn="ctr" defTabSz="387064">
              <a:spcAft>
                <a:spcPts val="600"/>
              </a:spcAft>
            </a:pPr>
            <a:r>
              <a:rPr lang="en-US" altLang="en-US" sz="12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Delta Viscosity Index (DV) &gt; 0.10	Newtonian Index (NI) &gt; 1.10</a:t>
            </a:r>
          </a:p>
          <a:p>
            <a:pPr algn="ctr" defTabSz="387064">
              <a:spcAft>
                <a:spcPts val="600"/>
              </a:spcAft>
            </a:pPr>
            <a:r>
              <a:rPr lang="en-US" altLang="en-US" sz="12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EOR Index &gt; 1.15 – Indicating positive test for MEOR Treatability</a:t>
            </a:r>
          </a:p>
          <a:p>
            <a:pPr algn="ctr" defTabSz="387064">
              <a:spcAft>
                <a:spcPts val="600"/>
              </a:spcAft>
            </a:pPr>
            <a:r>
              <a:rPr lang="en-US" altLang="en-US" sz="1000" dirty="0" smtClean="0">
                <a:latin typeface="Verdana" panose="020B0604030504040204" pitchFamily="34" charset="0"/>
                <a:ea typeface="Verdana" panose="020B0604030504040204" pitchFamily="34" charset="0"/>
                <a:cs typeface="Verdana" panose="020B0604030504040204" pitchFamily="34" charset="0"/>
              </a:rPr>
              <a:t>REF: </a:t>
            </a:r>
            <a:r>
              <a:rPr lang="en-US" sz="1000" dirty="0" smtClean="0">
                <a:latin typeface="Verdana" panose="020B0604030504040204" pitchFamily="34" charset="0"/>
                <a:ea typeface="Verdana" panose="020B0604030504040204" pitchFamily="34" charset="0"/>
                <a:cs typeface="Verdana" panose="020B0604030504040204" pitchFamily="34" charset="0"/>
              </a:rPr>
              <a:t>SPE </a:t>
            </a:r>
            <a:r>
              <a:rPr lang="en-US" sz="1000" dirty="0">
                <a:latin typeface="Verdana" panose="020B0604030504040204" pitchFamily="34" charset="0"/>
                <a:ea typeface="Verdana" panose="020B0604030504040204" pitchFamily="34" charset="0"/>
                <a:cs typeface="Verdana" panose="020B0604030504040204" pitchFamily="34" charset="0"/>
              </a:rPr>
              <a:t>53715 and SPE </a:t>
            </a:r>
            <a:r>
              <a:rPr lang="en-US" sz="1000" dirty="0" smtClean="0">
                <a:latin typeface="Verdana" panose="020B0604030504040204" pitchFamily="34" charset="0"/>
                <a:ea typeface="Verdana" panose="020B0604030504040204" pitchFamily="34" charset="0"/>
                <a:cs typeface="Verdana" panose="020B0604030504040204" pitchFamily="34" charset="0"/>
              </a:rPr>
              <a:t>69652</a:t>
            </a:r>
          </a:p>
          <a:p>
            <a:pPr algn="ctr" defTabSz="387064">
              <a:tabLst>
                <a:tab pos="1492250" algn="l"/>
              </a:tabLst>
            </a:pPr>
            <a:endParaRPr lang="en-US" altLang="en-US" sz="1200" dirty="0" smtClean="0">
              <a:latin typeface="Verdana" panose="020B0604030504040204" pitchFamily="34" charset="0"/>
              <a:ea typeface="Verdana" panose="020B0604030504040204" pitchFamily="34" charset="0"/>
              <a:cs typeface="Verdana" panose="020B0604030504040204" pitchFamily="34" charset="0"/>
            </a:endParaRPr>
          </a:p>
          <a:p>
            <a:pPr marL="623888" defTabSz="387064">
              <a:spcAft>
                <a:spcPts val="600"/>
              </a:spcAft>
              <a:tabLst>
                <a:tab pos="1492250" algn="l"/>
                <a:tab pos="1774825" algn="l"/>
              </a:tabLst>
            </a:pPr>
            <a:r>
              <a:rPr lang="en-US" altLang="en-US" sz="1200" dirty="0" smtClean="0">
                <a:latin typeface="Verdana" panose="020B0604030504040204" pitchFamily="34" charset="0"/>
                <a:ea typeface="Verdana" panose="020B0604030504040204" pitchFamily="34" charset="0"/>
                <a:cs typeface="Verdana" panose="020B0604030504040204" pitchFamily="34" charset="0"/>
              </a:rPr>
              <a:t>Phase l	– 	October 2011 to September 2014</a:t>
            </a:r>
          </a:p>
          <a:p>
            <a:pPr marL="623888" defTabSz="385763">
              <a:spcAft>
                <a:spcPts val="600"/>
              </a:spcAft>
              <a:tabLst>
                <a:tab pos="1492250" algn="l"/>
                <a:tab pos="1774825" algn="l"/>
              </a:tabLst>
            </a:pPr>
            <a:r>
              <a:rPr lang="en-US" altLang="en-US" sz="1200" dirty="0" smtClean="0">
                <a:latin typeface="Verdana" panose="020B0604030504040204" pitchFamily="34" charset="0"/>
                <a:ea typeface="Verdana" panose="020B0604030504040204" pitchFamily="34" charset="0"/>
                <a:cs typeface="Verdana" panose="020B0604030504040204" pitchFamily="34" charset="0"/>
              </a:rPr>
              <a:t>Phase ll</a:t>
            </a:r>
            <a:r>
              <a:rPr lang="en-US" altLang="en-US" sz="1200" dirty="0">
                <a:latin typeface="Verdana" panose="020B0604030504040204" pitchFamily="34" charset="0"/>
                <a:ea typeface="Verdana" panose="020B0604030504040204" pitchFamily="34" charset="0"/>
                <a:cs typeface="Verdana" panose="020B0604030504040204" pitchFamily="34" charset="0"/>
              </a:rPr>
              <a:t>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 	September 2014 – June 2017</a:t>
            </a:r>
          </a:p>
          <a:p>
            <a:pPr marL="623888" defTabSz="387064">
              <a:spcAft>
                <a:spcPts val="600"/>
              </a:spcAft>
              <a:tabLst>
                <a:tab pos="1492250" algn="l"/>
                <a:tab pos="1774825" algn="l"/>
              </a:tabLst>
            </a:pPr>
            <a:r>
              <a:rPr lang="en-US" altLang="en-US" sz="1200" dirty="0" smtClean="0">
                <a:latin typeface="Verdana" panose="020B0604030504040204" pitchFamily="34" charset="0"/>
                <a:ea typeface="Verdana" panose="020B0604030504040204" pitchFamily="34" charset="0"/>
                <a:cs typeface="Verdana" panose="020B0604030504040204" pitchFamily="34" charset="0"/>
              </a:rPr>
              <a:t>Phase lll	– 	June 2017 – Dec 2021</a:t>
            </a:r>
          </a:p>
          <a:p>
            <a:pPr marL="623888" defTabSz="387064">
              <a:spcAft>
                <a:spcPts val="600"/>
              </a:spcAft>
              <a:tabLst>
                <a:tab pos="1492250" algn="l"/>
                <a:tab pos="1774825" algn="l"/>
              </a:tabLst>
            </a:pPr>
            <a:r>
              <a:rPr lang="en-US" altLang="en-US" sz="1200" dirty="0" smtClean="0">
                <a:latin typeface="Verdana" panose="020B0604030504040204" pitchFamily="34" charset="0"/>
                <a:ea typeface="Verdana" panose="020B0604030504040204" pitchFamily="34" charset="0"/>
                <a:cs typeface="Verdana" panose="020B0604030504040204" pitchFamily="34" charset="0"/>
              </a:rPr>
              <a:t>Phase lV	–	Dec 2021 – Oct - 2022</a:t>
            </a:r>
          </a:p>
          <a:p>
            <a:pPr defTabSz="387064"/>
            <a:endParaRPr lang="en-US" altLang="en-US" sz="1200" dirty="0" smtClean="0">
              <a:latin typeface="Verdana" panose="020B0604030504040204" pitchFamily="34" charset="0"/>
              <a:ea typeface="Verdana" panose="020B0604030504040204" pitchFamily="34" charset="0"/>
              <a:cs typeface="Verdana" panose="020B0604030504040204" pitchFamily="34" charset="0"/>
            </a:endParaRPr>
          </a:p>
          <a:p>
            <a:pPr defTabSz="387064"/>
            <a:endParaRPr lang="en-US" altLang="en-US" sz="1200" dirty="0" smtClean="0">
              <a:latin typeface="Verdana" panose="020B0604030504040204" pitchFamily="34" charset="0"/>
              <a:ea typeface="Verdana" panose="020B0604030504040204" pitchFamily="34" charset="0"/>
              <a:cs typeface="Verdana" panose="020B0604030504040204" pitchFamily="34" charset="0"/>
            </a:endParaRPr>
          </a:p>
          <a:p>
            <a:pPr defTabSz="387064"/>
            <a:endParaRPr lang="en-US" altLang="en-US" sz="14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387064"/>
            <a:endParaRPr lang="en-US" sz="14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defTabSz="387064"/>
            <a:endParaRPr lang="en-US" sz="14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defTabSz="387064"/>
            <a:endParaRPr lang="en-US" sz="14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defTabSz="387064"/>
            <a:endParaRPr lang="en-US" sz="1400" dirty="0"/>
          </a:p>
          <a:p>
            <a:pPr algn="ctr" defTabSz="387064"/>
            <a:endParaRPr lang="en-US" sz="14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defTabSz="387064"/>
            <a:endParaRPr lang="en-US" sz="1200" dirty="0">
              <a:latin typeface="Verdana" panose="020B0604030504040204" pitchFamily="34" charset="0"/>
              <a:ea typeface="Verdana" panose="020B0604030504040204" pitchFamily="34" charset="0"/>
              <a:cs typeface="Verdana" panose="020B0604030504040204" pitchFamily="34" charset="0"/>
            </a:endParaRPr>
          </a:p>
          <a:p>
            <a:pPr algn="ctr" defTabSz="387064"/>
            <a:endParaRPr lang="en-US" altLang="en-US" sz="1407"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387064"/>
            <a:endParaRPr lang="en-US" altLang="en-US" sz="1407"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387064"/>
            <a:endParaRPr lang="en-US" altLang="en-US" sz="1407" b="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Picture 5"/>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061" y="5532709"/>
            <a:ext cx="1280160" cy="853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84391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434763" y="213360"/>
            <a:ext cx="7823200" cy="497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4000" tIns="43680" rIns="84000" bIns="4368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lgn="ctr">
              <a:buClrTx/>
              <a:buFontTx/>
              <a:buNone/>
            </a:pPr>
            <a:r>
              <a:rPr lang="pl-PL" altLang="en-US" sz="1867">
                <a:solidFill>
                  <a:srgbClr val="000000"/>
                </a:solidFill>
                <a:cs typeface="Arial" panose="020B0604020202020204" pitchFamily="34" charset="0"/>
              </a:rPr>
              <a:t>MEOR PROJECT DESIGN &amp; DEVELOPMENT</a:t>
            </a:r>
          </a:p>
          <a:p>
            <a:pPr algn="ctr">
              <a:buClrTx/>
              <a:buFontTx/>
              <a:buNone/>
            </a:pPr>
            <a:endParaRPr lang="pl-PL" altLang="en-US" sz="1867">
              <a:solidFill>
                <a:srgbClr val="000000"/>
              </a:solidFill>
              <a:cs typeface="Arial" panose="020B0604020202020204" pitchFamily="34" charset="0"/>
            </a:endParaRPr>
          </a:p>
        </p:txBody>
      </p:sp>
      <p:sp>
        <p:nvSpPr>
          <p:cNvPr id="5122" name="Text Box 2"/>
          <p:cNvSpPr txBox="1">
            <a:spLocks noChangeArrowheads="1"/>
          </p:cNvSpPr>
          <p:nvPr/>
        </p:nvSpPr>
        <p:spPr bwMode="auto">
          <a:xfrm>
            <a:off x="574040" y="1351280"/>
            <a:ext cx="7823200" cy="391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407" dirty="0"/>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936" y="516596"/>
            <a:ext cx="8128952" cy="5334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5" name="Text Box 5"/>
          <p:cNvSpPr txBox="1">
            <a:spLocks noChangeArrowheads="1"/>
          </p:cNvSpPr>
          <p:nvPr/>
        </p:nvSpPr>
        <p:spPr bwMode="auto">
          <a:xfrm>
            <a:off x="166936" y="5544040"/>
            <a:ext cx="8352928" cy="64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4000" tIns="43680" rIns="84000" bIns="4368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lgn="ctr">
              <a:buClrTx/>
              <a:buFontTx/>
              <a:buNone/>
            </a:pPr>
            <a:r>
              <a:rPr lang="pl-PL" altLang="en-US" sz="1100" dirty="0">
                <a:solidFill>
                  <a:srgbClr val="000000"/>
                </a:solidFill>
                <a:cs typeface="Arial" panose="020B0604020202020204" pitchFamily="34" charset="0"/>
              </a:rPr>
              <a:t>Paper 2253 • </a:t>
            </a:r>
            <a:r>
              <a:rPr lang="pl-PL" altLang="en-US" sz="1100" dirty="0" smtClean="0">
                <a:solidFill>
                  <a:srgbClr val="000000"/>
                </a:solidFill>
                <a:cs typeface="Arial" panose="020B0604020202020204" pitchFamily="34" charset="0"/>
              </a:rPr>
              <a:t>M</a:t>
            </a:r>
            <a:r>
              <a:rPr lang="en-US" altLang="en-US" sz="1100" dirty="0" smtClean="0">
                <a:solidFill>
                  <a:srgbClr val="000000"/>
                </a:solidFill>
                <a:cs typeface="Arial" panose="020B0604020202020204" pitchFamily="34" charset="0"/>
              </a:rPr>
              <a:t>EOR </a:t>
            </a:r>
            <a:r>
              <a:rPr lang="pl-PL" altLang="en-US" sz="1100" dirty="0" smtClean="0">
                <a:solidFill>
                  <a:srgbClr val="000000"/>
                </a:solidFill>
                <a:cs typeface="Arial" panose="020B0604020202020204" pitchFamily="34" charset="0"/>
              </a:rPr>
              <a:t>Field </a:t>
            </a:r>
            <a:r>
              <a:rPr lang="pl-PL" altLang="en-US" sz="1100" dirty="0">
                <a:solidFill>
                  <a:srgbClr val="000000"/>
                </a:solidFill>
                <a:cs typeface="Arial" panose="020B0604020202020204" pitchFamily="34" charset="0"/>
              </a:rPr>
              <a:t>Pilot at Plawowice, Poland </a:t>
            </a:r>
            <a:r>
              <a:rPr lang="pl-PL" altLang="en-US" sz="1100" dirty="0" smtClean="0">
                <a:solidFill>
                  <a:srgbClr val="000000"/>
                </a:solidFill>
                <a:cs typeface="Arial" panose="020B0604020202020204" pitchFamily="34" charset="0"/>
              </a:rPr>
              <a:t> </a:t>
            </a:r>
            <a:endParaRPr lang="pl-PL" altLang="en-US" sz="1100" dirty="0">
              <a:solidFill>
                <a:srgbClr val="000000"/>
              </a:solidFill>
              <a:cs typeface="Arial" panose="020B0604020202020204" pitchFamily="34" charset="0"/>
            </a:endParaRPr>
          </a:p>
          <a:p>
            <a:pPr algn="ctr">
              <a:buClrTx/>
              <a:buFontTx/>
              <a:buNone/>
            </a:pPr>
            <a:r>
              <a:rPr lang="pl-PL" altLang="en-US" sz="1100" i="1" dirty="0">
                <a:solidFill>
                  <a:srgbClr val="000000"/>
                </a:solidFill>
                <a:cs typeface="Arial" panose="020B0604020202020204" pitchFamily="34" charset="0"/>
              </a:rPr>
              <a:t>Validation of MEOR for Smaller Scale Projects </a:t>
            </a:r>
            <a:r>
              <a:rPr lang="pl-PL" altLang="en-US" sz="1100" i="1" dirty="0" smtClean="0">
                <a:solidFill>
                  <a:srgbClr val="000000"/>
                </a:solidFill>
                <a:cs typeface="Arial" panose="020B0604020202020204" pitchFamily="34" charset="0"/>
              </a:rPr>
              <a:t>through</a:t>
            </a:r>
            <a:endParaRPr lang="en-US" altLang="en-US" sz="1100" i="1" dirty="0">
              <a:solidFill>
                <a:srgbClr val="000000"/>
              </a:solidFill>
              <a:cs typeface="Arial" panose="020B0604020202020204" pitchFamily="34" charset="0"/>
            </a:endParaRPr>
          </a:p>
          <a:p>
            <a:pPr algn="ctr">
              <a:buClrTx/>
              <a:buFontTx/>
              <a:buNone/>
            </a:pPr>
            <a:r>
              <a:rPr lang="en-US" altLang="en-US" sz="1100" i="1" dirty="0" smtClean="0">
                <a:solidFill>
                  <a:srgbClr val="000000"/>
                </a:solidFill>
                <a:cs typeface="Arial" panose="020B0604020202020204" pitchFamily="34" charset="0"/>
              </a:rPr>
              <a:t>Careful </a:t>
            </a:r>
            <a:r>
              <a:rPr lang="pl-PL" altLang="en-US" sz="1100" i="1" dirty="0" smtClean="0">
                <a:solidFill>
                  <a:srgbClr val="000000"/>
                </a:solidFill>
                <a:cs typeface="Arial" panose="020B0604020202020204" pitchFamily="34" charset="0"/>
              </a:rPr>
              <a:t>Design</a:t>
            </a:r>
            <a:r>
              <a:rPr lang="pl-PL" altLang="en-US" sz="1100" i="1" dirty="0">
                <a:solidFill>
                  <a:srgbClr val="000000"/>
                </a:solidFill>
                <a:cs typeface="Arial" panose="020B0604020202020204" pitchFamily="34" charset="0"/>
              </a:rPr>
              <a:t>, Development, Implementation and </a:t>
            </a:r>
            <a:r>
              <a:rPr lang="pl-PL" altLang="en-US" sz="1100" i="1" dirty="0" smtClean="0">
                <a:solidFill>
                  <a:srgbClr val="000000"/>
                </a:solidFill>
                <a:cs typeface="Arial" panose="020B0604020202020204" pitchFamily="34" charset="0"/>
              </a:rPr>
              <a:t>Monitoring</a:t>
            </a:r>
            <a:endParaRPr lang="pl-PL" altLang="en-US" sz="1100" i="1" dirty="0">
              <a:solidFill>
                <a:srgbClr val="000000"/>
              </a:solidFill>
              <a:cs typeface="Arial" panose="020B0604020202020204" pitchFamily="34" charset="0"/>
            </a:endParaRPr>
          </a:p>
        </p:txBody>
      </p:sp>
      <p:pic>
        <p:nvPicPr>
          <p:cNvPr id="6" name="Picture 5"/>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0440" y="5547360"/>
            <a:ext cx="1280160" cy="853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107342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573193" y="154729"/>
            <a:ext cx="7315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4000" tIns="43680" rIns="84000" bIns="4368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lgn="ctr">
              <a:buClrTx/>
              <a:buFontTx/>
              <a:buNone/>
            </a:pPr>
            <a:r>
              <a:rPr lang="en-US" altLang="en-US" sz="1600" dirty="0" smtClean="0">
                <a:solidFill>
                  <a:srgbClr val="000000"/>
                </a:solidFill>
                <a:cs typeface="Arial" panose="020B0604020202020204" pitchFamily="34" charset="0"/>
              </a:rPr>
              <a:t>PHASE l – MEOR WATERFLOOD</a:t>
            </a:r>
            <a:r>
              <a:rPr lang="pl-PL" altLang="en-US" sz="1600" dirty="0" smtClean="0">
                <a:solidFill>
                  <a:srgbClr val="000000"/>
                </a:solidFill>
                <a:cs typeface="Arial" panose="020B0604020202020204" pitchFamily="34" charset="0"/>
              </a:rPr>
              <a:t> PROJECT</a:t>
            </a:r>
            <a:r>
              <a:rPr lang="en-US" altLang="en-US" sz="1600" dirty="0" smtClean="0">
                <a:solidFill>
                  <a:srgbClr val="000000"/>
                </a:solidFill>
                <a:cs typeface="Arial" panose="020B0604020202020204" pitchFamily="34" charset="0"/>
              </a:rPr>
              <a:t> PLAN</a:t>
            </a:r>
            <a:endParaRPr lang="pl-PL" altLang="en-US" sz="1600" dirty="0">
              <a:solidFill>
                <a:srgbClr val="000000"/>
              </a:solidFill>
              <a:cs typeface="Arial" panose="020B0604020202020204" pitchFamily="34" charset="0"/>
            </a:endParaRPr>
          </a:p>
        </p:txBody>
      </p:sp>
      <p:sp>
        <p:nvSpPr>
          <p:cNvPr id="7170" name="Text Box 2"/>
          <p:cNvSpPr txBox="1">
            <a:spLocks noChangeArrowheads="1"/>
          </p:cNvSpPr>
          <p:nvPr/>
        </p:nvSpPr>
        <p:spPr bwMode="auto">
          <a:xfrm>
            <a:off x="574040" y="1351280"/>
            <a:ext cx="7823200" cy="391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407" dirty="0"/>
          </a:p>
        </p:txBody>
      </p:sp>
      <p:grpSp>
        <p:nvGrpSpPr>
          <p:cNvPr id="7172" name="Group 4"/>
          <p:cNvGrpSpPr>
            <a:grpSpLocks/>
          </p:cNvGrpSpPr>
          <p:nvPr/>
        </p:nvGrpSpPr>
        <p:grpSpPr bwMode="auto">
          <a:xfrm>
            <a:off x="91440" y="731520"/>
            <a:ext cx="8522547" cy="5625888"/>
            <a:chOff x="6" y="521"/>
            <a:chExt cx="5752" cy="3797"/>
          </a:xfrm>
        </p:grpSpPr>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 y="521"/>
              <a:ext cx="5752" cy="379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7174" name="Group 6"/>
            <p:cNvGrpSpPr>
              <a:grpSpLocks/>
            </p:cNvGrpSpPr>
            <p:nvPr/>
          </p:nvGrpSpPr>
          <p:grpSpPr bwMode="auto">
            <a:xfrm>
              <a:off x="3560" y="1167"/>
              <a:ext cx="2156" cy="791"/>
              <a:chOff x="3560" y="1167"/>
              <a:chExt cx="2156" cy="791"/>
            </a:xfrm>
          </p:grpSpPr>
          <p:pic>
            <p:nvPicPr>
              <p:cNvPr id="717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0" y="1298"/>
                <a:ext cx="705" cy="5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0" y="1167"/>
                <a:ext cx="593" cy="7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0" y="1298"/>
                <a:ext cx="706" cy="5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7178" name="Group 10"/>
            <p:cNvGrpSpPr>
              <a:grpSpLocks/>
            </p:cNvGrpSpPr>
            <p:nvPr/>
          </p:nvGrpSpPr>
          <p:grpSpPr bwMode="auto">
            <a:xfrm>
              <a:off x="1503" y="2232"/>
              <a:ext cx="1997" cy="483"/>
              <a:chOff x="1503" y="2232"/>
              <a:chExt cx="1997" cy="483"/>
            </a:xfrm>
          </p:grpSpPr>
          <p:pic>
            <p:nvPicPr>
              <p:cNvPr id="7179"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98" y="2240"/>
                <a:ext cx="634" cy="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80"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03" y="2232"/>
                <a:ext cx="633" cy="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81"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82" y="2252"/>
                <a:ext cx="618" cy="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7182" name="Group 14"/>
            <p:cNvGrpSpPr>
              <a:grpSpLocks/>
            </p:cNvGrpSpPr>
            <p:nvPr/>
          </p:nvGrpSpPr>
          <p:grpSpPr bwMode="auto">
            <a:xfrm>
              <a:off x="2503" y="2918"/>
              <a:ext cx="1962" cy="464"/>
              <a:chOff x="2503" y="2918"/>
              <a:chExt cx="1962" cy="464"/>
            </a:xfrm>
          </p:grpSpPr>
          <p:pic>
            <p:nvPicPr>
              <p:cNvPr id="7183"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03" y="2931"/>
                <a:ext cx="602" cy="4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84" name="Picture 1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16" y="2931"/>
                <a:ext cx="570" cy="4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85" name="Picture 1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77" y="2918"/>
                <a:ext cx="587" cy="4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7186" name="Group 18"/>
            <p:cNvGrpSpPr>
              <a:grpSpLocks/>
            </p:cNvGrpSpPr>
            <p:nvPr/>
          </p:nvGrpSpPr>
          <p:grpSpPr bwMode="auto">
            <a:xfrm>
              <a:off x="4416" y="2208"/>
              <a:ext cx="1285" cy="454"/>
              <a:chOff x="4416" y="2208"/>
              <a:chExt cx="1285" cy="454"/>
            </a:xfrm>
          </p:grpSpPr>
          <p:pic>
            <p:nvPicPr>
              <p:cNvPr id="7187" name="Picture 1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16" y="2218"/>
                <a:ext cx="593" cy="44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88" name="Picture 2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96" y="2208"/>
                <a:ext cx="605" cy="4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spTree>
    <p:extLst>
      <p:ext uri="{BB962C8B-B14F-4D97-AF65-F5344CB8AC3E}">
        <p14:creationId xmlns:p14="http://schemas.microsoft.com/office/powerpoint/2010/main" val="30337122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2"/>
          <p:cNvSpPr txBox="1">
            <a:spLocks noChangeArrowheads="1"/>
          </p:cNvSpPr>
          <p:nvPr/>
        </p:nvSpPr>
        <p:spPr bwMode="auto">
          <a:xfrm>
            <a:off x="1097069" y="85345"/>
            <a:ext cx="6579533" cy="392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6188" tIns="54733" rIns="76188" bIns="38093"/>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defTabSz="387024" eaLnBrk="1">
              <a:lnSpc>
                <a:spcPts val="2371"/>
              </a:lnSpc>
              <a:buClr>
                <a:srgbClr val="000000"/>
              </a:buClr>
              <a:buSzPct val="100000"/>
              <a:defRPr/>
            </a:pPr>
            <a:r>
              <a:rPr lang="en-US" altLang="en-US" sz="1800" dirty="0">
                <a:solidFill>
                  <a:srgbClr val="280099"/>
                </a:solidFill>
                <a:effectLst>
                  <a:outerShdw blurRad="38100" dist="38100" dir="2700000" algn="tl">
                    <a:srgbClr val="C0C0C0"/>
                  </a:outerShdw>
                </a:effectLst>
                <a:latin typeface="Microsoft Sans Serif" panose="020B0604020202020204" pitchFamily="34" charset="0"/>
              </a:rPr>
              <a:t>Microbial Assisted Waterflood – Plawowice Oil Field</a:t>
            </a:r>
          </a:p>
        </p:txBody>
      </p:sp>
      <p:sp>
        <p:nvSpPr>
          <p:cNvPr id="9" name="TextBox 2"/>
          <p:cNvSpPr txBox="1">
            <a:spLocks noChangeArrowheads="1"/>
          </p:cNvSpPr>
          <p:nvPr/>
        </p:nvSpPr>
        <p:spPr bwMode="auto">
          <a:xfrm>
            <a:off x="461011" y="723223"/>
            <a:ext cx="7851648" cy="172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387064"/>
            <a:r>
              <a:rPr lang="en-US" altLang="en-US" sz="14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Laboratory </a:t>
            </a:r>
            <a:r>
              <a:rPr lang="en-US" altLang="en-US" sz="1400" dirty="0">
                <a:solidFill>
                  <a:srgbClr val="C00000"/>
                </a:solidFill>
                <a:latin typeface="Verdana" panose="020B0604030504040204" pitchFamily="34" charset="0"/>
                <a:ea typeface="Verdana" panose="020B0604030504040204" pitchFamily="34" charset="0"/>
                <a:cs typeface="Verdana" panose="020B0604030504040204" pitchFamily="34" charset="0"/>
              </a:rPr>
              <a:t>studies </a:t>
            </a:r>
            <a:r>
              <a:rPr lang="en-US" altLang="en-US" sz="14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give a ‘Go</a:t>
            </a:r>
            <a:r>
              <a:rPr lang="en-US" altLang="en-US" sz="1400" dirty="0">
                <a:solidFill>
                  <a:srgbClr val="C00000"/>
                </a:solidFill>
                <a:latin typeface="Verdana" panose="020B0604030504040204" pitchFamily="34" charset="0"/>
                <a:ea typeface="Verdana" panose="020B0604030504040204" pitchFamily="34" charset="0"/>
                <a:cs typeface="Verdana" panose="020B0604030504040204" pitchFamily="34" charset="0"/>
              </a:rPr>
              <a:t>’ for </a:t>
            </a:r>
            <a:r>
              <a:rPr lang="en-US" altLang="en-US" sz="14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field trials.</a:t>
            </a:r>
            <a:endParaRPr lang="en-US" altLang="en-US" sz="1400"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defTabSz="387064"/>
            <a:endParaRPr lang="en-US" alt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387064">
              <a:tabLst>
                <a:tab pos="853410" algn="l"/>
              </a:tabLst>
            </a:pPr>
            <a:r>
              <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Phase I</a:t>
            </a:r>
            <a:r>
              <a:rPr lang="en-US" alt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rPr>
              <a:t> – </a:t>
            </a:r>
            <a:r>
              <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	Scheduled for 12 months, extended to 36 months due to positive performance. </a:t>
            </a:r>
            <a:endParaRPr lang="en-US" altLang="en-US" sz="112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387064"/>
            <a:endParaRPr lang="en-US" altLang="en-US" sz="112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387064"/>
            <a:endParaRPr lang="en-US" altLang="en-US" sz="112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387064"/>
            <a:endParaRPr lang="en-US" altLang="en-US" sz="1524" b="0" dirty="0">
              <a:solidFill>
                <a:prstClr val="black"/>
              </a:solidFill>
              <a:latin typeface="Arial" panose="020B0604020202020204" pitchFamily="34" charset="0"/>
              <a:cs typeface="Lucida Sans Unicode" panose="020B0602030504020204" pitchFamily="34" charset="0"/>
            </a:endParaRPr>
          </a:p>
          <a:p>
            <a:pPr defTabSz="387064"/>
            <a:endParaRPr lang="en-US" altLang="en-US" sz="1524" b="0" dirty="0">
              <a:solidFill>
                <a:prstClr val="black"/>
              </a:solidFill>
              <a:latin typeface="Arial" panose="020B0604020202020204" pitchFamily="34" charset="0"/>
              <a:cs typeface="Lucida Sans Unicode" panose="020B0602030504020204" pitchFamily="34" charset="0"/>
            </a:endParaRPr>
          </a:p>
          <a:p>
            <a:pPr defTabSz="387064"/>
            <a:endParaRPr lang="en-US" altLang="en-US" sz="1524" b="0" dirty="0">
              <a:solidFill>
                <a:prstClr val="black"/>
              </a:solidFill>
              <a:latin typeface="Arial" panose="020B0604020202020204" pitchFamily="34" charset="0"/>
              <a:cs typeface="Lucida Sans Unicode" panose="020B0602030504020204" pitchFamily="34" charset="0"/>
            </a:endParaRPr>
          </a:p>
        </p:txBody>
      </p:sp>
      <p:pic>
        <p:nvPicPr>
          <p:cNvPr id="10" name="Picture 2"/>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356" y="2254230"/>
            <a:ext cx="1792224" cy="1706880"/>
          </a:xfrm>
          <a:prstGeom prst="rect">
            <a:avLst/>
          </a:prstGeom>
          <a:noFill/>
          <a:ln w="1905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ext Box 7"/>
          <p:cNvSpPr txBox="1">
            <a:spLocks noChangeArrowheads="1"/>
          </p:cNvSpPr>
          <p:nvPr/>
        </p:nvSpPr>
        <p:spPr bwMode="auto">
          <a:xfrm>
            <a:off x="163510" y="4176840"/>
            <a:ext cx="1820070" cy="12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6195" tIns="47059" rIns="76195" bIns="38098"/>
          <a:lstStyle>
            <a:lvl1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1pPr>
            <a:lvl2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2pPr>
            <a:lvl3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3pPr>
            <a:lvl4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4pPr>
            <a:lvl5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9pPr>
          </a:lstStyle>
          <a:p>
            <a:pPr defTabSz="387064" eaLnBrk="1">
              <a:lnSpc>
                <a:spcPct val="93000"/>
              </a:lnSpc>
              <a:buClr>
                <a:srgbClr val="000000"/>
              </a:buClr>
              <a:buSzPct val="100000"/>
            </a:pPr>
            <a:r>
              <a:rPr lang="en-US" altLang="en-US" sz="1027" dirty="0" smtClean="0">
                <a:solidFill>
                  <a:srgbClr val="000000"/>
                </a:solidFill>
              </a:rPr>
              <a:t>Six </a:t>
            </a:r>
            <a:r>
              <a:rPr lang="en-US" altLang="en-US" sz="1027" dirty="0">
                <a:solidFill>
                  <a:srgbClr val="000000"/>
                </a:solidFill>
              </a:rPr>
              <a:t>5 ml vials each contain </a:t>
            </a:r>
          </a:p>
          <a:p>
            <a:pPr defTabSz="387064" eaLnBrk="1">
              <a:lnSpc>
                <a:spcPct val="93000"/>
              </a:lnSpc>
              <a:buClr>
                <a:srgbClr val="000000"/>
              </a:buClr>
              <a:buSzPct val="100000"/>
            </a:pPr>
            <a:r>
              <a:rPr lang="en-US" altLang="en-US" sz="1027" dirty="0">
                <a:solidFill>
                  <a:srgbClr val="000000"/>
                </a:solidFill>
              </a:rPr>
              <a:t>1 ml lyophilized microbes</a:t>
            </a:r>
          </a:p>
          <a:p>
            <a:pPr defTabSz="387064" eaLnBrk="1">
              <a:lnSpc>
                <a:spcPct val="93000"/>
              </a:lnSpc>
              <a:buClr>
                <a:srgbClr val="000000"/>
              </a:buClr>
              <a:buSzPct val="100000"/>
            </a:pPr>
            <a:endParaRPr lang="en-US" altLang="en-US" sz="1027" dirty="0">
              <a:solidFill>
                <a:srgbClr val="000000"/>
              </a:solidFill>
            </a:endParaRPr>
          </a:p>
          <a:p>
            <a:pPr defTabSz="387064" eaLnBrk="1">
              <a:lnSpc>
                <a:spcPct val="93000"/>
              </a:lnSpc>
              <a:buClr>
                <a:srgbClr val="000000"/>
              </a:buClr>
              <a:buSzPct val="100000"/>
            </a:pPr>
            <a:r>
              <a:rPr lang="en-US" altLang="en-US" sz="1027" dirty="0">
                <a:solidFill>
                  <a:srgbClr val="000000"/>
                </a:solidFill>
              </a:rPr>
              <a:t>Revived and expanded </a:t>
            </a:r>
          </a:p>
          <a:p>
            <a:pPr defTabSz="387064" eaLnBrk="1">
              <a:lnSpc>
                <a:spcPct val="93000"/>
              </a:lnSpc>
              <a:buClr>
                <a:srgbClr val="000000"/>
              </a:buClr>
              <a:buSzPct val="100000"/>
            </a:pPr>
            <a:r>
              <a:rPr lang="en-US" altLang="en-US" sz="1027" dirty="0">
                <a:solidFill>
                  <a:srgbClr val="000000"/>
                </a:solidFill>
              </a:rPr>
              <a:t>to 3 - 250 ml bottles of</a:t>
            </a:r>
          </a:p>
          <a:p>
            <a:pPr defTabSz="387064" eaLnBrk="1">
              <a:lnSpc>
                <a:spcPct val="93000"/>
              </a:lnSpc>
              <a:buClr>
                <a:srgbClr val="000000"/>
              </a:buClr>
              <a:buSzPct val="100000"/>
            </a:pPr>
            <a:r>
              <a:rPr lang="en-US" altLang="en-US" sz="1027" dirty="0">
                <a:solidFill>
                  <a:srgbClr val="000000"/>
                </a:solidFill>
              </a:rPr>
              <a:t>high CFU microbial broth</a:t>
            </a:r>
          </a:p>
          <a:p>
            <a:pPr defTabSz="387064" eaLnBrk="1">
              <a:lnSpc>
                <a:spcPct val="93000"/>
              </a:lnSpc>
              <a:buClr>
                <a:srgbClr val="000000"/>
              </a:buClr>
              <a:buSzPct val="100000"/>
            </a:pPr>
            <a:endParaRPr lang="en-US" altLang="en-US" sz="1027" dirty="0">
              <a:solidFill>
                <a:srgbClr val="000000"/>
              </a:solidFill>
            </a:endParaRPr>
          </a:p>
        </p:txBody>
      </p:sp>
      <p:pic>
        <p:nvPicPr>
          <p:cNvPr id="13" name="Picture 4"/>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1555" y="2543869"/>
            <a:ext cx="1536192" cy="20482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8865" y="2908839"/>
            <a:ext cx="1536192" cy="20482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6"/>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8999" y="3445493"/>
            <a:ext cx="1877568" cy="17068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 Box 12"/>
          <p:cNvSpPr txBox="1">
            <a:spLocks noChangeArrowheads="1"/>
          </p:cNvSpPr>
          <p:nvPr/>
        </p:nvSpPr>
        <p:spPr bwMode="auto">
          <a:xfrm>
            <a:off x="1057390" y="1529115"/>
            <a:ext cx="6579533" cy="392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6188" tIns="54733" rIns="76188" bIns="38093"/>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defTabSz="387024" eaLnBrk="1">
              <a:lnSpc>
                <a:spcPts val="2371"/>
              </a:lnSpc>
              <a:buClr>
                <a:srgbClr val="000000"/>
              </a:buClr>
              <a:buSzPct val="100000"/>
              <a:defRPr/>
            </a:pPr>
            <a:r>
              <a:rPr lang="en-US" altLang="en-US" sz="1400" dirty="0">
                <a:solidFill>
                  <a:srgbClr val="280099"/>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Phase </a:t>
            </a:r>
            <a:r>
              <a:rPr lang="en-US" altLang="en-US" sz="1400" dirty="0" smtClean="0">
                <a:solidFill>
                  <a:srgbClr val="280099"/>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l, ll, &amp; lll </a:t>
            </a:r>
            <a:r>
              <a:rPr lang="en-US" altLang="en-US" sz="1400" dirty="0">
                <a:solidFill>
                  <a:srgbClr val="280099"/>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Microbial </a:t>
            </a:r>
            <a:r>
              <a:rPr lang="en-US" altLang="en-US" sz="1400" dirty="0" smtClean="0">
                <a:solidFill>
                  <a:srgbClr val="280099"/>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Materials Prepared </a:t>
            </a:r>
            <a:r>
              <a:rPr lang="en-US" altLang="en-US" sz="1400" dirty="0">
                <a:solidFill>
                  <a:srgbClr val="280099"/>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at NCSU / BTEC</a:t>
            </a:r>
          </a:p>
        </p:txBody>
      </p:sp>
      <p:sp>
        <p:nvSpPr>
          <p:cNvPr id="17" name="Text Box 10"/>
          <p:cNvSpPr txBox="1">
            <a:spLocks noChangeArrowheads="1"/>
          </p:cNvSpPr>
          <p:nvPr/>
        </p:nvSpPr>
        <p:spPr bwMode="auto">
          <a:xfrm>
            <a:off x="6445202" y="5285398"/>
            <a:ext cx="2025162" cy="1057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6195" tIns="47059" rIns="76195" bIns="38098"/>
          <a:lstStyle>
            <a:lvl1pPr>
              <a:tabLst>
                <a:tab pos="723900" algn="l"/>
                <a:tab pos="1447800" algn="l"/>
              </a:tabLst>
              <a:defRPr>
                <a:solidFill>
                  <a:schemeClr val="tx1"/>
                </a:solidFill>
                <a:latin typeface="Arial" panose="020B0604020202020204" pitchFamily="34" charset="0"/>
                <a:cs typeface="Lucida Sans Unicode" panose="020B0602030504020204" pitchFamily="34" charset="0"/>
              </a:defRPr>
            </a:lvl1pPr>
            <a:lvl2pPr>
              <a:tabLst>
                <a:tab pos="723900" algn="l"/>
                <a:tab pos="1447800" algn="l"/>
              </a:tabLst>
              <a:defRPr>
                <a:solidFill>
                  <a:schemeClr val="tx1"/>
                </a:solidFill>
                <a:latin typeface="Arial" panose="020B0604020202020204" pitchFamily="34" charset="0"/>
                <a:cs typeface="Lucida Sans Unicode" panose="020B0602030504020204" pitchFamily="34" charset="0"/>
              </a:defRPr>
            </a:lvl2pPr>
            <a:lvl3pPr>
              <a:tabLst>
                <a:tab pos="723900" algn="l"/>
                <a:tab pos="1447800" algn="l"/>
              </a:tabLst>
              <a:defRPr>
                <a:solidFill>
                  <a:schemeClr val="tx1"/>
                </a:solidFill>
                <a:latin typeface="Arial" panose="020B0604020202020204" pitchFamily="34" charset="0"/>
                <a:cs typeface="Lucida Sans Unicode" panose="020B0602030504020204" pitchFamily="34" charset="0"/>
              </a:defRPr>
            </a:lvl3pPr>
            <a:lvl4pPr>
              <a:tabLst>
                <a:tab pos="723900" algn="l"/>
                <a:tab pos="1447800" algn="l"/>
              </a:tabLst>
              <a:defRPr>
                <a:solidFill>
                  <a:schemeClr val="tx1"/>
                </a:solidFill>
                <a:latin typeface="Arial" panose="020B0604020202020204" pitchFamily="34" charset="0"/>
                <a:cs typeface="Lucida Sans Unicode" panose="020B0602030504020204" pitchFamily="34" charset="0"/>
              </a:defRPr>
            </a:lvl4pPr>
            <a:lvl5pPr>
              <a:tabLst>
                <a:tab pos="723900" algn="l"/>
                <a:tab pos="1447800" algn="l"/>
              </a:tabLst>
              <a:defRPr>
                <a:solidFill>
                  <a:schemeClr val="tx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tabLst>
                <a:tab pos="723900" algn="l"/>
                <a:tab pos="1447800" algn="l"/>
              </a:tabLst>
              <a:defRPr>
                <a:solidFill>
                  <a:schemeClr val="tx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tabLst>
                <a:tab pos="723900" algn="l"/>
                <a:tab pos="1447800" algn="l"/>
              </a:tabLst>
              <a:defRPr>
                <a:solidFill>
                  <a:schemeClr val="tx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tabLst>
                <a:tab pos="723900" algn="l"/>
                <a:tab pos="1447800" algn="l"/>
              </a:tabLst>
              <a:defRPr>
                <a:solidFill>
                  <a:schemeClr val="tx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tabLst>
                <a:tab pos="723900" algn="l"/>
                <a:tab pos="1447800" algn="l"/>
              </a:tabLst>
              <a:defRPr>
                <a:solidFill>
                  <a:schemeClr val="tx1"/>
                </a:solidFill>
                <a:latin typeface="Arial" panose="020B0604020202020204" pitchFamily="34" charset="0"/>
                <a:cs typeface="Lucida Sans Unicode" panose="020B0602030504020204" pitchFamily="34" charset="0"/>
              </a:defRPr>
            </a:lvl9pPr>
          </a:lstStyle>
          <a:p>
            <a:pPr algn="ctr" defTabSz="387064" eaLnBrk="1">
              <a:lnSpc>
                <a:spcPct val="93000"/>
              </a:lnSpc>
              <a:buClr>
                <a:srgbClr val="000000"/>
              </a:buClr>
              <a:buSzPct val="100000"/>
            </a:pPr>
            <a:r>
              <a:rPr lang="en-US" altLang="en-US" sz="1120" dirty="0" smtClean="0">
                <a:solidFill>
                  <a:srgbClr val="000000"/>
                </a:solidFill>
              </a:rPr>
              <a:t>Frozen </a:t>
            </a:r>
            <a:r>
              <a:rPr lang="en-US" altLang="en-US" sz="1120" dirty="0">
                <a:solidFill>
                  <a:srgbClr val="000000"/>
                </a:solidFill>
              </a:rPr>
              <a:t>pellet </a:t>
            </a:r>
            <a:r>
              <a:rPr lang="en-US" altLang="en-US" sz="1120" dirty="0" smtClean="0">
                <a:solidFill>
                  <a:srgbClr val="000000"/>
                </a:solidFill>
              </a:rPr>
              <a:t>bags </a:t>
            </a:r>
            <a:r>
              <a:rPr lang="en-US" altLang="en-US" sz="1120" dirty="0">
                <a:solidFill>
                  <a:srgbClr val="000000"/>
                </a:solidFill>
                <a:cs typeface="Arial" panose="020B0604020202020204" pitchFamily="34" charset="0"/>
              </a:rPr>
              <a:t>≈ 6 </a:t>
            </a:r>
            <a:r>
              <a:rPr lang="en-US" altLang="en-US" sz="1120" dirty="0">
                <a:solidFill>
                  <a:srgbClr val="000000"/>
                </a:solidFill>
              </a:rPr>
              <a:t>kg</a:t>
            </a:r>
          </a:p>
          <a:p>
            <a:pPr algn="ctr" defTabSz="387064" eaLnBrk="1">
              <a:lnSpc>
                <a:spcPct val="93000"/>
              </a:lnSpc>
              <a:buClr>
                <a:srgbClr val="000000"/>
              </a:buClr>
              <a:buSzPct val="100000"/>
            </a:pPr>
            <a:r>
              <a:rPr lang="en-US" altLang="en-US" sz="1120" dirty="0" smtClean="0">
                <a:solidFill>
                  <a:srgbClr val="000000"/>
                </a:solidFill>
              </a:rPr>
              <a:t>Ready </a:t>
            </a:r>
            <a:r>
              <a:rPr lang="en-US" altLang="en-US" sz="1120" dirty="0">
                <a:solidFill>
                  <a:srgbClr val="000000"/>
                </a:solidFill>
              </a:rPr>
              <a:t>to use </a:t>
            </a:r>
          </a:p>
          <a:p>
            <a:pPr algn="ctr" defTabSz="387064" eaLnBrk="1">
              <a:lnSpc>
                <a:spcPct val="93000"/>
              </a:lnSpc>
              <a:buClr>
                <a:srgbClr val="000000"/>
              </a:buClr>
              <a:buSzPct val="100000"/>
            </a:pPr>
            <a:r>
              <a:rPr lang="en-US" altLang="en-US" sz="1120" dirty="0">
                <a:solidFill>
                  <a:srgbClr val="000000"/>
                </a:solidFill>
              </a:rPr>
              <a:t>Microbial System Inoculum</a:t>
            </a:r>
          </a:p>
          <a:p>
            <a:pPr algn="ctr" defTabSz="387064" eaLnBrk="1">
              <a:lnSpc>
                <a:spcPct val="93000"/>
              </a:lnSpc>
              <a:buClr>
                <a:srgbClr val="000000"/>
              </a:buClr>
              <a:buSzPct val="100000"/>
            </a:pPr>
            <a:r>
              <a:rPr lang="en-US" altLang="en-US" sz="1120" dirty="0">
                <a:solidFill>
                  <a:srgbClr val="000000"/>
                </a:solidFill>
              </a:rPr>
              <a:t>Shipped to Poland</a:t>
            </a:r>
          </a:p>
          <a:p>
            <a:pPr algn="ctr" defTabSz="387064" eaLnBrk="1">
              <a:lnSpc>
                <a:spcPct val="93000"/>
              </a:lnSpc>
              <a:buClr>
                <a:srgbClr val="000000"/>
              </a:buClr>
              <a:buSzPct val="100000"/>
            </a:pPr>
            <a:endParaRPr lang="en-US" altLang="en-US" sz="1120" dirty="0">
              <a:solidFill>
                <a:srgbClr val="000000"/>
              </a:solidFill>
            </a:endParaRPr>
          </a:p>
          <a:p>
            <a:pPr algn="ctr" defTabSz="387064" eaLnBrk="1">
              <a:lnSpc>
                <a:spcPct val="93000"/>
              </a:lnSpc>
              <a:buClr>
                <a:srgbClr val="000000"/>
              </a:buClr>
              <a:buSzPct val="100000"/>
            </a:pPr>
            <a:endParaRPr lang="en-US" altLang="en-US" sz="1016" b="0" dirty="0">
              <a:solidFill>
                <a:srgbClr val="000000"/>
              </a:solidFill>
            </a:endParaRPr>
          </a:p>
          <a:p>
            <a:pPr algn="ctr" defTabSz="387064" eaLnBrk="1">
              <a:lnSpc>
                <a:spcPct val="93000"/>
              </a:lnSpc>
              <a:buClr>
                <a:srgbClr val="000000"/>
              </a:buClr>
              <a:buSzPct val="100000"/>
            </a:pPr>
            <a:endParaRPr lang="en-US" altLang="en-US" sz="1016" b="0" dirty="0">
              <a:solidFill>
                <a:srgbClr val="000000"/>
              </a:solidFill>
            </a:endParaRPr>
          </a:p>
        </p:txBody>
      </p:sp>
      <p:sp>
        <p:nvSpPr>
          <p:cNvPr id="19" name="Right Arrow 18"/>
          <p:cNvSpPr/>
          <p:nvPr/>
        </p:nvSpPr>
        <p:spPr>
          <a:xfrm>
            <a:off x="2019318" y="3254587"/>
            <a:ext cx="382599" cy="347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344" tIns="42672" rIns="85344" bIns="42672" numCol="1" spcCol="0" rtlCol="0" fromWordArt="0" anchor="ctr" anchorCtr="0" forceAA="0" compatLnSpc="1">
            <a:prstTxWarp prst="textNoShape">
              <a:avLst/>
            </a:prstTxWarp>
            <a:noAutofit/>
          </a:bodyPr>
          <a:lstStyle/>
          <a:p>
            <a:pPr algn="ctr"/>
            <a:endParaRPr lang="en-US" sz="1407" dirty="0"/>
          </a:p>
        </p:txBody>
      </p:sp>
      <p:sp>
        <p:nvSpPr>
          <p:cNvPr id="20" name="Right Arrow 19"/>
          <p:cNvSpPr/>
          <p:nvPr/>
        </p:nvSpPr>
        <p:spPr>
          <a:xfrm>
            <a:off x="4004561" y="3653284"/>
            <a:ext cx="444666" cy="347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344" tIns="42672" rIns="85344" bIns="42672" numCol="1" spcCol="0" rtlCol="0" fromWordArt="0" anchor="ctr" anchorCtr="0" forceAA="0" compatLnSpc="1">
            <a:prstTxWarp prst="textNoShape">
              <a:avLst/>
            </a:prstTxWarp>
            <a:noAutofit/>
          </a:bodyPr>
          <a:lstStyle/>
          <a:p>
            <a:pPr algn="ctr"/>
            <a:endParaRPr lang="en-US" sz="1407" dirty="0"/>
          </a:p>
        </p:txBody>
      </p:sp>
      <p:sp>
        <p:nvSpPr>
          <p:cNvPr id="21" name="Right Arrow 20"/>
          <p:cNvSpPr/>
          <p:nvPr/>
        </p:nvSpPr>
        <p:spPr>
          <a:xfrm>
            <a:off x="6052167" y="4003144"/>
            <a:ext cx="444666" cy="347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344" tIns="42672" rIns="85344" bIns="42672" numCol="1" spcCol="0" rtlCol="0" fromWordArt="0" anchor="ctr" anchorCtr="0" forceAA="0" compatLnSpc="1">
            <a:prstTxWarp prst="textNoShape">
              <a:avLst/>
            </a:prstTxWarp>
            <a:noAutofit/>
          </a:bodyPr>
          <a:lstStyle/>
          <a:p>
            <a:pPr algn="ctr"/>
            <a:endParaRPr lang="en-US" sz="1407" dirty="0"/>
          </a:p>
        </p:txBody>
      </p:sp>
      <p:sp>
        <p:nvSpPr>
          <p:cNvPr id="22" name="Text Box 8"/>
          <p:cNvSpPr txBox="1">
            <a:spLocks noChangeArrowheads="1"/>
          </p:cNvSpPr>
          <p:nvPr/>
        </p:nvSpPr>
        <p:spPr bwMode="auto">
          <a:xfrm>
            <a:off x="2612573" y="4773511"/>
            <a:ext cx="1049785" cy="408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6195" tIns="47059" rIns="76195" bIns="38098"/>
          <a:lstStyle>
            <a:lvl1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1pPr>
            <a:lvl2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2pPr>
            <a:lvl3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3pPr>
            <a:lvl4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4pPr>
            <a:lvl5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9pPr>
          </a:lstStyle>
          <a:p>
            <a:pPr algn="ctr" defTabSz="387064" eaLnBrk="1">
              <a:lnSpc>
                <a:spcPct val="93000"/>
              </a:lnSpc>
              <a:buClr>
                <a:srgbClr val="000000"/>
              </a:buClr>
              <a:buSzPct val="100000"/>
            </a:pPr>
            <a:r>
              <a:rPr lang="en-US" altLang="en-US" sz="1120" dirty="0">
                <a:solidFill>
                  <a:srgbClr val="000000"/>
                </a:solidFill>
              </a:rPr>
              <a:t>BTEC 30 liter </a:t>
            </a:r>
          </a:p>
          <a:p>
            <a:pPr algn="ctr" defTabSz="387064" eaLnBrk="1">
              <a:lnSpc>
                <a:spcPct val="93000"/>
              </a:lnSpc>
              <a:buClr>
                <a:srgbClr val="000000"/>
              </a:buClr>
              <a:buSzPct val="100000"/>
            </a:pPr>
            <a:r>
              <a:rPr lang="en-US" altLang="en-US" sz="1120" dirty="0">
                <a:solidFill>
                  <a:srgbClr val="000000"/>
                </a:solidFill>
              </a:rPr>
              <a:t>fermentor</a:t>
            </a:r>
          </a:p>
        </p:txBody>
      </p:sp>
      <p:sp>
        <p:nvSpPr>
          <p:cNvPr id="23" name="Text Box 8"/>
          <p:cNvSpPr txBox="1">
            <a:spLocks noChangeArrowheads="1"/>
          </p:cNvSpPr>
          <p:nvPr/>
        </p:nvSpPr>
        <p:spPr bwMode="auto">
          <a:xfrm>
            <a:off x="4628818" y="5200818"/>
            <a:ext cx="1236286" cy="432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6195" tIns="47059" rIns="76195" bIns="38098"/>
          <a:lstStyle>
            <a:lvl1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1pPr>
            <a:lvl2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2pPr>
            <a:lvl3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3pPr>
            <a:lvl4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4pPr>
            <a:lvl5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9pPr>
          </a:lstStyle>
          <a:p>
            <a:pPr algn="ctr" defTabSz="387064" eaLnBrk="1">
              <a:lnSpc>
                <a:spcPct val="93000"/>
              </a:lnSpc>
              <a:buClr>
                <a:srgbClr val="000000"/>
              </a:buClr>
              <a:buSzPct val="100000"/>
            </a:pPr>
            <a:r>
              <a:rPr lang="en-US" altLang="en-US" sz="1120" dirty="0">
                <a:solidFill>
                  <a:srgbClr val="000000"/>
                </a:solidFill>
              </a:rPr>
              <a:t>BTEC 300 liter fermentor</a:t>
            </a:r>
          </a:p>
        </p:txBody>
      </p:sp>
      <p:pic>
        <p:nvPicPr>
          <p:cNvPr id="24" name="Picture 5"/>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0986" y="64248"/>
            <a:ext cx="1280160" cy="853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 name="Picture 9" descr="C:\Users\cicha\AppData\Local\Temp\ARCD169\EN\logo INIG ENG.tif"/>
          <p:cNvPicPr>
            <a:picLocks noChangeAspect="1" noChangeArrowheads="1"/>
          </p:cNvPicPr>
          <p:nvPr/>
        </p:nvPicPr>
        <p:blipFill>
          <a:blip r:embed="rId8" cstate="print">
            <a:extLst>
              <a:ext uri="{28A0092B-C50C-407E-A947-70E740481C1C}">
                <a14:useLocalDpi xmlns:a14="http://schemas.microsoft.com/office/drawing/2010/main" val="0"/>
              </a:ext>
            </a:extLst>
          </a:blip>
          <a:srcRect b="18311"/>
          <a:stretch>
            <a:fillRect/>
          </a:stretch>
        </p:blipFill>
        <p:spPr bwMode="auto">
          <a:xfrm>
            <a:off x="76200" y="0"/>
            <a:ext cx="1020869" cy="82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71983" y="2378905"/>
            <a:ext cx="1371600"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19652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061" y="5532709"/>
            <a:ext cx="1280160" cy="853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p:cNvPicPr>
          <p:nvPr/>
        </p:nvPicPr>
        <p:blipFill>
          <a:blip r:embed="rId4"/>
          <a:stretch>
            <a:fillRect/>
          </a:stretch>
        </p:blipFill>
        <p:spPr>
          <a:xfrm>
            <a:off x="7586472" y="85344"/>
            <a:ext cx="922637" cy="682752"/>
          </a:xfrm>
          <a:prstGeom prst="rect">
            <a:avLst/>
          </a:prstGeom>
        </p:spPr>
      </p:pic>
      <p:pic>
        <p:nvPicPr>
          <p:cNvPr id="6" name="Picture 9" descr="C:\Users\cicha\AppData\Local\Temp\ARCD169\EN\logo INIG ENG.tif"/>
          <p:cNvPicPr>
            <a:picLocks noChangeAspect="1" noChangeArrowheads="1"/>
          </p:cNvPicPr>
          <p:nvPr/>
        </p:nvPicPr>
        <p:blipFill>
          <a:blip r:embed="rId5" cstate="print">
            <a:extLst>
              <a:ext uri="{28A0092B-C50C-407E-A947-70E740481C1C}">
                <a14:useLocalDpi xmlns:a14="http://schemas.microsoft.com/office/drawing/2010/main" val="0"/>
              </a:ext>
            </a:extLst>
          </a:blip>
          <a:srcRect b="18311"/>
          <a:stretch>
            <a:fillRect/>
          </a:stretch>
        </p:blipFill>
        <p:spPr bwMode="auto">
          <a:xfrm>
            <a:off x="76200" y="0"/>
            <a:ext cx="1020869" cy="82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2"/>
          <p:cNvSpPr txBox="1">
            <a:spLocks noChangeArrowheads="1"/>
          </p:cNvSpPr>
          <p:nvPr/>
        </p:nvSpPr>
        <p:spPr bwMode="auto">
          <a:xfrm>
            <a:off x="1052004" y="78528"/>
            <a:ext cx="6579533" cy="768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6188" tIns="54733" rIns="76188" bIns="38093"/>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defTabSz="387024" eaLnBrk="1">
              <a:lnSpc>
                <a:spcPts val="2709"/>
              </a:lnSpc>
              <a:buClr>
                <a:srgbClr val="000000"/>
              </a:buClr>
              <a:buSzPct val="100000"/>
              <a:defRPr/>
            </a:pPr>
            <a:r>
              <a:rPr lang="en-US" altLang="en-US" sz="1800" dirty="0" smtClean="0">
                <a:solidFill>
                  <a:srgbClr val="280099"/>
                </a:solidFill>
                <a:effectLst>
                  <a:outerShdw blurRad="38100" dist="38100" dir="2700000" algn="tl">
                    <a:srgbClr val="C0C0C0"/>
                  </a:outerShdw>
                </a:effectLst>
                <a:latin typeface="Microsoft Sans Serif" panose="020B0604020202020204" pitchFamily="34" charset="0"/>
              </a:rPr>
              <a:t>Phase I – Microbial Assisted Waterflood</a:t>
            </a:r>
            <a:endParaRPr lang="en-US" altLang="en-US" sz="1800" dirty="0">
              <a:solidFill>
                <a:srgbClr val="280099"/>
              </a:solidFill>
              <a:effectLst>
                <a:outerShdw blurRad="38100" dist="38100" dir="2700000" algn="tl">
                  <a:srgbClr val="C0C0C0"/>
                </a:outerShdw>
              </a:effectLst>
              <a:latin typeface="Microsoft Sans Serif" panose="020B0604020202020204" pitchFamily="34" charset="0"/>
            </a:endParaRPr>
          </a:p>
        </p:txBody>
      </p:sp>
      <p:pic>
        <p:nvPicPr>
          <p:cNvPr id="7" name="Picture 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1199568" y="706082"/>
            <a:ext cx="2468880" cy="2468880"/>
          </a:xfrm>
          <a:prstGeom prst="rect">
            <a:avLst/>
          </a:prstGeom>
        </p:spPr>
      </p:pic>
      <p:pic>
        <p:nvPicPr>
          <p:cNvPr id="10" name="Picture 9"/>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4252722" y="647114"/>
            <a:ext cx="2743200" cy="2011680"/>
          </a:xfrm>
          <a:prstGeom prst="rect">
            <a:avLst/>
          </a:prstGeom>
        </p:spPr>
      </p:pic>
      <p:pic>
        <p:nvPicPr>
          <p:cNvPr id="11" name="Picture 10"/>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4254266" y="3520620"/>
            <a:ext cx="3017520" cy="2011680"/>
          </a:xfrm>
          <a:prstGeom prst="rect">
            <a:avLst/>
          </a:prstGeom>
        </p:spPr>
      </p:pic>
      <p:sp>
        <p:nvSpPr>
          <p:cNvPr id="9" name="Text Box 6"/>
          <p:cNvSpPr txBox="1">
            <a:spLocks noChangeArrowheads="1"/>
          </p:cNvSpPr>
          <p:nvPr/>
        </p:nvSpPr>
        <p:spPr bwMode="auto">
          <a:xfrm>
            <a:off x="4105969" y="2669017"/>
            <a:ext cx="3276600" cy="7408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9pPr>
          </a:lstStyle>
          <a:p>
            <a:pPr algn="ctr"/>
            <a:r>
              <a:rPr lang="en-US" altLang="en-US" sz="1400" dirty="0" smtClean="0">
                <a:solidFill>
                  <a:srgbClr val="345D00"/>
                </a:solidFill>
                <a:cs typeface="Arial" panose="020B0604020202020204" pitchFamily="34" charset="0"/>
              </a:rPr>
              <a:t> </a:t>
            </a:r>
            <a:r>
              <a:rPr lang="en-US" altLang="en-US" sz="1400" dirty="0" smtClean="0">
                <a:solidFill>
                  <a:srgbClr val="345D00"/>
                </a:solidFill>
              </a:rPr>
              <a:t> </a:t>
            </a:r>
            <a:r>
              <a:rPr lang="en-US" altLang="en-US" sz="1400" b="1" dirty="0" smtClean="0">
                <a:solidFill>
                  <a:srgbClr val="345D00"/>
                </a:solidFill>
              </a:rPr>
              <a:t>Microbial Syst</a:t>
            </a:r>
            <a:r>
              <a:rPr lang="en-US" altLang="en-US" sz="1400" dirty="0" smtClean="0">
                <a:solidFill>
                  <a:srgbClr val="345D00"/>
                </a:solidFill>
                <a:cs typeface="Arial" panose="020B0604020202020204" pitchFamily="34" charset="0"/>
              </a:rPr>
              <a:t>em (MS)</a:t>
            </a:r>
          </a:p>
          <a:p>
            <a:pPr algn="ctr"/>
            <a:r>
              <a:rPr lang="en-US" altLang="en-US" sz="1400" dirty="0" smtClean="0">
                <a:solidFill>
                  <a:srgbClr val="345D00"/>
                </a:solidFill>
                <a:cs typeface="Arial" panose="020B0604020202020204" pitchFamily="34" charset="0"/>
              </a:rPr>
              <a:t> Preparation in Large Tank at</a:t>
            </a:r>
            <a:endParaRPr lang="en-US" altLang="en-US" sz="1400" b="1" dirty="0" smtClean="0">
              <a:solidFill>
                <a:srgbClr val="345D00"/>
              </a:solidFill>
            </a:endParaRPr>
          </a:p>
          <a:p>
            <a:pPr algn="ctr">
              <a:buClrTx/>
              <a:buFontTx/>
              <a:buNone/>
            </a:pPr>
            <a:r>
              <a:rPr lang="en-US" altLang="en-US" sz="1400" dirty="0" smtClean="0">
                <a:solidFill>
                  <a:srgbClr val="345D00"/>
                </a:solidFill>
              </a:rPr>
              <a:t>Plawowice Oil Field</a:t>
            </a:r>
            <a:endParaRPr lang="en-US" altLang="en-US" sz="1400" b="1" dirty="0">
              <a:solidFill>
                <a:srgbClr val="345D00"/>
              </a:solidFill>
            </a:endParaRPr>
          </a:p>
        </p:txBody>
      </p:sp>
      <p:sp>
        <p:nvSpPr>
          <p:cNvPr id="13" name="Text Box 6"/>
          <p:cNvSpPr txBox="1">
            <a:spLocks noChangeArrowheads="1"/>
          </p:cNvSpPr>
          <p:nvPr/>
        </p:nvSpPr>
        <p:spPr bwMode="auto">
          <a:xfrm>
            <a:off x="795708" y="3311903"/>
            <a:ext cx="3276600" cy="117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9pPr>
          </a:lstStyle>
          <a:p>
            <a:pPr algn="ctr">
              <a:buClrTx/>
              <a:buFontTx/>
              <a:buNone/>
            </a:pPr>
            <a:r>
              <a:rPr lang="en-US" altLang="en-US" sz="1400" dirty="0" smtClean="0">
                <a:solidFill>
                  <a:srgbClr val="345D00"/>
                </a:solidFill>
              </a:rPr>
              <a:t>Microbial System Inoculum (MSI) 1,200 Liters Prepared in INiG Fermenter, Krakow, Poland</a:t>
            </a:r>
            <a:endParaRPr lang="en-US" altLang="en-US" sz="1400" dirty="0">
              <a:solidFill>
                <a:srgbClr val="345D00"/>
              </a:solidFill>
            </a:endParaRPr>
          </a:p>
          <a:p>
            <a:pPr algn="ctr">
              <a:buClrTx/>
              <a:buFontTx/>
              <a:buNone/>
            </a:pPr>
            <a:endParaRPr lang="en-US" altLang="en-US" sz="1400" b="1" dirty="0" smtClean="0">
              <a:solidFill>
                <a:srgbClr val="345D00"/>
              </a:solidFill>
            </a:endParaRPr>
          </a:p>
          <a:p>
            <a:pPr algn="ctr">
              <a:buClrTx/>
              <a:buFontTx/>
              <a:buNone/>
            </a:pPr>
            <a:endParaRPr lang="en-US" altLang="en-US" sz="1400" b="1" dirty="0">
              <a:solidFill>
                <a:srgbClr val="345D00"/>
              </a:solidFill>
            </a:endParaRPr>
          </a:p>
        </p:txBody>
      </p:sp>
      <p:pic>
        <p:nvPicPr>
          <p:cNvPr id="2" name="Picture 1"/>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879528" y="4136504"/>
            <a:ext cx="3108960" cy="2011680"/>
          </a:xfrm>
          <a:prstGeom prst="rect">
            <a:avLst/>
          </a:prstGeom>
        </p:spPr>
      </p:pic>
      <p:sp>
        <p:nvSpPr>
          <p:cNvPr id="14" name="Text Box 6"/>
          <p:cNvSpPr txBox="1">
            <a:spLocks noChangeArrowheads="1"/>
          </p:cNvSpPr>
          <p:nvPr/>
        </p:nvSpPr>
        <p:spPr bwMode="auto">
          <a:xfrm>
            <a:off x="4252722" y="5584252"/>
            <a:ext cx="3276600"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9pPr>
          </a:lstStyle>
          <a:p>
            <a:pPr algn="ctr"/>
            <a:r>
              <a:rPr lang="en-US" altLang="en-US" sz="1400" dirty="0" smtClean="0">
                <a:solidFill>
                  <a:srgbClr val="345D00"/>
                </a:solidFill>
                <a:cs typeface="Arial" panose="020B0604020202020204" pitchFamily="34" charset="0"/>
              </a:rPr>
              <a:t> </a:t>
            </a:r>
            <a:r>
              <a:rPr lang="en-US" altLang="en-US" sz="1400" dirty="0" smtClean="0">
                <a:solidFill>
                  <a:srgbClr val="345D00"/>
                </a:solidFill>
              </a:rPr>
              <a:t>Nutrient</a:t>
            </a:r>
            <a:r>
              <a:rPr lang="en-US" altLang="en-US" sz="1400" dirty="0" smtClean="0">
                <a:solidFill>
                  <a:srgbClr val="345D00"/>
                </a:solidFill>
                <a:cs typeface="Arial" panose="020B0604020202020204" pitchFamily="34" charset="0"/>
              </a:rPr>
              <a:t> Wagon</a:t>
            </a:r>
            <a:endParaRPr lang="en-US" altLang="en-US" sz="1400" b="1" dirty="0" smtClean="0">
              <a:solidFill>
                <a:srgbClr val="345D00"/>
              </a:solidFill>
            </a:endParaRPr>
          </a:p>
          <a:p>
            <a:pPr algn="ctr">
              <a:buClrTx/>
              <a:buFontTx/>
              <a:buNone/>
            </a:pPr>
            <a:r>
              <a:rPr lang="en-US" altLang="en-US" sz="1400" dirty="0" smtClean="0">
                <a:solidFill>
                  <a:srgbClr val="345D00"/>
                </a:solidFill>
              </a:rPr>
              <a:t>Plawowice Oil Field</a:t>
            </a:r>
            <a:endParaRPr lang="en-US" altLang="en-US" sz="1400" b="1" dirty="0">
              <a:solidFill>
                <a:srgbClr val="345D00"/>
              </a:solidFill>
            </a:endParaRPr>
          </a:p>
        </p:txBody>
      </p:sp>
      <p:sp>
        <p:nvSpPr>
          <p:cNvPr id="15" name="Text Box 6"/>
          <p:cNvSpPr txBox="1">
            <a:spLocks noChangeArrowheads="1"/>
          </p:cNvSpPr>
          <p:nvPr/>
        </p:nvSpPr>
        <p:spPr bwMode="auto">
          <a:xfrm>
            <a:off x="6995922" y="919286"/>
            <a:ext cx="1748115" cy="181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9pPr>
          </a:lstStyle>
          <a:p>
            <a:pPr algn="ctr"/>
            <a:r>
              <a:rPr lang="en-US" altLang="en-US" sz="1400" dirty="0" smtClean="0">
                <a:solidFill>
                  <a:srgbClr val="345D00"/>
                </a:solidFill>
                <a:cs typeface="Arial" panose="020B0604020202020204" pitchFamily="34" charset="0"/>
              </a:rPr>
              <a:t> </a:t>
            </a:r>
            <a:r>
              <a:rPr lang="en-US" altLang="en-US" sz="1400" dirty="0" smtClean="0">
                <a:solidFill>
                  <a:srgbClr val="345D00"/>
                </a:solidFill>
              </a:rPr>
              <a:t> 1:15 Expansion</a:t>
            </a:r>
          </a:p>
          <a:p>
            <a:pPr algn="ctr"/>
            <a:r>
              <a:rPr lang="en-US" altLang="en-US" sz="1400" dirty="0" smtClean="0">
                <a:solidFill>
                  <a:srgbClr val="345D00"/>
                </a:solidFill>
              </a:rPr>
              <a:t>1,200 Liters MSI</a:t>
            </a:r>
          </a:p>
          <a:p>
            <a:pPr algn="ctr"/>
            <a:r>
              <a:rPr lang="en-US" altLang="en-US" sz="1400" dirty="0" smtClean="0">
                <a:solidFill>
                  <a:srgbClr val="345D00"/>
                </a:solidFill>
              </a:rPr>
              <a:t>Amplified to </a:t>
            </a:r>
          </a:p>
          <a:p>
            <a:pPr algn="ctr"/>
            <a:r>
              <a:rPr lang="en-US" altLang="en-US" sz="1400" dirty="0" smtClean="0">
                <a:solidFill>
                  <a:srgbClr val="345D00"/>
                </a:solidFill>
              </a:rPr>
              <a:t>  18,000 Liters</a:t>
            </a:r>
          </a:p>
          <a:p>
            <a:pPr algn="ctr"/>
            <a:r>
              <a:rPr lang="en-US" altLang="en-US" sz="1400" dirty="0" smtClean="0">
                <a:solidFill>
                  <a:srgbClr val="345D00"/>
                </a:solidFill>
              </a:rPr>
              <a:t>Microbial System Treatment Fluid</a:t>
            </a:r>
          </a:p>
          <a:p>
            <a:pPr algn="ctr"/>
            <a:r>
              <a:rPr lang="en-US" altLang="en-US" sz="1400" dirty="0">
                <a:solidFill>
                  <a:srgbClr val="345D00"/>
                </a:solidFill>
                <a:cs typeface="Arial" panose="020B0604020202020204" pitchFamily="34" charset="0"/>
              </a:rPr>
              <a:t>~ </a:t>
            </a:r>
            <a:r>
              <a:rPr lang="en-US" altLang="en-US" sz="1400" dirty="0" smtClean="0">
                <a:solidFill>
                  <a:srgbClr val="345D00"/>
                </a:solidFill>
              </a:rPr>
              <a:t>4,8000 Gallons</a:t>
            </a:r>
          </a:p>
          <a:p>
            <a:pPr algn="ctr"/>
            <a:endParaRPr lang="en-US" altLang="en-US" sz="1400" dirty="0" smtClean="0">
              <a:solidFill>
                <a:srgbClr val="345D00"/>
              </a:solidFill>
              <a:cs typeface="Arial" panose="020B0604020202020204" pitchFamily="34" charset="0"/>
            </a:endParaRPr>
          </a:p>
        </p:txBody>
      </p:sp>
      <p:sp>
        <p:nvSpPr>
          <p:cNvPr id="16" name="Text Box 6"/>
          <p:cNvSpPr txBox="1">
            <a:spLocks noChangeArrowheads="1"/>
          </p:cNvSpPr>
          <p:nvPr/>
        </p:nvSpPr>
        <p:spPr bwMode="auto">
          <a:xfrm>
            <a:off x="7076042" y="3520620"/>
            <a:ext cx="1748115" cy="2033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9pPr>
          </a:lstStyle>
          <a:p>
            <a:pPr algn="ctr"/>
            <a:endParaRPr lang="en-US" altLang="en-US" sz="1400" dirty="0" smtClean="0">
              <a:solidFill>
                <a:srgbClr val="345D00"/>
              </a:solidFill>
            </a:endParaRPr>
          </a:p>
          <a:p>
            <a:pPr algn="ctr"/>
            <a:r>
              <a:rPr lang="en-US" altLang="en-US" sz="1400" dirty="0" smtClean="0">
                <a:solidFill>
                  <a:srgbClr val="345D00"/>
                </a:solidFill>
              </a:rPr>
              <a:t>Augmented</a:t>
            </a:r>
          </a:p>
          <a:p>
            <a:pPr algn="ctr"/>
            <a:r>
              <a:rPr lang="en-US" altLang="en-US" sz="1400" dirty="0" smtClean="0">
                <a:solidFill>
                  <a:srgbClr val="345D00"/>
                </a:solidFill>
              </a:rPr>
              <a:t>MS Nutrient</a:t>
            </a:r>
          </a:p>
          <a:p>
            <a:pPr algn="ctr"/>
            <a:r>
              <a:rPr lang="en-US" altLang="en-US" sz="1400" dirty="0" smtClean="0">
                <a:solidFill>
                  <a:srgbClr val="345D00"/>
                </a:solidFill>
              </a:rPr>
              <a:t>Injected</a:t>
            </a:r>
          </a:p>
          <a:p>
            <a:pPr algn="ctr"/>
            <a:r>
              <a:rPr lang="en-US" altLang="en-US" sz="1400" dirty="0" smtClean="0">
                <a:solidFill>
                  <a:srgbClr val="345D00"/>
                </a:solidFill>
              </a:rPr>
              <a:t>Periodically</a:t>
            </a:r>
          </a:p>
          <a:p>
            <a:pPr algn="ctr"/>
            <a:r>
              <a:rPr lang="en-US" altLang="en-US" sz="1400" dirty="0">
                <a:solidFill>
                  <a:srgbClr val="345D00"/>
                </a:solidFill>
              </a:rPr>
              <a:t>w</a:t>
            </a:r>
            <a:r>
              <a:rPr lang="en-US" altLang="en-US" sz="1400" dirty="0" smtClean="0">
                <a:solidFill>
                  <a:srgbClr val="345D00"/>
                </a:solidFill>
              </a:rPr>
              <a:t>ith Produced</a:t>
            </a:r>
          </a:p>
          <a:p>
            <a:pPr algn="ctr"/>
            <a:r>
              <a:rPr lang="en-US" altLang="en-US" sz="1400" dirty="0" smtClean="0">
                <a:solidFill>
                  <a:srgbClr val="345D00"/>
                </a:solidFill>
              </a:rPr>
              <a:t>Water @ 2% </a:t>
            </a:r>
          </a:p>
          <a:p>
            <a:pPr algn="ctr"/>
            <a:r>
              <a:rPr lang="en-US" altLang="en-US" sz="1400" dirty="0" smtClean="0">
                <a:solidFill>
                  <a:srgbClr val="345D00"/>
                </a:solidFill>
              </a:rPr>
              <a:t>W/W</a:t>
            </a:r>
          </a:p>
          <a:p>
            <a:pPr algn="ctr"/>
            <a:endParaRPr lang="en-US" altLang="en-US" sz="1400" dirty="0" smtClean="0">
              <a:solidFill>
                <a:srgbClr val="345D00"/>
              </a:solidFill>
            </a:endParaRPr>
          </a:p>
        </p:txBody>
      </p:sp>
    </p:spTree>
    <p:extLst>
      <p:ext uri="{BB962C8B-B14F-4D97-AF65-F5344CB8AC3E}">
        <p14:creationId xmlns:p14="http://schemas.microsoft.com/office/powerpoint/2010/main" val="2834405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061" y="5532709"/>
            <a:ext cx="1280160" cy="853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p:cNvPicPr>
          <p:nvPr/>
        </p:nvPicPr>
        <p:blipFill>
          <a:blip r:embed="rId4"/>
          <a:stretch>
            <a:fillRect/>
          </a:stretch>
        </p:blipFill>
        <p:spPr>
          <a:xfrm>
            <a:off x="7586472" y="85344"/>
            <a:ext cx="922637" cy="682752"/>
          </a:xfrm>
          <a:prstGeom prst="rect">
            <a:avLst/>
          </a:prstGeom>
        </p:spPr>
      </p:pic>
      <p:pic>
        <p:nvPicPr>
          <p:cNvPr id="6" name="Picture 9" descr="C:\Users\cicha\AppData\Local\Temp\ARCD169\EN\logo INIG ENG.tif"/>
          <p:cNvPicPr>
            <a:picLocks noChangeAspect="1" noChangeArrowheads="1"/>
          </p:cNvPicPr>
          <p:nvPr/>
        </p:nvPicPr>
        <p:blipFill>
          <a:blip r:embed="rId5" cstate="print">
            <a:extLst>
              <a:ext uri="{28A0092B-C50C-407E-A947-70E740481C1C}">
                <a14:useLocalDpi xmlns:a14="http://schemas.microsoft.com/office/drawing/2010/main" val="0"/>
              </a:ext>
            </a:extLst>
          </a:blip>
          <a:srcRect b="18311"/>
          <a:stretch>
            <a:fillRect/>
          </a:stretch>
        </p:blipFill>
        <p:spPr bwMode="auto">
          <a:xfrm>
            <a:off x="76200" y="14816"/>
            <a:ext cx="1020869" cy="82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2"/>
          <p:cNvSpPr txBox="1">
            <a:spLocks noChangeArrowheads="1"/>
          </p:cNvSpPr>
          <p:nvPr/>
        </p:nvSpPr>
        <p:spPr bwMode="auto">
          <a:xfrm>
            <a:off x="1097069" y="182880"/>
            <a:ext cx="657953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6188" tIns="54733" rIns="76188" bIns="38093"/>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defTabSz="387024" eaLnBrk="1">
              <a:lnSpc>
                <a:spcPts val="2709"/>
              </a:lnSpc>
              <a:buClr>
                <a:srgbClr val="000000"/>
              </a:buClr>
              <a:buSzPct val="100000"/>
              <a:defRPr/>
            </a:pPr>
            <a:r>
              <a:rPr lang="en-US" altLang="en-US" sz="1800" dirty="0" smtClean="0">
                <a:solidFill>
                  <a:srgbClr val="280099"/>
                </a:solidFill>
                <a:effectLst>
                  <a:outerShdw blurRad="38100" dist="38100" dir="2700000" algn="tl">
                    <a:srgbClr val="C0C0C0"/>
                  </a:outerShdw>
                </a:effectLst>
                <a:latin typeface="Microsoft Sans Serif" panose="020B0604020202020204" pitchFamily="34" charset="0"/>
              </a:rPr>
              <a:t>Phase l - Plawowice MAW  Results </a:t>
            </a:r>
            <a:r>
              <a:rPr lang="en-US" altLang="en-US" sz="1867" dirty="0" smtClean="0">
                <a:solidFill>
                  <a:srgbClr val="280099"/>
                </a:solidFill>
                <a:effectLst>
                  <a:outerShdw blurRad="38100" dist="38100" dir="2700000" algn="tl">
                    <a:srgbClr val="C0C0C0"/>
                  </a:outerShdw>
                </a:effectLst>
                <a:latin typeface="Microsoft Sans Serif" panose="020B0604020202020204" pitchFamily="34" charset="0"/>
              </a:rPr>
              <a:t>at 16 months </a:t>
            </a:r>
            <a:endParaRPr lang="en-US" altLang="en-US" sz="1867" dirty="0">
              <a:solidFill>
                <a:srgbClr val="280099"/>
              </a:solidFill>
              <a:effectLst>
                <a:outerShdw blurRad="38100" dist="38100" dir="2700000" algn="tl">
                  <a:srgbClr val="C0C0C0"/>
                </a:outerShdw>
              </a:effectLst>
              <a:latin typeface="Microsoft Sans Serif" panose="020B0604020202020204" pitchFamily="34" charset="0"/>
            </a:endParaRPr>
          </a:p>
        </p:txBody>
      </p:sp>
      <p:pic>
        <p:nvPicPr>
          <p:cNvPr id="3" name="Picture 2"/>
          <p:cNvPicPr preferRelativeResize="0">
            <a:picLocks/>
          </p:cNvPicPr>
          <p:nvPr/>
        </p:nvPicPr>
        <p:blipFill>
          <a:blip r:embed="rId6"/>
          <a:stretch>
            <a:fillRect/>
          </a:stretch>
        </p:blipFill>
        <p:spPr>
          <a:xfrm>
            <a:off x="454968" y="1006686"/>
            <a:ext cx="4608512" cy="2380961"/>
          </a:xfrm>
          <a:prstGeom prst="rect">
            <a:avLst/>
          </a:prstGeom>
        </p:spPr>
      </p:pic>
      <p:sp>
        <p:nvSpPr>
          <p:cNvPr id="14" name="Rectangle 13"/>
          <p:cNvSpPr/>
          <p:nvPr/>
        </p:nvSpPr>
        <p:spPr>
          <a:xfrm>
            <a:off x="5207496" y="1101648"/>
            <a:ext cx="3096344" cy="2286000"/>
          </a:xfrm>
          <a:prstGeom prst="rect">
            <a:avLst/>
          </a:prstGeom>
        </p:spPr>
        <p:txBody>
          <a:bodyPr wrap="square">
            <a:noAutofit/>
          </a:bodyPr>
          <a:lstStyle/>
          <a:p>
            <a:pPr algn="just"/>
            <a:r>
              <a:rPr lang="en-US" sz="1200" dirty="0">
                <a:latin typeface="Verdana" panose="020B0604030504040204" pitchFamily="34" charset="0"/>
                <a:ea typeface="Verdana" panose="020B0604030504040204" pitchFamily="34" charset="0"/>
                <a:cs typeface="Verdana" panose="020B0604030504040204" pitchFamily="34" charset="0"/>
              </a:rPr>
              <a:t>Just over 550 metric tons of oil (3,950 US barrels) were produced at 16 months.</a:t>
            </a:r>
          </a:p>
          <a:p>
            <a:pPr algn="just"/>
            <a:endParaRPr lang="en-US" sz="1200" dirty="0">
              <a:latin typeface="Verdana" panose="020B0604030504040204" pitchFamily="34" charset="0"/>
              <a:ea typeface="Verdana" panose="020B0604030504040204" pitchFamily="34" charset="0"/>
              <a:cs typeface="Verdana" panose="020B0604030504040204" pitchFamily="34" charset="0"/>
            </a:endParaRPr>
          </a:p>
          <a:p>
            <a:pPr algn="just"/>
            <a:r>
              <a:rPr lang="en-US" sz="1200" dirty="0" smtClean="0">
                <a:latin typeface="Verdana" panose="020B0604030504040204" pitchFamily="34" charset="0"/>
                <a:ea typeface="Verdana" panose="020B0604030504040204" pitchFamily="34" charset="0"/>
                <a:cs typeface="Verdana" panose="020B0604030504040204" pitchFamily="34" charset="0"/>
              </a:rPr>
              <a:t>Plawowice project </a:t>
            </a:r>
            <a:r>
              <a:rPr lang="en-US" sz="1200" dirty="0">
                <a:latin typeface="Verdana" panose="020B0604030504040204" pitchFamily="34" charset="0"/>
                <a:ea typeface="Verdana" panose="020B0604030504040204" pitchFamily="34" charset="0"/>
                <a:cs typeface="Verdana" panose="020B0604030504040204" pitchFamily="34" charset="0"/>
              </a:rPr>
              <a:t>was scheduled to run 18 months, ending by April </a:t>
            </a:r>
            <a:r>
              <a:rPr lang="en-US" sz="1200" dirty="0" smtClean="0">
                <a:latin typeface="Verdana" panose="020B0604030504040204" pitchFamily="34" charset="0"/>
                <a:ea typeface="Verdana" panose="020B0604030504040204" pitchFamily="34" charset="0"/>
                <a:cs typeface="Verdana" panose="020B0604030504040204" pitchFamily="34" charset="0"/>
              </a:rPr>
              <a:t>2021. But the project was extended to 36 months after a production performance review by the Polish Oil &amp; Gas Company (PGNiG).  </a:t>
            </a:r>
            <a:endParaRPr lang="en-US" sz="1200" dirty="0">
              <a:latin typeface="Verdana" panose="020B0604030504040204" pitchFamily="34" charset="0"/>
              <a:ea typeface="Verdana" panose="020B0604030504040204" pitchFamily="34" charset="0"/>
              <a:cs typeface="Verdana" panose="020B0604030504040204" pitchFamily="34" charset="0"/>
            </a:endParaRPr>
          </a:p>
          <a:p>
            <a:pPr algn="just"/>
            <a:endParaRPr lang="en-US" sz="1000" b="0" dirty="0">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551307" y="5035361"/>
            <a:ext cx="7365562" cy="738664"/>
          </a:xfrm>
          <a:prstGeom prst="rect">
            <a:avLst/>
          </a:prstGeom>
        </p:spPr>
        <p:txBody>
          <a:bodyPr wrap="square">
            <a:spAutoFit/>
          </a:bodyPr>
          <a:lstStyle/>
          <a:p>
            <a:pPr algn="just">
              <a:buClrTx/>
              <a:buFontTx/>
              <a:buNone/>
            </a:pPr>
            <a:r>
              <a:rPr lang="pl-PL" altLang="en-US" sz="1400" dirty="0"/>
              <a:t>MEOR’s long-term distinctive response is to </a:t>
            </a:r>
            <a:r>
              <a:rPr lang="en-US" altLang="en-US" sz="1400" dirty="0" smtClean="0"/>
              <a:t>I</a:t>
            </a:r>
            <a:r>
              <a:rPr lang="pl-PL" altLang="en-US" sz="1400" dirty="0" smtClean="0"/>
              <a:t>ncrease </a:t>
            </a:r>
            <a:r>
              <a:rPr lang="pl-PL" altLang="en-US" sz="1400" dirty="0"/>
              <a:t>net oil </a:t>
            </a:r>
            <a:r>
              <a:rPr lang="pl-PL" altLang="en-US" sz="1400" dirty="0" smtClean="0"/>
              <a:t>rate</a:t>
            </a:r>
            <a:r>
              <a:rPr lang="en-US" altLang="en-US" sz="1400" dirty="0" smtClean="0"/>
              <a:t> (RF)</a:t>
            </a:r>
            <a:r>
              <a:rPr lang="pl-PL" altLang="en-US" sz="1400" dirty="0" smtClean="0"/>
              <a:t>  </a:t>
            </a:r>
            <a:r>
              <a:rPr lang="pl-PL" altLang="en-US" sz="1400" dirty="0"/>
              <a:t>and  simultaneously </a:t>
            </a:r>
            <a:r>
              <a:rPr lang="pl-PL" altLang="en-US" sz="1400" dirty="0" smtClean="0"/>
              <a:t>reduce  </a:t>
            </a:r>
            <a:r>
              <a:rPr lang="pl-PL" altLang="en-US" sz="1400" dirty="0"/>
              <a:t>Water  Cut.  This  typical  duality  in  MEOR  response  is  explained  by </a:t>
            </a:r>
            <a:r>
              <a:rPr lang="en-US" altLang="en-US" sz="1400" dirty="0" smtClean="0"/>
              <a:t>a </a:t>
            </a:r>
            <a:r>
              <a:rPr lang="pl-PL" altLang="en-US" sz="1400" dirty="0" smtClean="0"/>
              <a:t>change </a:t>
            </a:r>
            <a:r>
              <a:rPr lang="en-US" altLang="en-US" sz="1400" dirty="0" smtClean="0"/>
              <a:t>in </a:t>
            </a:r>
            <a:r>
              <a:rPr lang="pl-PL" altLang="en-US" sz="1400" dirty="0" smtClean="0"/>
              <a:t>apparent oil  </a:t>
            </a:r>
            <a:r>
              <a:rPr lang="pl-PL" altLang="en-US" sz="1400" dirty="0"/>
              <a:t>and  water  mobilities  </a:t>
            </a:r>
            <a:r>
              <a:rPr lang="en-US" altLang="en-US" sz="1400" dirty="0" smtClean="0"/>
              <a:t>with</a:t>
            </a:r>
            <a:r>
              <a:rPr lang="pl-PL" altLang="en-US" sz="1400" dirty="0" smtClean="0"/>
              <a:t>in  </a:t>
            </a:r>
            <a:r>
              <a:rPr lang="pl-PL" altLang="en-US" sz="1400" dirty="0"/>
              <a:t>the </a:t>
            </a:r>
            <a:r>
              <a:rPr lang="en-US" altLang="en-US" sz="1400" dirty="0" smtClean="0"/>
              <a:t>‘bioreactor’ – the </a:t>
            </a:r>
            <a:r>
              <a:rPr lang="pl-PL" altLang="en-US" sz="1400" dirty="0" smtClean="0"/>
              <a:t>colonized </a:t>
            </a:r>
            <a:r>
              <a:rPr lang="pl-PL" altLang="en-US" sz="1400" dirty="0"/>
              <a:t>portion of the </a:t>
            </a:r>
            <a:r>
              <a:rPr lang="pl-PL" altLang="en-US" sz="1400" dirty="0" smtClean="0"/>
              <a:t>reservoir</a:t>
            </a:r>
            <a:r>
              <a:rPr lang="en-US" altLang="en-US" sz="1400" dirty="0"/>
              <a:t>.</a:t>
            </a:r>
            <a:r>
              <a:rPr lang="pl-PL" altLang="en-US" sz="1400" dirty="0" smtClean="0"/>
              <a:t> </a:t>
            </a:r>
            <a:endParaRPr lang="pl-PL" altLang="en-US" sz="1400" dirty="0"/>
          </a:p>
        </p:txBody>
      </p:sp>
      <p:graphicFrame>
        <p:nvGraphicFramePr>
          <p:cNvPr id="12" name="Group 4"/>
          <p:cNvGraphicFramePr>
            <a:graphicFrameLocks noGrp="1"/>
          </p:cNvGraphicFramePr>
          <p:nvPr>
            <p:extLst>
              <p:ext uri="{D42A27DB-BD31-4B8C-83A1-F6EECF244321}">
                <p14:modId xmlns:p14="http://schemas.microsoft.com/office/powerpoint/2010/main" val="2373906887"/>
              </p:ext>
            </p:extLst>
          </p:nvPr>
        </p:nvGraphicFramePr>
        <p:xfrm>
          <a:off x="441897" y="3550569"/>
          <a:ext cx="7889875" cy="1505333"/>
        </p:xfrm>
        <a:graphic>
          <a:graphicData uri="http://schemas.openxmlformats.org/drawingml/2006/table">
            <a:tbl>
              <a:tblPr/>
              <a:tblGrid>
                <a:gridCol w="1073150"/>
                <a:gridCol w="1230313"/>
                <a:gridCol w="1368425"/>
                <a:gridCol w="1296987"/>
                <a:gridCol w="1368425"/>
                <a:gridCol w="1552575"/>
              </a:tblGrid>
              <a:tr h="657943">
                <a:tc>
                  <a:txBody>
                    <a:bodyPr/>
                    <a:lstStyle>
                      <a:lvl1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1pPr>
                      <a:lvl2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2pPr>
                      <a:lvl3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34" charset="-128"/>
                        </a:defRPr>
                      </a:lvl3pPr>
                      <a:lvl4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4pPr>
                      <a:lvl5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400" b="1"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rPr>
                        <a:t>W</a:t>
                      </a:r>
                      <a:r>
                        <a:rPr kumimoji="0" lang="pl-PL" altLang="en-US" sz="1400" b="1"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rPr>
                        <a:t>ell</a:t>
                      </a:r>
                      <a:r>
                        <a:rPr kumimoji="0" lang="en-US" altLang="en-US" sz="1400" b="1"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rPr>
                        <a:t> #</a:t>
                      </a:r>
                      <a:endParaRPr kumimoji="0" lang="pl-PL" altLang="en-US" sz="1400" b="1"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endParaRPr>
                    </a:p>
                  </a:txBody>
                  <a:tcPr marL="90000" marR="90000" marT="4680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DDEBFB"/>
                    </a:solidFill>
                  </a:tcPr>
                </a:tc>
                <a:tc>
                  <a:txBody>
                    <a:bodyPr/>
                    <a:lstStyle>
                      <a:lvl1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1pPr>
                      <a:lvl2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2pPr>
                      <a:lvl3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34" charset="-128"/>
                        </a:defRPr>
                      </a:lvl3pPr>
                      <a:lvl4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4pPr>
                      <a:lvl5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l-PL" altLang="en-US" sz="1400" b="1"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rPr>
                        <a:t>Viscosity</a:t>
                      </a:r>
                    </a:p>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l-PL" altLang="en-US" sz="1400" b="1"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rPr>
                        <a:t>Pre-MEOR</a:t>
                      </a:r>
                    </a:p>
                  </a:txBody>
                  <a:tcPr marL="90000" marR="90000" marT="4680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DDEBFB"/>
                    </a:solidFill>
                  </a:tcPr>
                </a:tc>
                <a:tc>
                  <a:txBody>
                    <a:bodyPr/>
                    <a:lstStyle>
                      <a:lvl1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1pPr>
                      <a:lvl2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2pPr>
                      <a:lvl3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34" charset="-128"/>
                        </a:defRPr>
                      </a:lvl3pPr>
                      <a:lvl4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4pPr>
                      <a:lvl5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l-PL" altLang="en-US" sz="1400" b="1"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rPr>
                        <a:t>Viscosity  </a:t>
                      </a:r>
                    </a:p>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l-PL" altLang="en-US" sz="1400" b="1"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rPr>
                        <a:t>Post-MEOR</a:t>
                      </a:r>
                    </a:p>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pl-PL" altLang="en-US" sz="1400" b="1"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endParaRPr>
                    </a:p>
                  </a:txBody>
                  <a:tcPr marL="90000" marR="90000" marT="4680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DDEBFB"/>
                    </a:solidFill>
                  </a:tcPr>
                </a:tc>
                <a:tc>
                  <a:txBody>
                    <a:bodyPr/>
                    <a:lstStyle>
                      <a:lvl1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1pPr>
                      <a:lvl2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2pPr>
                      <a:lvl3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34" charset="-128"/>
                        </a:defRPr>
                      </a:lvl3pPr>
                      <a:lvl4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4pPr>
                      <a:lvl5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pl-PL" altLang="en-US" sz="1400" b="1" i="0" u="none" strike="noStrike" cap="none" normalizeH="0" baseline="30000" dirty="0" smtClean="0">
                          <a:ln>
                            <a:noFill/>
                          </a:ln>
                          <a:solidFill>
                            <a:srgbClr val="000000"/>
                          </a:solidFill>
                          <a:effectLst/>
                          <a:latin typeface="Calibri" panose="020F0502020204030204" pitchFamily="34" charset="0"/>
                          <a:ea typeface="ＭＳ Ｐゴシック" panose="020B0600070205080204" pitchFamily="34" charset="-128"/>
                        </a:rPr>
                        <a:t>o</a:t>
                      </a:r>
                      <a:r>
                        <a:rPr kumimoji="0" lang="pl-PL" altLang="en-US" sz="1400" b="1"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rPr>
                        <a:t>API</a:t>
                      </a:r>
                    </a:p>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l-PL" altLang="en-US" sz="1400" b="1"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rPr>
                        <a:t>Pre-MEOR</a:t>
                      </a:r>
                    </a:p>
                  </a:txBody>
                  <a:tcPr marL="90000" marR="90000" marT="4680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DDEBFB"/>
                    </a:solidFill>
                  </a:tcPr>
                </a:tc>
                <a:tc>
                  <a:txBody>
                    <a:bodyPr/>
                    <a:lstStyle>
                      <a:lvl1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1pPr>
                      <a:lvl2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2pPr>
                      <a:lvl3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34" charset="-128"/>
                        </a:defRPr>
                      </a:lvl3pPr>
                      <a:lvl4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4pPr>
                      <a:lvl5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pl-PL" altLang="en-US" sz="1400" b="1" i="0" u="none" strike="noStrike" cap="none" normalizeH="0" baseline="30000" dirty="0" smtClean="0">
                          <a:ln>
                            <a:noFill/>
                          </a:ln>
                          <a:solidFill>
                            <a:srgbClr val="000000"/>
                          </a:solidFill>
                          <a:effectLst/>
                          <a:latin typeface="Calibri" panose="020F0502020204030204" pitchFamily="34" charset="0"/>
                          <a:ea typeface="ＭＳ Ｐゴシック" panose="020B0600070205080204" pitchFamily="34" charset="-128"/>
                        </a:rPr>
                        <a:t>o</a:t>
                      </a:r>
                      <a:r>
                        <a:rPr kumimoji="0" lang="pl-PL" altLang="en-US" sz="1400" b="1"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rPr>
                        <a:t>AP</a:t>
                      </a:r>
                      <a:r>
                        <a:rPr kumimoji="0" lang="en-US" altLang="en-US" sz="1400" b="1"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rPr>
                        <a:t>I</a:t>
                      </a:r>
                      <a:endParaRPr kumimoji="0" lang="pl-PL" altLang="en-US" sz="1400" b="1"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l-PL" altLang="en-US" sz="1400" b="1"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rPr>
                        <a:t>Post-MEOR</a:t>
                      </a:r>
                    </a:p>
                  </a:txBody>
                  <a:tcPr marL="90000" marR="90000" marT="4680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DDEBFB"/>
                    </a:solidFill>
                  </a:tcPr>
                </a:tc>
                <a:tc>
                  <a:txBody>
                    <a:bodyPr/>
                    <a:lstStyle>
                      <a:lvl1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1pPr>
                      <a:lvl2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2pPr>
                      <a:lvl3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34" charset="-128"/>
                        </a:defRPr>
                      </a:lvl3pPr>
                      <a:lvl4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4pPr>
                      <a:lvl5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l-PL" altLang="en-US" sz="1400" b="1"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rPr>
                        <a:t>Temperature</a:t>
                      </a:r>
                    </a:p>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l-PL" altLang="en-US" sz="1400" b="1" i="0" u="none" strike="noStrike" cap="none" normalizeH="0" baseline="30000" dirty="0" smtClean="0">
                          <a:ln>
                            <a:noFill/>
                          </a:ln>
                          <a:solidFill>
                            <a:srgbClr val="000000"/>
                          </a:solidFill>
                          <a:effectLst/>
                          <a:latin typeface="Calibri" panose="020F0502020204030204" pitchFamily="34" charset="0"/>
                          <a:ea typeface="ＭＳ Ｐゴシック" panose="020B0600070205080204" pitchFamily="34" charset="-128"/>
                        </a:rPr>
                        <a:t>o</a:t>
                      </a:r>
                      <a:r>
                        <a:rPr kumimoji="0" lang="pl-PL" altLang="en-US" sz="1400" b="1"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rPr>
                        <a:t>C / F</a:t>
                      </a:r>
                    </a:p>
                  </a:txBody>
                  <a:tcPr marL="90000" marR="90000" marT="4680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DDEBFB"/>
                    </a:solidFill>
                  </a:tcPr>
                </a:tc>
              </a:tr>
              <a:tr h="373063">
                <a:tc>
                  <a:txBody>
                    <a:bodyPr/>
                    <a:lstStyle>
                      <a:lvl1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1pPr>
                      <a:lvl2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2pPr>
                      <a:lvl3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34" charset="-128"/>
                        </a:defRPr>
                      </a:lvl3pPr>
                      <a:lvl4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4pPr>
                      <a:lvl5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l-PL" altLang="en-US" sz="1400" b="1"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rPr>
                        <a:t>PL - 52</a:t>
                      </a:r>
                    </a:p>
                  </a:txBody>
                  <a:tcPr marL="90000" marR="90000" marT="4680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1pPr>
                      <a:lvl2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2pPr>
                      <a:lvl3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34" charset="-128"/>
                        </a:defRPr>
                      </a:lvl3pPr>
                      <a:lvl4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4pPr>
                      <a:lvl5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l-PL" altLang="en-US" sz="1400" b="1"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rPr>
                        <a:t>14.74</a:t>
                      </a:r>
                    </a:p>
                  </a:txBody>
                  <a:tcPr marL="90000" marR="90000" marT="4680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1pPr>
                      <a:lvl2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2pPr>
                      <a:lvl3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34" charset="-128"/>
                        </a:defRPr>
                      </a:lvl3pPr>
                      <a:lvl4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4pPr>
                      <a:lvl5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l-PL" altLang="en-US" sz="1400" b="1"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9.52</a:t>
                      </a:r>
                    </a:p>
                  </a:txBody>
                  <a:tcPr marL="90000" marR="90000" marT="4680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1pPr>
                      <a:lvl2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2pPr>
                      <a:lvl3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34" charset="-128"/>
                        </a:defRPr>
                      </a:lvl3pPr>
                      <a:lvl4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4pPr>
                      <a:lvl5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l-PL" altLang="en-US" sz="1400" b="1"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32.5</a:t>
                      </a:r>
                    </a:p>
                  </a:txBody>
                  <a:tcPr marL="90000" marR="90000" marT="4680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1pPr>
                      <a:lvl2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2pPr>
                      <a:lvl3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34" charset="-128"/>
                        </a:defRPr>
                      </a:lvl3pPr>
                      <a:lvl4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4pPr>
                      <a:lvl5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l-PL" altLang="en-US" sz="1400" b="1"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36.0</a:t>
                      </a:r>
                    </a:p>
                  </a:txBody>
                  <a:tcPr marL="90000" marR="90000" marT="4680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1pPr>
                      <a:lvl2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2pPr>
                      <a:lvl3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34" charset="-128"/>
                        </a:defRPr>
                      </a:lvl3pPr>
                      <a:lvl4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4pPr>
                      <a:lvl5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l-PL" altLang="en-US" sz="1400" b="1"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20/68</a:t>
                      </a:r>
                    </a:p>
                  </a:txBody>
                  <a:tcPr marL="90000" marR="90000" marT="4680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7E7E7"/>
                    </a:solidFill>
                  </a:tcPr>
                </a:tc>
              </a:tr>
              <a:tr h="373063">
                <a:tc>
                  <a:txBody>
                    <a:bodyPr/>
                    <a:lstStyle>
                      <a:lvl1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1pPr>
                      <a:lvl2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2pPr>
                      <a:lvl3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34" charset="-128"/>
                        </a:defRPr>
                      </a:lvl3pPr>
                      <a:lvl4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4pPr>
                      <a:lvl5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l-PL" altLang="en-US" sz="1400" b="1"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PL - 159</a:t>
                      </a:r>
                    </a:p>
                  </a:txBody>
                  <a:tcPr marL="90000" marR="90000" marT="4680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1pPr>
                      <a:lvl2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2pPr>
                      <a:lvl3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34" charset="-128"/>
                        </a:defRPr>
                      </a:lvl3pPr>
                      <a:lvl4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4pPr>
                      <a:lvl5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l-PL" altLang="en-US" sz="1400" b="1"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rPr>
                        <a:t>14.96</a:t>
                      </a:r>
                    </a:p>
                  </a:txBody>
                  <a:tcPr marL="90000" marR="90000" marT="4680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1pPr>
                      <a:lvl2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2pPr>
                      <a:lvl3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34" charset="-128"/>
                        </a:defRPr>
                      </a:lvl3pPr>
                      <a:lvl4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4pPr>
                      <a:lvl5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l-PL" altLang="en-US" sz="1400" b="1"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rPr>
                        <a:t>9.79</a:t>
                      </a:r>
                    </a:p>
                  </a:txBody>
                  <a:tcPr marL="90000" marR="90000" marT="4680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1pPr>
                      <a:lvl2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2pPr>
                      <a:lvl3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34" charset="-128"/>
                        </a:defRPr>
                      </a:lvl3pPr>
                      <a:lvl4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4pPr>
                      <a:lvl5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l-PL" altLang="en-US" sz="1400" b="1"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rPr>
                        <a:t>32.5</a:t>
                      </a:r>
                    </a:p>
                  </a:txBody>
                  <a:tcPr marL="90000" marR="90000" marT="4680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1pPr>
                      <a:lvl2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2pPr>
                      <a:lvl3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34" charset="-128"/>
                        </a:defRPr>
                      </a:lvl3pPr>
                      <a:lvl4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4pPr>
                      <a:lvl5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l-PL" altLang="en-US" sz="1400" b="1"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rPr>
                        <a:t>35.9</a:t>
                      </a:r>
                    </a:p>
                  </a:txBody>
                  <a:tcPr marL="90000" marR="90000" marT="4680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1pPr>
                      <a:lvl2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2pPr>
                      <a:lvl3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ＭＳ Ｐゴシック" panose="020B0600070205080204" pitchFamily="34" charset="-128"/>
                        </a:defRPr>
                      </a:lvl3pPr>
                      <a:lvl4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4pPr>
                      <a:lvl5pPr eaLnBrk="0" hangingPunct="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l-PL" altLang="en-US" sz="1400" b="1"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rPr>
                        <a:t>20/68</a:t>
                      </a:r>
                    </a:p>
                  </a:txBody>
                  <a:tcPr marL="90000" marR="90000" marT="4680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2652392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394960"/>
            <a:ext cx="1280026"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 Box 1"/>
          <p:cNvSpPr txBox="1">
            <a:spLocks noChangeArrowheads="1"/>
          </p:cNvSpPr>
          <p:nvPr/>
        </p:nvSpPr>
        <p:spPr bwMode="auto">
          <a:xfrm>
            <a:off x="822960" y="942394"/>
            <a:ext cx="7406640" cy="5554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991" tIns="43675" rIns="83991" bIns="43675">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MS PGothic" panose="020B0600070205080204" pitchFamily="34" charset="-128"/>
              </a:defRPr>
            </a:lvl9pPr>
          </a:lstStyle>
          <a:p>
            <a:pPr defTabSz="426661" eaLnBrk="1" fontAlgn="auto" hangingPunct="1">
              <a:spcBef>
                <a:spcPts val="0"/>
              </a:spcBef>
              <a:spcAft>
                <a:spcPts val="0"/>
              </a:spcAft>
              <a:buSzPct val="100000"/>
              <a:tabLst>
                <a:tab pos="0" algn="l"/>
                <a:tab pos="426661" algn="l"/>
                <a:tab pos="853321" algn="l"/>
                <a:tab pos="1279982" algn="l"/>
                <a:tab pos="1706642" algn="l"/>
                <a:tab pos="2133303" algn="l"/>
                <a:tab pos="2559963" algn="l"/>
                <a:tab pos="2986623" algn="l"/>
                <a:tab pos="3413283" algn="l"/>
                <a:tab pos="3839944" algn="l"/>
                <a:tab pos="4266605" algn="l"/>
                <a:tab pos="4693265" algn="l"/>
                <a:tab pos="5119926" algn="l"/>
                <a:tab pos="5546587" algn="l"/>
                <a:tab pos="5973248" algn="l"/>
                <a:tab pos="6399908" algn="l"/>
                <a:tab pos="6826569" algn="l"/>
                <a:tab pos="7253230" algn="l"/>
                <a:tab pos="7679890" algn="l"/>
                <a:tab pos="8106550" algn="l"/>
                <a:tab pos="8533210" algn="l"/>
              </a:tabLst>
              <a:defRPr/>
            </a:pPr>
            <a:r>
              <a:rPr lang="en-US" altLang="en-US" sz="1600" kern="0" dirty="0">
                <a:solidFill>
                  <a:srgbClr val="000000"/>
                </a:solidFill>
                <a:latin typeface="Verdana" panose="020B0604030504040204" pitchFamily="34" charset="0"/>
                <a:ea typeface="Verdana" panose="020B0604030504040204" pitchFamily="34" charset="0"/>
                <a:cs typeface="Verdana" panose="020B0604030504040204" pitchFamily="34" charset="0"/>
              </a:rPr>
              <a:t>Presentation </a:t>
            </a:r>
            <a:r>
              <a:rPr lang="pl-PL" altLang="en-US" sz="1600" kern="0" dirty="0">
                <a:solidFill>
                  <a:srgbClr val="000000"/>
                </a:solidFill>
                <a:latin typeface="Verdana" panose="020B0604030504040204" pitchFamily="34" charset="0"/>
                <a:ea typeface="Verdana" panose="020B0604030504040204" pitchFamily="34" charset="0"/>
                <a:cs typeface="Verdana" panose="020B0604030504040204" pitchFamily="34" charset="0"/>
              </a:rPr>
              <a:t>Outline</a:t>
            </a:r>
            <a:endParaRPr lang="en-US" altLang="en-US" sz="160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defTabSz="426661" eaLnBrk="1" fontAlgn="auto" hangingPunct="1">
              <a:spcBef>
                <a:spcPts val="0"/>
              </a:spcBef>
              <a:spcAft>
                <a:spcPts val="0"/>
              </a:spcAft>
              <a:buSzPct val="100000"/>
              <a:tabLst>
                <a:tab pos="0" algn="l"/>
                <a:tab pos="426661" algn="l"/>
                <a:tab pos="853321" algn="l"/>
                <a:tab pos="1279982" algn="l"/>
                <a:tab pos="1706642" algn="l"/>
                <a:tab pos="2133303" algn="l"/>
                <a:tab pos="2559963" algn="l"/>
                <a:tab pos="2986623" algn="l"/>
                <a:tab pos="3413283" algn="l"/>
                <a:tab pos="3839944" algn="l"/>
                <a:tab pos="4266605" algn="l"/>
                <a:tab pos="4693265" algn="l"/>
                <a:tab pos="5119926" algn="l"/>
                <a:tab pos="5546587" algn="l"/>
                <a:tab pos="5973248" algn="l"/>
                <a:tab pos="6399908" algn="l"/>
                <a:tab pos="6826569" algn="l"/>
                <a:tab pos="7253230" algn="l"/>
                <a:tab pos="7679890" algn="l"/>
                <a:tab pos="8106550" algn="l"/>
                <a:tab pos="8533210" algn="l"/>
              </a:tabLst>
              <a:defRPr/>
            </a:pPr>
            <a:endParaRPr lang="en-US" altLang="en-US" sz="160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defTabSz="426661" eaLnBrk="1" fontAlgn="auto" hangingPunct="1">
              <a:spcBef>
                <a:spcPts val="0"/>
              </a:spcBef>
              <a:spcAft>
                <a:spcPts val="0"/>
              </a:spcAft>
              <a:buSzPct val="100000"/>
              <a:tabLst>
                <a:tab pos="0" algn="l"/>
                <a:tab pos="426661" algn="l"/>
                <a:tab pos="853321" algn="l"/>
                <a:tab pos="1279982" algn="l"/>
                <a:tab pos="1706642" algn="l"/>
                <a:tab pos="2133303" algn="l"/>
                <a:tab pos="2559963" algn="l"/>
                <a:tab pos="2986623" algn="l"/>
                <a:tab pos="3413283" algn="l"/>
                <a:tab pos="3839944" algn="l"/>
                <a:tab pos="4266605" algn="l"/>
                <a:tab pos="4693265" algn="l"/>
                <a:tab pos="5119926" algn="l"/>
                <a:tab pos="5546587" algn="l"/>
                <a:tab pos="5973248" algn="l"/>
                <a:tab pos="6399908" algn="l"/>
                <a:tab pos="6826569" algn="l"/>
                <a:tab pos="7253230" algn="l"/>
                <a:tab pos="7679890" algn="l"/>
                <a:tab pos="8106550" algn="l"/>
                <a:tab pos="8533210" algn="l"/>
              </a:tabLst>
              <a:defRPr/>
            </a:pPr>
            <a:endParaRPr lang="pl-PL" altLang="en-US" sz="160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defTabSz="426661" eaLnBrk="1" fontAlgn="auto" hangingPunct="1">
              <a:lnSpc>
                <a:spcPct val="150000"/>
              </a:lnSpc>
              <a:spcBef>
                <a:spcPts val="0"/>
              </a:spcBef>
              <a:spcAft>
                <a:spcPts val="0"/>
              </a:spcAft>
              <a:buClr>
                <a:srgbClr val="000000"/>
              </a:buClr>
              <a:buSzPct val="100000"/>
              <a:buFont typeface="Arial" panose="020B0604020202020204" pitchFamily="34" charset="0"/>
              <a:buChar char="•"/>
              <a:tabLst>
                <a:tab pos="0" algn="l"/>
                <a:tab pos="426661" algn="l"/>
                <a:tab pos="853321" algn="l"/>
                <a:tab pos="1279982" algn="l"/>
                <a:tab pos="1706642" algn="l"/>
                <a:tab pos="2133303" algn="l"/>
                <a:tab pos="2559963" algn="l"/>
                <a:tab pos="2986623" algn="l"/>
                <a:tab pos="3413283" algn="l"/>
                <a:tab pos="3839944" algn="l"/>
                <a:tab pos="4266605" algn="l"/>
                <a:tab pos="4693265" algn="l"/>
                <a:tab pos="5119926" algn="l"/>
                <a:tab pos="5546587" algn="l"/>
                <a:tab pos="5973248" algn="l"/>
                <a:tab pos="6399908" algn="l"/>
                <a:tab pos="6826569" algn="l"/>
                <a:tab pos="7253230" algn="l"/>
                <a:tab pos="7679890" algn="l"/>
                <a:tab pos="8106550" algn="l"/>
                <a:tab pos="8533210" algn="l"/>
              </a:tabLst>
              <a:defRPr/>
            </a:pPr>
            <a:r>
              <a:rPr lang="pl-PL" altLang="en-US" sz="1600" kern="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altLang="en-US" sz="1600" kern="0" dirty="0">
                <a:solidFill>
                  <a:srgbClr val="000000"/>
                </a:solidFill>
                <a:latin typeface="Verdana" panose="020B0604030504040204" pitchFamily="34" charset="0"/>
                <a:ea typeface="Verdana" panose="020B0604030504040204" pitchFamily="34" charset="0"/>
                <a:cs typeface="Verdana" panose="020B0604030504040204" pitchFamily="34" charset="0"/>
              </a:rPr>
              <a:t>What is Microbial EOR?</a:t>
            </a:r>
          </a:p>
          <a:p>
            <a:pPr defTabSz="426661" eaLnBrk="1" fontAlgn="auto" hangingPunct="1">
              <a:lnSpc>
                <a:spcPct val="150000"/>
              </a:lnSpc>
              <a:spcBef>
                <a:spcPts val="0"/>
              </a:spcBef>
              <a:spcAft>
                <a:spcPts val="0"/>
              </a:spcAft>
              <a:buClr>
                <a:srgbClr val="000000"/>
              </a:buClr>
              <a:buSzPct val="100000"/>
              <a:buFont typeface="Arial" panose="020B0604020202020204" pitchFamily="34" charset="0"/>
              <a:buChar char="•"/>
              <a:tabLst>
                <a:tab pos="0" algn="l"/>
                <a:tab pos="426661" algn="l"/>
                <a:tab pos="853321" algn="l"/>
                <a:tab pos="1279982" algn="l"/>
                <a:tab pos="1706642" algn="l"/>
                <a:tab pos="2133303" algn="l"/>
                <a:tab pos="2559963" algn="l"/>
                <a:tab pos="2986623" algn="l"/>
                <a:tab pos="3413283" algn="l"/>
                <a:tab pos="3839944" algn="l"/>
                <a:tab pos="4266605" algn="l"/>
                <a:tab pos="4693265" algn="l"/>
                <a:tab pos="5119926" algn="l"/>
                <a:tab pos="5546587" algn="l"/>
                <a:tab pos="5973248" algn="l"/>
                <a:tab pos="6399908" algn="l"/>
                <a:tab pos="6826569" algn="l"/>
                <a:tab pos="7253230" algn="l"/>
                <a:tab pos="7679890" algn="l"/>
                <a:tab pos="8106550" algn="l"/>
                <a:tab pos="8533210" algn="l"/>
              </a:tabLst>
              <a:defRPr/>
            </a:pPr>
            <a:r>
              <a:rPr lang="en-US" altLang="en-US" sz="1600" kern="0" dirty="0">
                <a:solidFill>
                  <a:srgbClr val="000000"/>
                </a:solidFill>
                <a:latin typeface="Verdana" panose="020B0604030504040204" pitchFamily="34" charset="0"/>
                <a:ea typeface="Verdana" panose="020B0604030504040204" pitchFamily="34" charset="0"/>
                <a:cs typeface="Verdana" panose="020B0604030504040204" pitchFamily="34" charset="0"/>
              </a:rPr>
              <a:t> MEOR Past History – 1926 – 1985</a:t>
            </a:r>
          </a:p>
          <a:p>
            <a:pPr defTabSz="426661" eaLnBrk="1" fontAlgn="auto" hangingPunct="1">
              <a:lnSpc>
                <a:spcPct val="150000"/>
              </a:lnSpc>
              <a:spcBef>
                <a:spcPts val="0"/>
              </a:spcBef>
              <a:spcAft>
                <a:spcPts val="0"/>
              </a:spcAft>
              <a:buClr>
                <a:srgbClr val="000000"/>
              </a:buClr>
              <a:buSzPct val="100000"/>
              <a:buFont typeface="Arial" panose="020B0604020202020204" pitchFamily="34" charset="0"/>
              <a:buChar char="•"/>
              <a:tabLst>
                <a:tab pos="0" algn="l"/>
                <a:tab pos="426661" algn="l"/>
                <a:tab pos="853321" algn="l"/>
                <a:tab pos="1279982" algn="l"/>
                <a:tab pos="1706642" algn="l"/>
                <a:tab pos="2133303" algn="l"/>
                <a:tab pos="2559963" algn="l"/>
                <a:tab pos="2986623" algn="l"/>
                <a:tab pos="3413283" algn="l"/>
                <a:tab pos="3839944" algn="l"/>
                <a:tab pos="4266605" algn="l"/>
                <a:tab pos="4693265" algn="l"/>
                <a:tab pos="5119926" algn="l"/>
                <a:tab pos="5546587" algn="l"/>
                <a:tab pos="5973248" algn="l"/>
                <a:tab pos="6399908" algn="l"/>
                <a:tab pos="6826569" algn="l"/>
                <a:tab pos="7253230" algn="l"/>
                <a:tab pos="7679890" algn="l"/>
                <a:tab pos="8106550" algn="l"/>
                <a:tab pos="8533210" algn="l"/>
              </a:tabLst>
              <a:defRPr/>
            </a:pPr>
            <a:r>
              <a:rPr lang="en-US" altLang="en-US" sz="1600" kern="0" dirty="0">
                <a:solidFill>
                  <a:srgbClr val="000000"/>
                </a:solidFill>
                <a:latin typeface="Verdana" panose="020B0604030504040204" pitchFamily="34" charset="0"/>
                <a:ea typeface="Verdana" panose="020B0604030504040204" pitchFamily="34" charset="0"/>
                <a:cs typeface="Verdana" panose="020B0604030504040204" pitchFamily="34" charset="0"/>
              </a:rPr>
              <a:t> Tertiary Recovery</a:t>
            </a:r>
          </a:p>
          <a:p>
            <a:pPr defTabSz="426661" eaLnBrk="1" fontAlgn="auto" hangingPunct="1">
              <a:lnSpc>
                <a:spcPct val="150000"/>
              </a:lnSpc>
              <a:spcBef>
                <a:spcPts val="0"/>
              </a:spcBef>
              <a:spcAft>
                <a:spcPts val="0"/>
              </a:spcAft>
              <a:buClr>
                <a:srgbClr val="000000"/>
              </a:buClr>
              <a:buSzPct val="100000"/>
              <a:buFont typeface="Arial" panose="020B0604020202020204" pitchFamily="34" charset="0"/>
              <a:buChar char="•"/>
              <a:tabLst>
                <a:tab pos="0" algn="l"/>
                <a:tab pos="426661" algn="l"/>
                <a:tab pos="853321" algn="l"/>
                <a:tab pos="1279982" algn="l"/>
                <a:tab pos="1706642" algn="l"/>
                <a:tab pos="2133303" algn="l"/>
                <a:tab pos="2559963" algn="l"/>
                <a:tab pos="2986623" algn="l"/>
                <a:tab pos="3413283" algn="l"/>
                <a:tab pos="3839944" algn="l"/>
                <a:tab pos="4266605" algn="l"/>
                <a:tab pos="4693265" algn="l"/>
                <a:tab pos="5119926" algn="l"/>
                <a:tab pos="5546587" algn="l"/>
                <a:tab pos="5973248" algn="l"/>
                <a:tab pos="6399908" algn="l"/>
                <a:tab pos="6826569" algn="l"/>
                <a:tab pos="7253230" algn="l"/>
                <a:tab pos="7679890" algn="l"/>
                <a:tab pos="8106550" algn="l"/>
                <a:tab pos="8533210" algn="l"/>
              </a:tabLst>
              <a:defRPr/>
            </a:pPr>
            <a:r>
              <a:rPr lang="en-US" altLang="en-US" sz="1600" kern="0" dirty="0">
                <a:solidFill>
                  <a:srgbClr val="000000"/>
                </a:solidFill>
                <a:latin typeface="Verdana" panose="020B0604030504040204" pitchFamily="34" charset="0"/>
                <a:ea typeface="Verdana" panose="020B0604030504040204" pitchFamily="34" charset="0"/>
                <a:cs typeface="Verdana" panose="020B0604030504040204" pitchFamily="34" charset="0"/>
              </a:rPr>
              <a:t> MEOR Mechanisms</a:t>
            </a:r>
          </a:p>
          <a:p>
            <a:pPr defTabSz="426661" eaLnBrk="1" fontAlgn="auto" hangingPunct="1">
              <a:lnSpc>
                <a:spcPct val="150000"/>
              </a:lnSpc>
              <a:spcBef>
                <a:spcPts val="0"/>
              </a:spcBef>
              <a:spcAft>
                <a:spcPts val="0"/>
              </a:spcAft>
              <a:buClr>
                <a:srgbClr val="000000"/>
              </a:buClr>
              <a:buSzPct val="100000"/>
              <a:buFont typeface="Arial" panose="020B0604020202020204" pitchFamily="34" charset="0"/>
              <a:buChar char="•"/>
              <a:tabLst>
                <a:tab pos="0" algn="l"/>
                <a:tab pos="426661" algn="l"/>
                <a:tab pos="853321" algn="l"/>
                <a:tab pos="1279982" algn="l"/>
                <a:tab pos="1706642" algn="l"/>
                <a:tab pos="2133303" algn="l"/>
                <a:tab pos="2559963" algn="l"/>
                <a:tab pos="2986623" algn="l"/>
                <a:tab pos="3413283" algn="l"/>
                <a:tab pos="3839944" algn="l"/>
                <a:tab pos="4266605" algn="l"/>
                <a:tab pos="4693265" algn="l"/>
                <a:tab pos="5119926" algn="l"/>
                <a:tab pos="5546587" algn="l"/>
                <a:tab pos="5973248" algn="l"/>
                <a:tab pos="6399908" algn="l"/>
                <a:tab pos="6826569" algn="l"/>
                <a:tab pos="7253230" algn="l"/>
                <a:tab pos="7679890" algn="l"/>
                <a:tab pos="8106550" algn="l"/>
                <a:tab pos="8533210" algn="l"/>
              </a:tabLst>
              <a:defRPr/>
            </a:pPr>
            <a:r>
              <a:rPr lang="en-US" altLang="en-US" sz="1600" kern="0" dirty="0">
                <a:solidFill>
                  <a:srgbClr val="000000"/>
                </a:solidFill>
                <a:latin typeface="Verdana" panose="020B0604030504040204" pitchFamily="34" charset="0"/>
                <a:ea typeface="Verdana" panose="020B0604030504040204" pitchFamily="34" charset="0"/>
                <a:cs typeface="Verdana" panose="020B0604030504040204" pitchFamily="34" charset="0"/>
              </a:rPr>
              <a:t> RAM </a:t>
            </a:r>
            <a:r>
              <a:rPr lang="en-US" altLang="en-US" sz="16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MEOR </a:t>
            </a:r>
            <a:r>
              <a:rPr lang="en-US" altLang="en-US" sz="1600" kern="0" dirty="0">
                <a:solidFill>
                  <a:srgbClr val="000000"/>
                </a:solidFill>
                <a:latin typeface="Verdana" panose="020B0604030504040204" pitchFamily="34" charset="0"/>
                <a:ea typeface="Verdana" panose="020B0604030504040204" pitchFamily="34" charset="0"/>
                <a:cs typeface="Verdana" panose="020B0604030504040204" pitchFamily="34" charset="0"/>
              </a:rPr>
              <a:t>– 1985 – 1996</a:t>
            </a:r>
          </a:p>
          <a:p>
            <a:pPr defTabSz="426661" eaLnBrk="1" fontAlgn="auto" hangingPunct="1">
              <a:lnSpc>
                <a:spcPct val="150000"/>
              </a:lnSpc>
              <a:spcBef>
                <a:spcPts val="0"/>
              </a:spcBef>
              <a:spcAft>
                <a:spcPts val="0"/>
              </a:spcAft>
              <a:buClr>
                <a:srgbClr val="000000"/>
              </a:buClr>
              <a:buSzPct val="100000"/>
              <a:buFont typeface="Arial" panose="020B0604020202020204" pitchFamily="34" charset="0"/>
              <a:buChar char="•"/>
              <a:tabLst>
                <a:tab pos="0" algn="l"/>
                <a:tab pos="426661" algn="l"/>
                <a:tab pos="853321" algn="l"/>
                <a:tab pos="1279982" algn="l"/>
                <a:tab pos="1706642" algn="l"/>
                <a:tab pos="2133303" algn="l"/>
                <a:tab pos="2559963" algn="l"/>
                <a:tab pos="2986623" algn="l"/>
                <a:tab pos="3413283" algn="l"/>
                <a:tab pos="3839944" algn="l"/>
                <a:tab pos="4266605" algn="l"/>
                <a:tab pos="4693265" algn="l"/>
                <a:tab pos="5119926" algn="l"/>
                <a:tab pos="5546587" algn="l"/>
                <a:tab pos="5973248" algn="l"/>
                <a:tab pos="6399908" algn="l"/>
                <a:tab pos="6826569" algn="l"/>
                <a:tab pos="7253230" algn="l"/>
                <a:tab pos="7679890" algn="l"/>
                <a:tab pos="8106550" algn="l"/>
                <a:tab pos="8533210" algn="l"/>
              </a:tabLst>
              <a:defRPr/>
            </a:pPr>
            <a:r>
              <a:rPr lang="en-US" altLang="en-US" sz="1600" kern="0" dirty="0">
                <a:solidFill>
                  <a:srgbClr val="000000"/>
                </a:solidFill>
                <a:latin typeface="Verdana" panose="020B0604030504040204" pitchFamily="34" charset="0"/>
                <a:ea typeface="Verdana" panose="020B0604030504040204" pitchFamily="34" charset="0"/>
                <a:cs typeface="Verdana" panose="020B0604030504040204" pitchFamily="34" charset="0"/>
              </a:rPr>
              <a:t> RAM </a:t>
            </a:r>
            <a:r>
              <a:rPr lang="en-US" altLang="en-US" sz="16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MEOR </a:t>
            </a:r>
            <a:r>
              <a:rPr lang="en-US" altLang="en-US" sz="1600" kern="0" dirty="0">
                <a:solidFill>
                  <a:srgbClr val="000000"/>
                </a:solidFill>
                <a:latin typeface="Verdana" panose="020B0604030504040204" pitchFamily="34" charset="0"/>
                <a:ea typeface="Verdana" panose="020B0604030504040204" pitchFamily="34" charset="0"/>
                <a:cs typeface="Verdana" panose="020B0604030504040204" pitchFamily="34" charset="0"/>
              </a:rPr>
              <a:t>– 2008 – 2010 / </a:t>
            </a:r>
            <a:r>
              <a:rPr lang="en-US" altLang="en-US" sz="16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DOE-NSWC</a:t>
            </a:r>
            <a:endParaRPr lang="en-US" altLang="en-US" sz="160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defTabSz="426661" eaLnBrk="1" fontAlgn="auto" hangingPunct="1">
              <a:lnSpc>
                <a:spcPct val="150000"/>
              </a:lnSpc>
              <a:spcBef>
                <a:spcPts val="0"/>
              </a:spcBef>
              <a:spcAft>
                <a:spcPts val="0"/>
              </a:spcAft>
              <a:buClr>
                <a:srgbClr val="000000"/>
              </a:buClr>
              <a:buSzPct val="100000"/>
              <a:buFont typeface="Arial" panose="020B0604020202020204" pitchFamily="34" charset="0"/>
              <a:buChar char="•"/>
              <a:tabLst>
                <a:tab pos="0" algn="l"/>
                <a:tab pos="426661" algn="l"/>
                <a:tab pos="853321" algn="l"/>
                <a:tab pos="1279982" algn="l"/>
                <a:tab pos="1706642" algn="l"/>
                <a:tab pos="2133303" algn="l"/>
                <a:tab pos="2559963" algn="l"/>
                <a:tab pos="2986623" algn="l"/>
                <a:tab pos="3413283" algn="l"/>
                <a:tab pos="3839944" algn="l"/>
                <a:tab pos="4266605" algn="l"/>
                <a:tab pos="4693265" algn="l"/>
                <a:tab pos="5119926" algn="l"/>
                <a:tab pos="5546587" algn="l"/>
                <a:tab pos="5973248" algn="l"/>
                <a:tab pos="6399908" algn="l"/>
                <a:tab pos="6826569" algn="l"/>
                <a:tab pos="7253230" algn="l"/>
                <a:tab pos="7679890" algn="l"/>
                <a:tab pos="8106550" algn="l"/>
                <a:tab pos="8533210" algn="l"/>
              </a:tabLst>
              <a:defRPr/>
            </a:pPr>
            <a:r>
              <a:rPr lang="en-US" altLang="en-US" sz="1600" kern="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altLang="en-US" sz="16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RAM History </a:t>
            </a:r>
            <a:r>
              <a:rPr lang="en-US" altLang="en-US" sz="1600" kern="0" dirty="0">
                <a:solidFill>
                  <a:srgbClr val="000000"/>
                </a:solidFill>
                <a:latin typeface="Verdana" panose="020B0604030504040204" pitchFamily="34" charset="0"/>
                <a:ea typeface="Verdana" panose="020B0604030504040204" pitchFamily="34" charset="0"/>
                <a:cs typeface="Verdana" panose="020B0604030504040204" pitchFamily="34" charset="0"/>
              </a:rPr>
              <a:t>– 2011 </a:t>
            </a:r>
            <a:r>
              <a:rPr lang="en-US" altLang="en-US" sz="16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altLang="en-US" sz="16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2022 / MEOR Waterflood</a:t>
            </a:r>
            <a:endParaRPr lang="en-US" altLang="en-US" sz="160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defTabSz="426661" eaLnBrk="1" fontAlgn="auto" hangingPunct="1">
              <a:lnSpc>
                <a:spcPct val="150000"/>
              </a:lnSpc>
              <a:spcBef>
                <a:spcPts val="0"/>
              </a:spcBef>
              <a:spcAft>
                <a:spcPts val="0"/>
              </a:spcAft>
              <a:buClr>
                <a:srgbClr val="000000"/>
              </a:buClr>
              <a:buSzPct val="100000"/>
              <a:buFont typeface="Arial" panose="020B0604020202020204" pitchFamily="34" charset="0"/>
              <a:buChar char="•"/>
              <a:tabLst>
                <a:tab pos="0" algn="l"/>
                <a:tab pos="426661" algn="l"/>
                <a:tab pos="853321" algn="l"/>
                <a:tab pos="1279982" algn="l"/>
                <a:tab pos="1706642" algn="l"/>
                <a:tab pos="2133303" algn="l"/>
                <a:tab pos="2559963" algn="l"/>
                <a:tab pos="2986623" algn="l"/>
                <a:tab pos="3413283" algn="l"/>
                <a:tab pos="3839944" algn="l"/>
                <a:tab pos="4266605" algn="l"/>
                <a:tab pos="4693265" algn="l"/>
                <a:tab pos="5119926" algn="l"/>
                <a:tab pos="5546587" algn="l"/>
                <a:tab pos="5973248" algn="l"/>
                <a:tab pos="6399908" algn="l"/>
                <a:tab pos="6826569" algn="l"/>
                <a:tab pos="7253230" algn="l"/>
                <a:tab pos="7679890" algn="l"/>
                <a:tab pos="8106550" algn="l"/>
                <a:tab pos="8533210" algn="l"/>
              </a:tabLst>
              <a:defRPr/>
            </a:pPr>
            <a:r>
              <a:rPr lang="en-US" altLang="en-US" sz="1600" kern="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altLang="en-US" sz="16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MEOR </a:t>
            </a:r>
            <a:r>
              <a:rPr lang="en-US" altLang="en-US" sz="1600" kern="0" dirty="0">
                <a:solidFill>
                  <a:srgbClr val="000000"/>
                </a:solidFill>
                <a:latin typeface="Verdana" panose="020B0604030504040204" pitchFamily="34" charset="0"/>
                <a:ea typeface="Verdana" panose="020B0604030504040204" pitchFamily="34" charset="0"/>
                <a:cs typeface="Verdana" panose="020B0604030504040204" pitchFamily="34" charset="0"/>
              </a:rPr>
              <a:t>Process vs MEOR Products </a:t>
            </a:r>
          </a:p>
          <a:p>
            <a:pPr defTabSz="426661" eaLnBrk="1" fontAlgn="auto" hangingPunct="1">
              <a:lnSpc>
                <a:spcPct val="150000"/>
              </a:lnSpc>
              <a:spcBef>
                <a:spcPts val="0"/>
              </a:spcBef>
              <a:spcAft>
                <a:spcPts val="0"/>
              </a:spcAft>
              <a:buClr>
                <a:srgbClr val="000000"/>
              </a:buClr>
              <a:buSzPct val="100000"/>
              <a:buFont typeface="Arial" panose="020B0604020202020204" pitchFamily="34" charset="0"/>
              <a:buChar char="•"/>
              <a:tabLst>
                <a:tab pos="0" algn="l"/>
                <a:tab pos="426661" algn="l"/>
                <a:tab pos="853321" algn="l"/>
                <a:tab pos="1279982" algn="l"/>
                <a:tab pos="1706642" algn="l"/>
                <a:tab pos="2133303" algn="l"/>
                <a:tab pos="2559963" algn="l"/>
                <a:tab pos="2986623" algn="l"/>
                <a:tab pos="3413283" algn="l"/>
                <a:tab pos="3839944" algn="l"/>
                <a:tab pos="4266605" algn="l"/>
                <a:tab pos="4693265" algn="l"/>
                <a:tab pos="5119926" algn="l"/>
                <a:tab pos="5546587" algn="l"/>
                <a:tab pos="5973248" algn="l"/>
                <a:tab pos="6399908" algn="l"/>
                <a:tab pos="6826569" algn="l"/>
                <a:tab pos="7253230" algn="l"/>
                <a:tab pos="7679890" algn="l"/>
                <a:tab pos="8106550" algn="l"/>
                <a:tab pos="8533210" algn="l"/>
              </a:tabLst>
              <a:defRPr/>
            </a:pPr>
            <a:r>
              <a:rPr lang="en-US" altLang="en-US" sz="1600" kern="0" dirty="0">
                <a:solidFill>
                  <a:srgbClr val="000000"/>
                </a:solidFill>
                <a:latin typeface="Verdana" panose="020B0604030504040204" pitchFamily="34" charset="0"/>
                <a:ea typeface="Verdana" panose="020B0604030504040204" pitchFamily="34" charset="0"/>
                <a:cs typeface="Verdana" panose="020B0604030504040204" pitchFamily="34" charset="0"/>
              </a:rPr>
              <a:t> MEOR Products – Dominion Energy </a:t>
            </a:r>
            <a:r>
              <a:rPr lang="en-US" altLang="en-US" sz="16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Services</a:t>
            </a:r>
            <a:endParaRPr lang="en-US" altLang="en-US" sz="160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defTabSz="426661" eaLnBrk="1" fontAlgn="auto" hangingPunct="1">
              <a:lnSpc>
                <a:spcPct val="150000"/>
              </a:lnSpc>
              <a:spcBef>
                <a:spcPts val="0"/>
              </a:spcBef>
              <a:spcAft>
                <a:spcPts val="0"/>
              </a:spcAft>
              <a:buClr>
                <a:srgbClr val="000000"/>
              </a:buClr>
              <a:buSzPct val="100000"/>
              <a:buFont typeface="Arial" panose="020B0604020202020204" pitchFamily="34" charset="0"/>
              <a:buChar char="•"/>
              <a:tabLst>
                <a:tab pos="0" algn="l"/>
                <a:tab pos="426661" algn="l"/>
                <a:tab pos="853321" algn="l"/>
                <a:tab pos="1279982" algn="l"/>
                <a:tab pos="1706642" algn="l"/>
                <a:tab pos="2133303" algn="l"/>
                <a:tab pos="2559963" algn="l"/>
                <a:tab pos="2986623" algn="l"/>
                <a:tab pos="3413283" algn="l"/>
                <a:tab pos="3839944" algn="l"/>
                <a:tab pos="4266605" algn="l"/>
                <a:tab pos="4693265" algn="l"/>
                <a:tab pos="5119926" algn="l"/>
                <a:tab pos="5546587" algn="l"/>
                <a:tab pos="5973248" algn="l"/>
                <a:tab pos="6399908" algn="l"/>
                <a:tab pos="6826569" algn="l"/>
                <a:tab pos="7253230" algn="l"/>
                <a:tab pos="7679890" algn="l"/>
                <a:tab pos="8106550" algn="l"/>
                <a:tab pos="8533210" algn="l"/>
              </a:tabLst>
              <a:defRPr/>
            </a:pPr>
            <a:r>
              <a:rPr lang="en-US" altLang="en-US" sz="1600" kern="0" dirty="0">
                <a:solidFill>
                  <a:srgbClr val="000000"/>
                </a:solidFill>
                <a:latin typeface="Verdana" panose="020B0604030504040204" pitchFamily="34" charset="0"/>
                <a:ea typeface="Verdana" panose="020B0604030504040204" pitchFamily="34" charset="0"/>
                <a:cs typeface="Verdana" panose="020B0604030504040204" pitchFamily="34" charset="0"/>
              </a:rPr>
              <a:t> Future Insights &amp; Emerging Technologies</a:t>
            </a:r>
          </a:p>
          <a:p>
            <a:pPr defTabSz="426661" eaLnBrk="1" fontAlgn="auto" hangingPunct="1">
              <a:spcBef>
                <a:spcPts val="0"/>
              </a:spcBef>
              <a:spcAft>
                <a:spcPts val="0"/>
              </a:spcAft>
              <a:buSzPct val="100000"/>
              <a:tabLst>
                <a:tab pos="0" algn="l"/>
                <a:tab pos="426661" algn="l"/>
                <a:tab pos="853321" algn="l"/>
                <a:tab pos="1279982" algn="l"/>
                <a:tab pos="1706642" algn="l"/>
                <a:tab pos="2133303" algn="l"/>
                <a:tab pos="2559963" algn="l"/>
                <a:tab pos="2986623" algn="l"/>
                <a:tab pos="3413283" algn="l"/>
                <a:tab pos="3839944" algn="l"/>
                <a:tab pos="4266605" algn="l"/>
                <a:tab pos="4693265" algn="l"/>
                <a:tab pos="5119926" algn="l"/>
                <a:tab pos="5546587" algn="l"/>
                <a:tab pos="5973248" algn="l"/>
                <a:tab pos="6399908" algn="l"/>
                <a:tab pos="6826569" algn="l"/>
                <a:tab pos="7253230" algn="l"/>
                <a:tab pos="7679890" algn="l"/>
                <a:tab pos="8106550" algn="l"/>
                <a:tab pos="8533210" algn="l"/>
              </a:tabLst>
              <a:defRPr/>
            </a:pPr>
            <a:endParaRPr lang="pl-PL" altLang="en-US" sz="2240" kern="0" dirty="0">
              <a:solidFill>
                <a:srgbClr val="000000"/>
              </a:solidFill>
              <a:cs typeface="Arial" panose="020B0604020202020204" pitchFamily="34" charset="0"/>
            </a:endParaRPr>
          </a:p>
          <a:p>
            <a:pPr defTabSz="426661" eaLnBrk="1" fontAlgn="auto" hangingPunct="1">
              <a:spcBef>
                <a:spcPts val="0"/>
              </a:spcBef>
              <a:spcAft>
                <a:spcPts val="0"/>
              </a:spcAft>
              <a:buSzPct val="100000"/>
              <a:tabLst>
                <a:tab pos="0" algn="l"/>
                <a:tab pos="426661" algn="l"/>
                <a:tab pos="853321" algn="l"/>
                <a:tab pos="1279982" algn="l"/>
                <a:tab pos="1706642" algn="l"/>
                <a:tab pos="2133303" algn="l"/>
                <a:tab pos="2559963" algn="l"/>
                <a:tab pos="2986623" algn="l"/>
                <a:tab pos="3413283" algn="l"/>
                <a:tab pos="3839944" algn="l"/>
                <a:tab pos="4266605" algn="l"/>
                <a:tab pos="4693265" algn="l"/>
                <a:tab pos="5119926" algn="l"/>
                <a:tab pos="5546587" algn="l"/>
                <a:tab pos="5973248" algn="l"/>
                <a:tab pos="6399908" algn="l"/>
                <a:tab pos="6826569" algn="l"/>
                <a:tab pos="7253230" algn="l"/>
                <a:tab pos="7679890" algn="l"/>
                <a:tab pos="8106550" algn="l"/>
                <a:tab pos="8533210" algn="l"/>
              </a:tabLst>
              <a:defRPr/>
            </a:pPr>
            <a:endParaRPr lang="pl-PL" altLang="en-US" sz="2240" kern="0" dirty="0">
              <a:solidFill>
                <a:srgbClr val="000000"/>
              </a:solidFill>
            </a:endParaRPr>
          </a:p>
          <a:p>
            <a:pPr defTabSz="426661" eaLnBrk="1" fontAlgn="auto" hangingPunct="1">
              <a:spcBef>
                <a:spcPts val="0"/>
              </a:spcBef>
              <a:spcAft>
                <a:spcPts val="0"/>
              </a:spcAft>
              <a:buSzPct val="100000"/>
              <a:tabLst>
                <a:tab pos="0" algn="l"/>
                <a:tab pos="426661" algn="l"/>
                <a:tab pos="853321" algn="l"/>
                <a:tab pos="1279982" algn="l"/>
                <a:tab pos="1706642" algn="l"/>
                <a:tab pos="2133303" algn="l"/>
                <a:tab pos="2559963" algn="l"/>
                <a:tab pos="2986623" algn="l"/>
                <a:tab pos="3413283" algn="l"/>
                <a:tab pos="3839944" algn="l"/>
                <a:tab pos="4266605" algn="l"/>
                <a:tab pos="4693265" algn="l"/>
                <a:tab pos="5119926" algn="l"/>
                <a:tab pos="5546587" algn="l"/>
                <a:tab pos="5973248" algn="l"/>
                <a:tab pos="6399908" algn="l"/>
                <a:tab pos="6826569" algn="l"/>
                <a:tab pos="7253230" algn="l"/>
                <a:tab pos="7679890" algn="l"/>
                <a:tab pos="8106550" algn="l"/>
                <a:tab pos="8533210" algn="l"/>
              </a:tabLst>
              <a:defRPr/>
            </a:pPr>
            <a:endParaRPr lang="pl-PL" altLang="en-US" sz="2240" kern="0" dirty="0">
              <a:solidFill>
                <a:srgbClr val="000000"/>
              </a:solidFill>
            </a:endParaRPr>
          </a:p>
        </p:txBody>
      </p:sp>
      <p:sp>
        <p:nvSpPr>
          <p:cNvPr id="5" name="Text Box 12"/>
          <p:cNvSpPr txBox="1">
            <a:spLocks noChangeArrowheads="1"/>
          </p:cNvSpPr>
          <p:nvPr/>
        </p:nvSpPr>
        <p:spPr bwMode="auto">
          <a:xfrm>
            <a:off x="1100669" y="171007"/>
            <a:ext cx="6579533" cy="453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6188" tIns="54733" rIns="76188" bIns="38093"/>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defTabSz="387024" eaLnBrk="1">
              <a:lnSpc>
                <a:spcPts val="2371"/>
              </a:lnSpc>
              <a:buClr>
                <a:srgbClr val="000000"/>
              </a:buClr>
              <a:buSzPct val="100000"/>
              <a:defRPr/>
            </a:pPr>
            <a:r>
              <a:rPr lang="en-US" altLang="en-US" sz="2000" dirty="0">
                <a:solidFill>
                  <a:srgbClr val="280099"/>
                </a:solidFill>
                <a:effectLst>
                  <a:outerShdw blurRad="38100" dist="38100" dir="2700000" algn="tl">
                    <a:srgbClr val="C0C0C0"/>
                  </a:outerShdw>
                </a:effectLst>
                <a:latin typeface="Microsoft Sans Serif" panose="020B0604020202020204" pitchFamily="34" charset="0"/>
              </a:rPr>
              <a:t>Microbial EOR: Past, Present &amp; </a:t>
            </a:r>
            <a:r>
              <a:rPr lang="en-US" altLang="en-US" sz="2000" dirty="0" smtClean="0">
                <a:solidFill>
                  <a:srgbClr val="280099"/>
                </a:solidFill>
                <a:effectLst>
                  <a:outerShdw blurRad="38100" dist="38100" dir="2700000" algn="tl">
                    <a:srgbClr val="C0C0C0"/>
                  </a:outerShdw>
                </a:effectLst>
                <a:latin typeface="Microsoft Sans Serif" panose="020B0604020202020204" pitchFamily="34" charset="0"/>
              </a:rPr>
              <a:t>Future</a:t>
            </a:r>
            <a:endParaRPr lang="en-US" altLang="en-US" sz="2000" dirty="0">
              <a:solidFill>
                <a:srgbClr val="280099"/>
              </a:solidFill>
              <a:effectLst>
                <a:outerShdw blurRad="38100" dist="38100" dir="2700000" algn="tl">
                  <a:srgbClr val="C0C0C0"/>
                </a:outerShdw>
              </a:effectLst>
              <a:latin typeface="Microsoft Sans Serif" panose="020B0604020202020204" pitchFamily="34" charset="0"/>
            </a:endParaRPr>
          </a:p>
        </p:txBody>
      </p:sp>
    </p:spTree>
    <p:extLst>
      <p:ext uri="{BB962C8B-B14F-4D97-AF65-F5344CB8AC3E}">
        <p14:creationId xmlns:p14="http://schemas.microsoft.com/office/powerpoint/2010/main" val="3047194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061" y="5532709"/>
            <a:ext cx="1280160" cy="853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p:cNvPicPr>
          <p:nvPr/>
        </p:nvPicPr>
        <p:blipFill>
          <a:blip r:embed="rId4"/>
          <a:stretch>
            <a:fillRect/>
          </a:stretch>
        </p:blipFill>
        <p:spPr>
          <a:xfrm>
            <a:off x="7586472" y="85344"/>
            <a:ext cx="922637" cy="682752"/>
          </a:xfrm>
          <a:prstGeom prst="rect">
            <a:avLst/>
          </a:prstGeom>
        </p:spPr>
      </p:pic>
      <p:pic>
        <p:nvPicPr>
          <p:cNvPr id="6" name="Picture 9" descr="C:\Users\cicha\AppData\Local\Temp\ARCD169\EN\logo INIG ENG.tif"/>
          <p:cNvPicPr>
            <a:picLocks noChangeAspect="1" noChangeArrowheads="1"/>
          </p:cNvPicPr>
          <p:nvPr/>
        </p:nvPicPr>
        <p:blipFill>
          <a:blip r:embed="rId5" cstate="print">
            <a:extLst>
              <a:ext uri="{28A0092B-C50C-407E-A947-70E740481C1C}">
                <a14:useLocalDpi xmlns:a14="http://schemas.microsoft.com/office/drawing/2010/main" val="0"/>
              </a:ext>
            </a:extLst>
          </a:blip>
          <a:srcRect b="18311"/>
          <a:stretch>
            <a:fillRect/>
          </a:stretch>
        </p:blipFill>
        <p:spPr bwMode="auto">
          <a:xfrm>
            <a:off x="76200" y="0"/>
            <a:ext cx="1020869" cy="82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2"/>
          <p:cNvSpPr txBox="1">
            <a:spLocks noChangeArrowheads="1"/>
          </p:cNvSpPr>
          <p:nvPr/>
        </p:nvSpPr>
        <p:spPr bwMode="auto">
          <a:xfrm>
            <a:off x="1463040" y="182880"/>
            <a:ext cx="576594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6188" tIns="54733" rIns="76188" bIns="38093"/>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defTabSz="387024" eaLnBrk="1">
              <a:lnSpc>
                <a:spcPts val="2709"/>
              </a:lnSpc>
              <a:buClr>
                <a:srgbClr val="000000"/>
              </a:buClr>
              <a:buSzPct val="100000"/>
              <a:defRPr/>
            </a:pPr>
            <a:r>
              <a:rPr lang="en-US" altLang="en-US" sz="1800" dirty="0" smtClean="0">
                <a:solidFill>
                  <a:srgbClr val="280099"/>
                </a:solidFill>
                <a:effectLst>
                  <a:outerShdw blurRad="38100" dist="38100" dir="2700000" algn="tl">
                    <a:srgbClr val="C0C0C0"/>
                  </a:outerShdw>
                </a:effectLst>
                <a:latin typeface="Microsoft Sans Serif" panose="020B0604020202020204" pitchFamily="34" charset="0"/>
              </a:rPr>
              <a:t>Phase I – Plawowice MAW Results at 36 months </a:t>
            </a:r>
            <a:endParaRPr lang="en-US" altLang="en-US" sz="1800" dirty="0">
              <a:solidFill>
                <a:srgbClr val="280099"/>
              </a:solidFill>
              <a:effectLst>
                <a:outerShdw blurRad="38100" dist="38100" dir="2700000" algn="tl">
                  <a:srgbClr val="C0C0C0"/>
                </a:outerShdw>
              </a:effectLst>
              <a:latin typeface="Microsoft Sans Serif" panose="020B0604020202020204" pitchFamily="34" charset="0"/>
            </a:endParaRPr>
          </a:p>
        </p:txBody>
      </p:sp>
      <p:pic>
        <p:nvPicPr>
          <p:cNvPr id="9" name="Picture 8"/>
          <p:cNvPicPr preferRelativeResize="0">
            <a:picLocks/>
          </p:cNvPicPr>
          <p:nvPr/>
        </p:nvPicPr>
        <p:blipFill>
          <a:blip r:embed="rId6"/>
          <a:stretch>
            <a:fillRect/>
          </a:stretch>
        </p:blipFill>
        <p:spPr>
          <a:xfrm>
            <a:off x="586634" y="958136"/>
            <a:ext cx="7344816" cy="3544844"/>
          </a:xfrm>
          <a:prstGeom prst="rect">
            <a:avLst/>
          </a:prstGeom>
        </p:spPr>
      </p:pic>
      <p:sp>
        <p:nvSpPr>
          <p:cNvPr id="10" name="Rectangle 9"/>
          <p:cNvSpPr/>
          <p:nvPr/>
        </p:nvSpPr>
        <p:spPr>
          <a:xfrm>
            <a:off x="586634" y="4502980"/>
            <a:ext cx="7344815" cy="1371403"/>
          </a:xfrm>
          <a:prstGeom prst="rect">
            <a:avLst/>
          </a:prstGeom>
        </p:spPr>
        <p:txBody>
          <a:bodyPr wrap="square">
            <a:noAutofit/>
          </a:bodyPr>
          <a:lstStyle/>
          <a:p>
            <a:pPr algn="just">
              <a:lnSpc>
                <a:spcPct val="115000"/>
              </a:lnSpc>
              <a:spcAft>
                <a:spcPts val="0"/>
              </a:spcAft>
            </a:pPr>
            <a:r>
              <a:rPr lang="en-US" sz="1100" dirty="0" smtClean="0">
                <a:ea typeface="Verdana" panose="020B0604030504040204" pitchFamily="34" charset="0"/>
                <a:cs typeface="Verdana" panose="020B0604030504040204" pitchFamily="34" charset="0"/>
              </a:rPr>
              <a:t>The production spike following initial microbial </a:t>
            </a:r>
            <a:r>
              <a:rPr lang="en-US" sz="1100" dirty="0">
                <a:ea typeface="Verdana" panose="020B0604030504040204" pitchFamily="34" charset="0"/>
                <a:cs typeface="Verdana" panose="020B0604030504040204" pitchFamily="34" charset="0"/>
              </a:rPr>
              <a:t>system [MS] injection is attributed to </a:t>
            </a:r>
            <a:r>
              <a:rPr lang="en-US" sz="1100" dirty="0" smtClean="0">
                <a:ea typeface="Verdana" panose="020B0604030504040204" pitchFamily="34" charset="0"/>
                <a:cs typeface="Verdana" panose="020B0604030504040204" pitchFamily="34" charset="0"/>
              </a:rPr>
              <a:t>bio-surfactants </a:t>
            </a:r>
            <a:r>
              <a:rPr lang="en-US" sz="1100" dirty="0">
                <a:ea typeface="Verdana" panose="020B0604030504040204" pitchFamily="34" charset="0"/>
                <a:cs typeface="Verdana" panose="020B0604030504040204" pitchFamily="34" charset="0"/>
              </a:rPr>
              <a:t>produced during final grow-up of the MS slug </a:t>
            </a:r>
            <a:r>
              <a:rPr lang="en-US" sz="1100" dirty="0" smtClean="0">
                <a:ea typeface="Verdana" panose="020B0604030504040204" pitchFamily="34" charset="0"/>
                <a:cs typeface="Verdana" panose="020B0604030504040204" pitchFamily="34" charset="0"/>
              </a:rPr>
              <a:t>(±20 </a:t>
            </a:r>
            <a:r>
              <a:rPr lang="en-US" sz="1100" dirty="0">
                <a:ea typeface="Verdana" panose="020B0604030504040204" pitchFamily="34" charset="0"/>
                <a:cs typeface="Verdana" panose="020B0604030504040204" pitchFamily="34" charset="0"/>
              </a:rPr>
              <a:t>mt) which </a:t>
            </a:r>
            <a:r>
              <a:rPr lang="en-US" sz="1100" dirty="0" smtClean="0">
                <a:ea typeface="Verdana" panose="020B0604030504040204" pitchFamily="34" charset="0"/>
                <a:cs typeface="Verdana" panose="020B0604030504040204" pitchFamily="34" charset="0"/>
              </a:rPr>
              <a:t>took </a:t>
            </a:r>
            <a:r>
              <a:rPr lang="en-US" sz="1100" dirty="0">
                <a:ea typeface="Verdana" panose="020B0604030504040204" pitchFamily="34" charset="0"/>
                <a:cs typeface="Verdana" panose="020B0604030504040204" pitchFamily="34" charset="0"/>
              </a:rPr>
              <a:t>place at the Plawowice oil field. Injector problems account for the subsequent  </a:t>
            </a:r>
            <a:r>
              <a:rPr lang="en-US" sz="1100" dirty="0" smtClean="0">
                <a:ea typeface="Verdana" panose="020B0604030504040204" pitchFamily="34" charset="0"/>
                <a:cs typeface="Verdana" panose="020B0604030504040204" pitchFamily="34" charset="0"/>
              </a:rPr>
              <a:t>downturn</a:t>
            </a:r>
            <a:r>
              <a:rPr lang="en-US" sz="1100" dirty="0">
                <a:ea typeface="Verdana" panose="020B0604030504040204" pitchFamily="34" charset="0"/>
                <a:cs typeface="Verdana" panose="020B0604030504040204" pitchFamily="34" charset="0"/>
              </a:rPr>
              <a:t>. Production then trends sharply upwards once the injected </a:t>
            </a:r>
            <a:r>
              <a:rPr lang="en-US" sz="1100" dirty="0" smtClean="0">
                <a:ea typeface="Verdana" panose="020B0604030504040204" pitchFamily="34" charset="0"/>
                <a:cs typeface="Verdana" panose="020B0604030504040204" pitchFamily="34" charset="0"/>
              </a:rPr>
              <a:t>MS microbes become established </a:t>
            </a:r>
            <a:r>
              <a:rPr lang="en-US" sz="1100" dirty="0">
                <a:ea typeface="Verdana" panose="020B0604030504040204" pitchFamily="34" charset="0"/>
                <a:cs typeface="Verdana" panose="020B0604030504040204" pitchFamily="34" charset="0"/>
              </a:rPr>
              <a:t>in the formation and </a:t>
            </a:r>
            <a:r>
              <a:rPr lang="en-US" sz="1100" dirty="0" smtClean="0">
                <a:ea typeface="Verdana" panose="020B0604030504040204" pitchFamily="34" charset="0"/>
                <a:cs typeface="Verdana" panose="020B0604030504040204" pitchFamily="34" charset="0"/>
              </a:rPr>
              <a:t>begin migrating </a:t>
            </a:r>
            <a:r>
              <a:rPr lang="en-US" sz="1100" dirty="0">
                <a:ea typeface="Verdana" panose="020B0604030504040204" pitchFamily="34" charset="0"/>
                <a:cs typeface="Verdana" panose="020B0604030504040204" pitchFamily="34" charset="0"/>
              </a:rPr>
              <a:t>towards the production </a:t>
            </a:r>
            <a:r>
              <a:rPr lang="en-US" sz="1100" dirty="0" smtClean="0">
                <a:ea typeface="Verdana" panose="020B0604030504040204" pitchFamily="34" charset="0"/>
                <a:cs typeface="Verdana" panose="020B0604030504040204" pitchFamily="34" charset="0"/>
              </a:rPr>
              <a:t>wells. Microbial </a:t>
            </a:r>
            <a:r>
              <a:rPr lang="en-US" sz="1100" dirty="0">
                <a:ea typeface="Verdana" panose="020B0604030504040204" pitchFamily="34" charset="0"/>
                <a:cs typeface="Verdana" panose="020B0604030504040204" pitchFamily="34" charset="0"/>
              </a:rPr>
              <a:t>breakout of the injected MS organisms at Pł-159 was observed in </a:t>
            </a:r>
            <a:r>
              <a:rPr lang="en-US" sz="1100" dirty="0" smtClean="0">
                <a:ea typeface="Verdana" panose="020B0604030504040204" pitchFamily="34" charset="0"/>
                <a:cs typeface="Verdana" panose="020B0604030504040204" pitchFamily="34" charset="0"/>
              </a:rPr>
              <a:t>the </a:t>
            </a:r>
            <a:r>
              <a:rPr lang="en-US" sz="1100" dirty="0">
                <a:ea typeface="Verdana" panose="020B0604030504040204" pitchFamily="34" charset="0"/>
                <a:cs typeface="Verdana" panose="020B0604030504040204" pitchFamily="34" charset="0"/>
              </a:rPr>
              <a:t>20</a:t>
            </a:r>
            <a:r>
              <a:rPr lang="en-US" sz="1100" baseline="30000" dirty="0">
                <a:ea typeface="Verdana" panose="020B0604030504040204" pitchFamily="34" charset="0"/>
                <a:cs typeface="Verdana" panose="020B0604030504040204" pitchFamily="34" charset="0"/>
              </a:rPr>
              <a:t>th</a:t>
            </a:r>
            <a:r>
              <a:rPr lang="en-US" sz="1100" dirty="0">
                <a:ea typeface="Verdana" panose="020B0604030504040204" pitchFamily="34" charset="0"/>
                <a:cs typeface="Verdana" panose="020B0604030504040204" pitchFamily="34" charset="0"/>
              </a:rPr>
              <a:t> month. Approximately 160 mt of augmented nutrients were periodically </a:t>
            </a:r>
            <a:r>
              <a:rPr lang="en-US" sz="1100" dirty="0" smtClean="0">
                <a:ea typeface="Verdana" panose="020B0604030504040204" pitchFamily="34" charset="0"/>
                <a:cs typeface="Verdana" panose="020B0604030504040204" pitchFamily="34" charset="0"/>
              </a:rPr>
              <a:t>injected </a:t>
            </a:r>
            <a:r>
              <a:rPr lang="en-US" sz="1100" dirty="0">
                <a:ea typeface="Verdana" panose="020B0604030504040204" pitchFamily="34" charset="0"/>
                <a:cs typeface="Verdana" panose="020B0604030504040204" pitchFamily="34" charset="0"/>
              </a:rPr>
              <a:t>during the 36 months of Phase l.</a:t>
            </a:r>
            <a:endParaRPr lang="en-US" sz="1100" dirty="0">
              <a:effectLs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77402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061" y="5532709"/>
            <a:ext cx="1280160" cy="853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p:cNvPicPr>
          <p:nvPr/>
        </p:nvPicPr>
        <p:blipFill>
          <a:blip r:embed="rId4"/>
          <a:stretch>
            <a:fillRect/>
          </a:stretch>
        </p:blipFill>
        <p:spPr>
          <a:xfrm>
            <a:off x="7586472" y="85344"/>
            <a:ext cx="922637" cy="682752"/>
          </a:xfrm>
          <a:prstGeom prst="rect">
            <a:avLst/>
          </a:prstGeom>
        </p:spPr>
      </p:pic>
      <p:pic>
        <p:nvPicPr>
          <p:cNvPr id="6" name="Picture 9" descr="C:\Users\cicha\AppData\Local\Temp\ARCD169\EN\logo INIG ENG.tif"/>
          <p:cNvPicPr>
            <a:picLocks noChangeAspect="1" noChangeArrowheads="1"/>
          </p:cNvPicPr>
          <p:nvPr/>
        </p:nvPicPr>
        <p:blipFill>
          <a:blip r:embed="rId5" cstate="print">
            <a:extLst>
              <a:ext uri="{28A0092B-C50C-407E-A947-70E740481C1C}">
                <a14:useLocalDpi xmlns:a14="http://schemas.microsoft.com/office/drawing/2010/main" val="0"/>
              </a:ext>
            </a:extLst>
          </a:blip>
          <a:srcRect b="18311"/>
          <a:stretch>
            <a:fillRect/>
          </a:stretch>
        </p:blipFill>
        <p:spPr bwMode="auto">
          <a:xfrm>
            <a:off x="76200" y="0"/>
            <a:ext cx="1020869" cy="82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2"/>
          <p:cNvSpPr txBox="1">
            <a:spLocks noChangeArrowheads="1"/>
          </p:cNvSpPr>
          <p:nvPr/>
        </p:nvSpPr>
        <p:spPr bwMode="auto">
          <a:xfrm>
            <a:off x="1100669" y="182880"/>
            <a:ext cx="657953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6188" tIns="54733" rIns="76188" bIns="38093"/>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defTabSz="387024" eaLnBrk="1">
              <a:lnSpc>
                <a:spcPts val="2709"/>
              </a:lnSpc>
              <a:buClr>
                <a:srgbClr val="000000"/>
              </a:buClr>
              <a:buSzPct val="100000"/>
              <a:defRPr/>
            </a:pPr>
            <a:r>
              <a:rPr lang="en-US" altLang="en-US" sz="1800" dirty="0" smtClean="0">
                <a:solidFill>
                  <a:srgbClr val="280099"/>
                </a:solidFill>
                <a:effectLst>
                  <a:outerShdw blurRad="38100" dist="38100" dir="2700000" algn="tl">
                    <a:srgbClr val="C0C0C0"/>
                  </a:outerShdw>
                </a:effectLst>
                <a:latin typeface="Microsoft Sans Serif" panose="020B0604020202020204" pitchFamily="34" charset="0"/>
              </a:rPr>
              <a:t>Phase </a:t>
            </a:r>
            <a:r>
              <a:rPr lang="en-US" altLang="en-US" sz="1800" dirty="0" smtClean="0">
                <a:solidFill>
                  <a:srgbClr val="280099"/>
                </a:solidFill>
                <a:effectLst>
                  <a:outerShdw blurRad="38100" dist="38100" dir="2700000" algn="tl">
                    <a:srgbClr val="C0C0C0"/>
                  </a:outerShdw>
                </a:effectLst>
                <a:latin typeface="Microsoft Sans Serif" panose="020B0604020202020204" pitchFamily="34" charset="0"/>
              </a:rPr>
              <a:t>l, </a:t>
            </a:r>
            <a:r>
              <a:rPr lang="en-US" altLang="en-US" sz="1800" dirty="0" err="1" smtClean="0">
                <a:solidFill>
                  <a:srgbClr val="280099"/>
                </a:solidFill>
                <a:effectLst>
                  <a:outerShdw blurRad="38100" dist="38100" dir="2700000" algn="tl">
                    <a:srgbClr val="C0C0C0"/>
                  </a:outerShdw>
                </a:effectLst>
                <a:latin typeface="Microsoft Sans Serif" panose="020B0604020202020204" pitchFamily="34" charset="0"/>
              </a:rPr>
              <a:t>lll</a:t>
            </a:r>
            <a:r>
              <a:rPr lang="en-US" altLang="en-US" sz="1800" dirty="0" smtClean="0">
                <a:solidFill>
                  <a:srgbClr val="280099"/>
                </a:solidFill>
                <a:effectLst>
                  <a:outerShdw blurRad="38100" dist="38100" dir="2700000" algn="tl">
                    <a:srgbClr val="C0C0C0"/>
                  </a:outerShdw>
                </a:effectLst>
                <a:latin typeface="Microsoft Sans Serif" panose="020B0604020202020204" pitchFamily="34" charset="0"/>
              </a:rPr>
              <a:t> &amp; </a:t>
            </a:r>
            <a:r>
              <a:rPr lang="en-US" altLang="en-US" sz="1800" dirty="0" err="1" smtClean="0">
                <a:solidFill>
                  <a:srgbClr val="280099"/>
                </a:solidFill>
                <a:effectLst>
                  <a:outerShdw blurRad="38100" dist="38100" dir="2700000" algn="tl">
                    <a:srgbClr val="C0C0C0"/>
                  </a:outerShdw>
                </a:effectLst>
                <a:latin typeface="Microsoft Sans Serif" panose="020B0604020202020204" pitchFamily="34" charset="0"/>
              </a:rPr>
              <a:t>lll</a:t>
            </a:r>
            <a:r>
              <a:rPr lang="en-US" altLang="en-US" sz="1800" dirty="0" smtClean="0">
                <a:solidFill>
                  <a:srgbClr val="280099"/>
                </a:solidFill>
                <a:effectLst>
                  <a:outerShdw blurRad="38100" dist="38100" dir="2700000" algn="tl">
                    <a:srgbClr val="C0C0C0"/>
                  </a:outerShdw>
                </a:effectLst>
                <a:latin typeface="Microsoft Sans Serif" panose="020B0604020202020204" pitchFamily="34" charset="0"/>
              </a:rPr>
              <a:t> - Plawowice  </a:t>
            </a:r>
            <a:r>
              <a:rPr lang="en-US" altLang="en-US" sz="1800" dirty="0" smtClean="0">
                <a:solidFill>
                  <a:srgbClr val="280099"/>
                </a:solidFill>
                <a:effectLst>
                  <a:outerShdw blurRad="38100" dist="38100" dir="2700000" algn="tl">
                    <a:srgbClr val="C0C0C0"/>
                  </a:outerShdw>
                </a:effectLst>
                <a:latin typeface="Microsoft Sans Serif" panose="020B0604020202020204" pitchFamily="34" charset="0"/>
              </a:rPr>
              <a:t>MAW Results at 106 Months</a:t>
            </a:r>
            <a:endParaRPr lang="en-US" altLang="en-US" sz="1800" dirty="0">
              <a:solidFill>
                <a:srgbClr val="280099"/>
              </a:solidFill>
              <a:effectLst>
                <a:outerShdw blurRad="38100" dist="38100" dir="2700000" algn="tl">
                  <a:srgbClr val="C0C0C0"/>
                </a:outerShdw>
              </a:effectLst>
              <a:latin typeface="Microsoft Sans Serif" panose="020B0604020202020204" pitchFamily="34" charset="0"/>
            </a:endParaRPr>
          </a:p>
        </p:txBody>
      </p:sp>
      <p:pic>
        <p:nvPicPr>
          <p:cNvPr id="9" name="Picture 8"/>
          <p:cNvPicPr>
            <a:picLocks noChangeAspect="1"/>
          </p:cNvPicPr>
          <p:nvPr/>
        </p:nvPicPr>
        <p:blipFill>
          <a:blip r:embed="rId6"/>
          <a:stretch>
            <a:fillRect/>
          </a:stretch>
        </p:blipFill>
        <p:spPr>
          <a:xfrm>
            <a:off x="365760" y="1554480"/>
            <a:ext cx="7863840" cy="3539304"/>
          </a:xfrm>
          <a:prstGeom prst="rect">
            <a:avLst/>
          </a:prstGeom>
        </p:spPr>
      </p:pic>
      <p:pic>
        <p:nvPicPr>
          <p:cNvPr id="10" name="Picture 9"/>
          <p:cNvPicPr>
            <a:picLocks noChangeAspect="1"/>
          </p:cNvPicPr>
          <p:nvPr/>
        </p:nvPicPr>
        <p:blipFill>
          <a:blip r:embed="rId7"/>
          <a:stretch>
            <a:fillRect/>
          </a:stretch>
        </p:blipFill>
        <p:spPr>
          <a:xfrm>
            <a:off x="1779635" y="730381"/>
            <a:ext cx="5120640" cy="935711"/>
          </a:xfrm>
          <a:prstGeom prst="rect">
            <a:avLst/>
          </a:prstGeom>
        </p:spPr>
      </p:pic>
      <p:sp>
        <p:nvSpPr>
          <p:cNvPr id="2" name="TextBox 1"/>
          <p:cNvSpPr txBox="1"/>
          <p:nvPr/>
        </p:nvSpPr>
        <p:spPr>
          <a:xfrm>
            <a:off x="714197" y="5172510"/>
            <a:ext cx="6519124" cy="938719"/>
          </a:xfrm>
          <a:prstGeom prst="rect">
            <a:avLst/>
          </a:prstGeom>
          <a:noFill/>
        </p:spPr>
        <p:txBody>
          <a:bodyPr wrap="square" rtlCol="0">
            <a:spAutoFit/>
          </a:bodyPr>
          <a:lstStyle/>
          <a:p>
            <a:pPr algn="ctr"/>
            <a:r>
              <a:rPr lang="en-US" sz="11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Plawowice </a:t>
            </a:r>
            <a:r>
              <a:rPr lang="en-US" sz="1100" dirty="0">
                <a:solidFill>
                  <a:prstClr val="black"/>
                </a:solidFill>
                <a:latin typeface="Verdana" panose="020B0604030504040204" pitchFamily="34" charset="0"/>
                <a:ea typeface="Verdana" panose="020B0604030504040204" pitchFamily="34" charset="0"/>
                <a:cs typeface="Verdana" panose="020B0604030504040204" pitchFamily="34" charset="0"/>
              </a:rPr>
              <a:t>Oil Field </a:t>
            </a:r>
            <a:r>
              <a:rPr lang="en-US" sz="11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is operated </a:t>
            </a:r>
            <a:r>
              <a:rPr lang="en-US" sz="1100" dirty="0">
                <a:solidFill>
                  <a:prstClr val="black"/>
                </a:solidFill>
                <a:latin typeface="Verdana" panose="020B0604030504040204" pitchFamily="34" charset="0"/>
                <a:ea typeface="Verdana" panose="020B0604030504040204" pitchFamily="34" charset="0"/>
                <a:cs typeface="Verdana" panose="020B0604030504040204" pitchFamily="34" charset="0"/>
              </a:rPr>
              <a:t>by the Polish Oil &amp; Gas </a:t>
            </a:r>
            <a:r>
              <a:rPr lang="en-US" sz="11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Company (PGNiG). </a:t>
            </a:r>
            <a:r>
              <a:rPr lang="en-US" sz="1100" dirty="0">
                <a:solidFill>
                  <a:prstClr val="black"/>
                </a:solidFill>
                <a:latin typeface="Verdana" panose="020B0604030504040204" pitchFamily="34" charset="0"/>
                <a:ea typeface="Verdana" panose="020B0604030504040204" pitchFamily="34" charset="0"/>
                <a:cs typeface="Verdana" panose="020B0604030504040204" pitchFamily="34" charset="0"/>
              </a:rPr>
              <a:t>The Polish Oil &amp; Gas Institute conducted preliminary laboratory </a:t>
            </a:r>
            <a:r>
              <a:rPr lang="en-US" sz="11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investigations, final </a:t>
            </a:r>
            <a:r>
              <a:rPr lang="en-US" sz="1100" dirty="0">
                <a:solidFill>
                  <a:prstClr val="black"/>
                </a:solidFill>
                <a:latin typeface="Verdana" panose="020B0604030504040204" pitchFamily="34" charset="0"/>
                <a:ea typeface="Verdana" panose="020B0604030504040204" pitchFamily="34" charset="0"/>
                <a:cs typeface="Verdana" panose="020B0604030504040204" pitchFamily="34" charset="0"/>
              </a:rPr>
              <a:t>microbial system </a:t>
            </a:r>
            <a:r>
              <a:rPr lang="en-US" sz="11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processing and </a:t>
            </a:r>
            <a:r>
              <a:rPr lang="en-US" sz="1100" dirty="0">
                <a:solidFill>
                  <a:prstClr val="black"/>
                </a:solidFill>
                <a:latin typeface="Verdana" panose="020B0604030504040204" pitchFamily="34" charset="0"/>
                <a:ea typeface="Verdana" panose="020B0604030504040204" pitchFamily="34" charset="0"/>
                <a:cs typeface="Verdana" panose="020B0604030504040204" pitchFamily="34" charset="0"/>
              </a:rPr>
              <a:t>project monitoring. RAM Biochemicals, Inc. participated in project design and development, supplied all microbial materials and protocols for microbial system (MS) processing and field application.</a:t>
            </a:r>
          </a:p>
        </p:txBody>
      </p:sp>
    </p:spTree>
    <p:extLst>
      <p:ext uri="{BB962C8B-B14F-4D97-AF65-F5344CB8AC3E}">
        <p14:creationId xmlns:p14="http://schemas.microsoft.com/office/powerpoint/2010/main" val="760484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4017" y="5547360"/>
            <a:ext cx="1280160" cy="853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p:cNvPicPr>
          <p:nvPr/>
        </p:nvPicPr>
        <p:blipFill>
          <a:blip r:embed="rId4"/>
          <a:stretch>
            <a:fillRect/>
          </a:stretch>
        </p:blipFill>
        <p:spPr>
          <a:xfrm>
            <a:off x="7586472" y="85344"/>
            <a:ext cx="922637" cy="682752"/>
          </a:xfrm>
          <a:prstGeom prst="rect">
            <a:avLst/>
          </a:prstGeom>
        </p:spPr>
      </p:pic>
      <p:pic>
        <p:nvPicPr>
          <p:cNvPr id="6" name="Picture 9" descr="C:\Users\cicha\AppData\Local\Temp\ARCD169\EN\logo INIG ENG.tif"/>
          <p:cNvPicPr>
            <a:picLocks noChangeAspect="1" noChangeArrowheads="1"/>
          </p:cNvPicPr>
          <p:nvPr/>
        </p:nvPicPr>
        <p:blipFill>
          <a:blip r:embed="rId5" cstate="print">
            <a:extLst>
              <a:ext uri="{28A0092B-C50C-407E-A947-70E740481C1C}">
                <a14:useLocalDpi xmlns:a14="http://schemas.microsoft.com/office/drawing/2010/main" val="0"/>
              </a:ext>
            </a:extLst>
          </a:blip>
          <a:srcRect b="18311"/>
          <a:stretch>
            <a:fillRect/>
          </a:stretch>
        </p:blipFill>
        <p:spPr bwMode="auto">
          <a:xfrm>
            <a:off x="76200" y="0"/>
            <a:ext cx="1020869" cy="82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2"/>
          <p:cNvSpPr txBox="1">
            <a:spLocks noChangeArrowheads="1"/>
          </p:cNvSpPr>
          <p:nvPr/>
        </p:nvSpPr>
        <p:spPr bwMode="auto">
          <a:xfrm>
            <a:off x="1371600" y="182880"/>
            <a:ext cx="594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6188" tIns="54733" rIns="76188" bIns="38093"/>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defTabSz="387024" eaLnBrk="1">
              <a:lnSpc>
                <a:spcPts val="2709"/>
              </a:lnSpc>
              <a:buClr>
                <a:srgbClr val="000000"/>
              </a:buClr>
              <a:buSzPct val="100000"/>
              <a:defRPr/>
            </a:pPr>
            <a:r>
              <a:rPr lang="en-US" altLang="en-US" sz="1867" dirty="0" smtClean="0">
                <a:solidFill>
                  <a:srgbClr val="280099"/>
                </a:solidFill>
                <a:effectLst>
                  <a:outerShdw blurRad="38100" dist="38100" dir="2700000" algn="tl">
                    <a:srgbClr val="C0C0C0"/>
                  </a:outerShdw>
                </a:effectLst>
                <a:latin typeface="Microsoft Sans Serif" panose="020B0604020202020204" pitchFamily="34" charset="0"/>
              </a:rPr>
              <a:t>Plawowice Production Life Extended </a:t>
            </a:r>
            <a:endParaRPr lang="en-US" altLang="en-US" sz="1867" dirty="0">
              <a:solidFill>
                <a:srgbClr val="280099"/>
              </a:solidFill>
              <a:effectLst>
                <a:outerShdw blurRad="38100" dist="38100" dir="2700000" algn="tl">
                  <a:srgbClr val="C0C0C0"/>
                </a:outerShdw>
              </a:effectLst>
              <a:latin typeface="Microsoft Sans Serif" panose="020B0604020202020204" pitchFamily="34" charset="0"/>
            </a:endParaRPr>
          </a:p>
        </p:txBody>
      </p:sp>
      <p:sp>
        <p:nvSpPr>
          <p:cNvPr id="2" name="TextBox 1"/>
          <p:cNvSpPr txBox="1"/>
          <p:nvPr/>
        </p:nvSpPr>
        <p:spPr>
          <a:xfrm>
            <a:off x="687286" y="839839"/>
            <a:ext cx="7312227" cy="830997"/>
          </a:xfrm>
          <a:prstGeom prst="rect">
            <a:avLst/>
          </a:prstGeom>
          <a:noFill/>
        </p:spPr>
        <p:txBody>
          <a:bodyPr wrap="square" rtlCol="0">
            <a:spAutoFit/>
          </a:bodyPr>
          <a:lstStyle/>
          <a:p>
            <a:pPr algn="just"/>
            <a:r>
              <a:rPr lang="en-US" sz="1200" dirty="0" smtClean="0">
                <a:ea typeface="Verdana" panose="020B0604030504040204" pitchFamily="34" charset="0"/>
                <a:cs typeface="Verdana" panose="020B0604030504040204" pitchFamily="34" charset="0"/>
              </a:rPr>
              <a:t>Phase l protocols required a second microbial system (MS) grow-up in a large tank at the Plawowice oil field. Lessons learned from Phase l allowed RAM to eliminate the large tank and second grow-up by concentrating the (MS) in a single step at INiG’s fermentation facility. This significantly lowered MS treatment volume at each injector, saving PGNiG man hours and reducing injection time without performance loss.</a:t>
            </a:r>
            <a:endParaRPr lang="en-US" sz="1200" dirty="0">
              <a:ea typeface="Verdana" panose="020B0604030504040204" pitchFamily="34" charset="0"/>
              <a:cs typeface="Verdana" panose="020B0604030504040204" pitchFamily="34" charset="0"/>
            </a:endParaRPr>
          </a:p>
        </p:txBody>
      </p:sp>
      <p:pic>
        <p:nvPicPr>
          <p:cNvPr id="9" name="Picture 8"/>
          <p:cNvPicPr>
            <a:picLocks noChangeAspect="1"/>
          </p:cNvPicPr>
          <p:nvPr/>
        </p:nvPicPr>
        <p:blipFill>
          <a:blip r:embed="rId6"/>
          <a:stretch>
            <a:fillRect/>
          </a:stretch>
        </p:blipFill>
        <p:spPr>
          <a:xfrm>
            <a:off x="586634" y="1742578"/>
            <a:ext cx="7478373" cy="2926080"/>
          </a:xfrm>
          <a:prstGeom prst="rect">
            <a:avLst/>
          </a:prstGeom>
        </p:spPr>
      </p:pic>
      <p:sp>
        <p:nvSpPr>
          <p:cNvPr id="10" name="Rectangle 9"/>
          <p:cNvSpPr/>
          <p:nvPr/>
        </p:nvSpPr>
        <p:spPr>
          <a:xfrm>
            <a:off x="676512" y="4749930"/>
            <a:ext cx="6863205" cy="1338828"/>
          </a:xfrm>
          <a:prstGeom prst="rect">
            <a:avLst/>
          </a:prstGeom>
        </p:spPr>
        <p:txBody>
          <a:bodyPr wrap="square">
            <a:spAutoFit/>
          </a:bodyPr>
          <a:lstStyle/>
          <a:p>
            <a:pPr algn="just">
              <a:spcAft>
                <a:spcPts val="0"/>
              </a:spcAft>
            </a:pPr>
            <a:r>
              <a:rPr lang="en-US" sz="1000" b="0" dirty="0" smtClean="0">
                <a:solidFill>
                  <a:prstClr val="black"/>
                </a:solidFill>
                <a:ea typeface="Verdana" panose="020B0604030504040204" pitchFamily="34" charset="0"/>
                <a:cs typeface="Verdana" panose="020B0604030504040204" pitchFamily="34" charset="0"/>
              </a:rPr>
              <a:t>DCA </a:t>
            </a:r>
            <a:r>
              <a:rPr lang="en-US" sz="1000" b="0" dirty="0" smtClean="0">
                <a:solidFill>
                  <a:prstClr val="black"/>
                </a:solidFill>
                <a:ea typeface="Verdana" panose="020B0604030504040204" pitchFamily="34" charset="0"/>
                <a:cs typeface="Verdana" panose="020B0604030504040204" pitchFamily="34" charset="0"/>
              </a:rPr>
              <a:t>analysis </a:t>
            </a:r>
            <a:r>
              <a:rPr lang="en-US" sz="1000" b="0" dirty="0" smtClean="0">
                <a:solidFill>
                  <a:prstClr val="black"/>
                </a:solidFill>
                <a:ea typeface="Verdana" panose="020B0604030504040204" pitchFamily="34" charset="0"/>
                <a:cs typeface="Verdana" panose="020B0604030504040204" pitchFamily="34" charset="0"/>
              </a:rPr>
              <a:t>of</a:t>
            </a:r>
            <a:r>
              <a:rPr lang="en-US" sz="1000" b="0" dirty="0" smtClean="0">
                <a:solidFill>
                  <a:prstClr val="black"/>
                </a:solidFill>
                <a:ea typeface="Verdana" panose="020B0604030504040204" pitchFamily="34" charset="0"/>
                <a:cs typeface="Verdana" panose="020B0604030504040204" pitchFamily="34" charset="0"/>
              </a:rPr>
              <a:t> </a:t>
            </a:r>
            <a:r>
              <a:rPr lang="en-US" sz="1000" b="0" dirty="0" smtClean="0">
                <a:solidFill>
                  <a:prstClr val="black"/>
                </a:solidFill>
                <a:ea typeface="Verdana" panose="020B0604030504040204" pitchFamily="34" charset="0"/>
                <a:cs typeface="Verdana" panose="020B0604030504040204" pitchFamily="34" charset="0"/>
              </a:rPr>
              <a:t>24 </a:t>
            </a:r>
            <a:r>
              <a:rPr lang="en-US" sz="1000" b="0" dirty="0" smtClean="0">
                <a:solidFill>
                  <a:prstClr val="black"/>
                </a:solidFill>
                <a:ea typeface="Verdana" panose="020B0604030504040204" pitchFamily="34" charset="0"/>
                <a:cs typeface="Verdana" panose="020B0604030504040204" pitchFamily="34" charset="0"/>
              </a:rPr>
              <a:t>months cumulative pre-MEOR</a:t>
            </a:r>
            <a:r>
              <a:rPr lang="en-US" sz="1000" b="0" dirty="0" smtClean="0">
                <a:solidFill>
                  <a:prstClr val="black"/>
                </a:solidFill>
                <a:ea typeface="Verdana" panose="020B0604030504040204" pitchFamily="34" charset="0"/>
                <a:cs typeface="Verdana" panose="020B0604030504040204" pitchFamily="34" charset="0"/>
              </a:rPr>
              <a:t> </a:t>
            </a:r>
            <a:r>
              <a:rPr lang="en-US" sz="1000" b="0" dirty="0" smtClean="0">
                <a:solidFill>
                  <a:prstClr val="black"/>
                </a:solidFill>
                <a:ea typeface="Verdana" panose="020B0604030504040204" pitchFamily="34" charset="0"/>
                <a:cs typeface="Verdana" panose="020B0604030504040204" pitchFamily="34" charset="0"/>
              </a:rPr>
              <a:t>production (green trend line) predicted exhaustion </a:t>
            </a:r>
            <a:r>
              <a:rPr lang="en-US" sz="1000" b="0" dirty="0">
                <a:solidFill>
                  <a:prstClr val="black"/>
                </a:solidFill>
                <a:ea typeface="Verdana" panose="020B0604030504040204" pitchFamily="34" charset="0"/>
                <a:cs typeface="Verdana" panose="020B0604030504040204" pitchFamily="34" charset="0"/>
              </a:rPr>
              <a:t>at 44,000 </a:t>
            </a:r>
            <a:r>
              <a:rPr lang="en-US" sz="1000" b="0" dirty="0" err="1" smtClean="0">
                <a:solidFill>
                  <a:prstClr val="black"/>
                </a:solidFill>
                <a:ea typeface="Verdana" panose="020B0604030504040204" pitchFamily="34" charset="0"/>
                <a:cs typeface="Verdana" panose="020B0604030504040204" pitchFamily="34" charset="0"/>
              </a:rPr>
              <a:t>bbls</a:t>
            </a:r>
            <a:r>
              <a:rPr lang="en-US" sz="1000" b="0" dirty="0" smtClean="0">
                <a:solidFill>
                  <a:prstClr val="black"/>
                </a:solidFill>
                <a:ea typeface="Verdana" panose="020B0604030504040204" pitchFamily="34" charset="0"/>
                <a:cs typeface="Verdana" panose="020B0604030504040204" pitchFamily="34" charset="0"/>
              </a:rPr>
              <a:t> by month </a:t>
            </a:r>
            <a:r>
              <a:rPr lang="en-US" sz="1000" b="0" dirty="0">
                <a:solidFill>
                  <a:prstClr val="black"/>
                </a:solidFill>
                <a:ea typeface="Verdana" panose="020B0604030504040204" pitchFamily="34" charset="0"/>
                <a:cs typeface="Verdana" panose="020B0604030504040204" pitchFamily="34" charset="0"/>
              </a:rPr>
              <a:t>49. E</a:t>
            </a:r>
            <a:r>
              <a:rPr lang="en-US" sz="1000" b="0" dirty="0" smtClean="0">
                <a:solidFill>
                  <a:prstClr val="black"/>
                </a:solidFill>
                <a:ea typeface="Verdana" panose="020B0604030504040204" pitchFamily="34" charset="0"/>
                <a:cs typeface="Verdana" panose="020B0604030504040204" pitchFamily="34" charset="0"/>
              </a:rPr>
              <a:t>arly Phase l microbial intervention is </a:t>
            </a:r>
            <a:r>
              <a:rPr lang="en-US" sz="1000" dirty="0">
                <a:solidFill>
                  <a:prstClr val="black"/>
                </a:solidFill>
                <a:ea typeface="Verdana" panose="020B0604030504040204" pitchFamily="34" charset="0"/>
                <a:cs typeface="Verdana" panose="020B0604030504040204" pitchFamily="34" charset="0"/>
              </a:rPr>
              <a:t>proof of incremental </a:t>
            </a:r>
            <a:r>
              <a:rPr lang="en-US" sz="1000" dirty="0" smtClean="0">
                <a:solidFill>
                  <a:prstClr val="black"/>
                </a:solidFill>
                <a:ea typeface="Verdana" panose="020B0604030504040204" pitchFamily="34" charset="0"/>
                <a:cs typeface="Verdana" panose="020B0604030504040204" pitchFamily="34" charset="0"/>
              </a:rPr>
              <a:t>oil production</a:t>
            </a:r>
            <a:r>
              <a:rPr lang="en-US" sz="1000" b="0" dirty="0" smtClean="0">
                <a:solidFill>
                  <a:prstClr val="black"/>
                </a:solidFill>
                <a:ea typeface="Verdana" panose="020B0604030504040204" pitchFamily="34" charset="0"/>
                <a:cs typeface="Verdana" panose="020B0604030504040204" pitchFamily="34" charset="0"/>
              </a:rPr>
              <a:t>. When Phase </a:t>
            </a:r>
            <a:r>
              <a:rPr lang="en-US" sz="1000" b="0" dirty="0" err="1" smtClean="0">
                <a:solidFill>
                  <a:prstClr val="black"/>
                </a:solidFill>
                <a:ea typeface="Verdana" panose="020B0604030504040204" pitchFamily="34" charset="0"/>
                <a:cs typeface="Verdana" panose="020B0604030504040204" pitchFamily="34" charset="0"/>
              </a:rPr>
              <a:t>ll</a:t>
            </a:r>
            <a:r>
              <a:rPr lang="en-US" sz="1000" b="0" dirty="0">
                <a:solidFill>
                  <a:prstClr val="black"/>
                </a:solidFill>
                <a:ea typeface="Verdana" panose="020B0604030504040204" pitchFamily="34" charset="0"/>
                <a:cs typeface="Verdana" panose="020B0604030504040204" pitchFamily="34" charset="0"/>
              </a:rPr>
              <a:t> </a:t>
            </a:r>
            <a:r>
              <a:rPr lang="en-US" sz="1000" b="0" dirty="0" smtClean="0">
                <a:solidFill>
                  <a:prstClr val="black"/>
                </a:solidFill>
                <a:ea typeface="Verdana" panose="020B0604030504040204" pitchFamily="34" charset="0"/>
                <a:cs typeface="Verdana" panose="020B0604030504040204" pitchFamily="34" charset="0"/>
              </a:rPr>
              <a:t>started production </a:t>
            </a:r>
            <a:r>
              <a:rPr lang="en-US" sz="1000" b="0" dirty="0">
                <a:solidFill>
                  <a:prstClr val="black"/>
                </a:solidFill>
                <a:ea typeface="Verdana" panose="020B0604030504040204" pitchFamily="34" charset="0"/>
                <a:cs typeface="Verdana" panose="020B0604030504040204" pitchFamily="34" charset="0"/>
              </a:rPr>
              <a:t>had already </a:t>
            </a:r>
            <a:r>
              <a:rPr lang="en-US" sz="1000" b="0" dirty="0" smtClean="0">
                <a:solidFill>
                  <a:prstClr val="black"/>
                </a:solidFill>
                <a:ea typeface="Verdana" panose="020B0604030504040204" pitchFamily="34" charset="0"/>
                <a:cs typeface="Verdana" panose="020B0604030504040204" pitchFamily="34" charset="0"/>
              </a:rPr>
              <a:t>passed the predicted exhaustion point and recovered an additional 4,000 </a:t>
            </a:r>
            <a:r>
              <a:rPr lang="en-US" sz="1000" b="0" dirty="0" err="1" smtClean="0">
                <a:solidFill>
                  <a:prstClr val="black"/>
                </a:solidFill>
                <a:ea typeface="Verdana" panose="020B0604030504040204" pitchFamily="34" charset="0"/>
                <a:cs typeface="Verdana" panose="020B0604030504040204" pitchFamily="34" charset="0"/>
              </a:rPr>
              <a:t>bbls</a:t>
            </a:r>
            <a:r>
              <a:rPr lang="en-US" sz="1000" b="0" dirty="0" smtClean="0">
                <a:solidFill>
                  <a:prstClr val="black"/>
                </a:solidFill>
                <a:ea typeface="Verdana" panose="020B0604030504040204" pitchFamily="34" charset="0"/>
                <a:cs typeface="Verdana" panose="020B0604030504040204" pitchFamily="34" charset="0"/>
              </a:rPr>
              <a:t>. The Polish Oil &amp; Gas company ordered re-treatments to further extend production life resulting </a:t>
            </a:r>
            <a:r>
              <a:rPr lang="en-US" sz="1000" b="0" dirty="0">
                <a:solidFill>
                  <a:prstClr val="black"/>
                </a:solidFill>
                <a:ea typeface="Verdana" panose="020B0604030504040204" pitchFamily="34" charset="0"/>
                <a:cs typeface="Verdana" panose="020B0604030504040204" pitchFamily="34" charset="0"/>
              </a:rPr>
              <a:t>in an additional 51,780 </a:t>
            </a:r>
            <a:r>
              <a:rPr lang="en-US" sz="1000" b="0" dirty="0" err="1">
                <a:solidFill>
                  <a:prstClr val="black"/>
                </a:solidFill>
                <a:ea typeface="Verdana" panose="020B0604030504040204" pitchFamily="34" charset="0"/>
                <a:cs typeface="Verdana" panose="020B0604030504040204" pitchFamily="34" charset="0"/>
              </a:rPr>
              <a:t>bbls</a:t>
            </a:r>
            <a:r>
              <a:rPr lang="en-US" sz="1000" b="0" dirty="0">
                <a:solidFill>
                  <a:prstClr val="black"/>
                </a:solidFill>
                <a:ea typeface="Verdana" panose="020B0604030504040204" pitchFamily="34" charset="0"/>
                <a:cs typeface="Verdana" panose="020B0604030504040204" pitchFamily="34" charset="0"/>
              </a:rPr>
              <a:t> </a:t>
            </a:r>
            <a:r>
              <a:rPr lang="en-US" sz="1000" b="0" dirty="0" smtClean="0">
                <a:solidFill>
                  <a:prstClr val="black"/>
                </a:solidFill>
                <a:ea typeface="Verdana" panose="020B0604030504040204" pitchFamily="34" charset="0"/>
                <a:cs typeface="Verdana" panose="020B0604030504040204" pitchFamily="34" charset="0"/>
              </a:rPr>
              <a:t>recovered and </a:t>
            </a:r>
            <a:r>
              <a:rPr lang="en-US" sz="1000" b="0" dirty="0">
                <a:solidFill>
                  <a:prstClr val="black"/>
                </a:solidFill>
                <a:ea typeface="Verdana" panose="020B0604030504040204" pitchFamily="34" charset="0"/>
                <a:cs typeface="Verdana" panose="020B0604030504040204" pitchFamily="34" charset="0"/>
              </a:rPr>
              <a:t>an improved rate of production through to Phase III at 95 months. Shortly after Phase </a:t>
            </a:r>
            <a:r>
              <a:rPr lang="en-US" sz="1000" b="0" dirty="0" smtClean="0">
                <a:solidFill>
                  <a:prstClr val="black"/>
                </a:solidFill>
                <a:ea typeface="Verdana" panose="020B0604030504040204" pitchFamily="34" charset="0"/>
                <a:cs typeface="Verdana" panose="020B0604030504040204" pitchFamily="34" charset="0"/>
              </a:rPr>
              <a:t>III started production </a:t>
            </a:r>
            <a:r>
              <a:rPr lang="en-US" sz="1000" b="0" dirty="0">
                <a:solidFill>
                  <a:prstClr val="black"/>
                </a:solidFill>
                <a:ea typeface="Verdana" panose="020B0604030504040204" pitchFamily="34" charset="0"/>
                <a:cs typeface="Verdana" panose="020B0604030504040204" pitchFamily="34" charset="0"/>
              </a:rPr>
              <a:t>infrastructure </a:t>
            </a:r>
            <a:r>
              <a:rPr lang="en-US" sz="1000" b="0" dirty="0" smtClean="0">
                <a:solidFill>
                  <a:prstClr val="black"/>
                </a:solidFill>
                <a:ea typeface="Verdana" panose="020B0604030504040204" pitchFamily="34" charset="0"/>
                <a:cs typeface="Verdana" panose="020B0604030504040204" pitchFamily="34" charset="0"/>
              </a:rPr>
              <a:t>was automated to inject produced water at a steady rate. This stabilized production keeping it well above </a:t>
            </a:r>
            <a:r>
              <a:rPr lang="en-US" sz="1000" b="0" dirty="0">
                <a:solidFill>
                  <a:prstClr val="black"/>
                </a:solidFill>
                <a:ea typeface="Verdana" panose="020B0604030504040204" pitchFamily="34" charset="0"/>
                <a:cs typeface="Verdana" panose="020B0604030504040204" pitchFamily="34" charset="0"/>
              </a:rPr>
              <a:t>the pre-treatment average. Production </a:t>
            </a:r>
            <a:r>
              <a:rPr lang="en-US" sz="1000" b="0" dirty="0" smtClean="0">
                <a:solidFill>
                  <a:prstClr val="black"/>
                </a:solidFill>
                <a:ea typeface="Verdana" panose="020B0604030504040204" pitchFamily="34" charset="0"/>
                <a:cs typeface="Verdana" panose="020B0604030504040204" pitchFamily="34" charset="0"/>
              </a:rPr>
              <a:t>rates remained </a:t>
            </a:r>
            <a:r>
              <a:rPr lang="en-US" sz="1000" b="0" dirty="0">
                <a:solidFill>
                  <a:prstClr val="black"/>
                </a:solidFill>
                <a:ea typeface="Verdana" panose="020B0604030504040204" pitchFamily="34" charset="0"/>
                <a:cs typeface="Verdana" panose="020B0604030504040204" pitchFamily="34" charset="0"/>
              </a:rPr>
              <a:t>stable </a:t>
            </a:r>
            <a:r>
              <a:rPr lang="en-US" sz="1000" b="0" dirty="0" smtClean="0">
                <a:solidFill>
                  <a:prstClr val="black"/>
                </a:solidFill>
                <a:ea typeface="Verdana" panose="020B0604030504040204" pitchFamily="34" charset="0"/>
                <a:cs typeface="Verdana" panose="020B0604030504040204" pitchFamily="34" charset="0"/>
              </a:rPr>
              <a:t>at a higher rate and remained </a:t>
            </a:r>
            <a:r>
              <a:rPr lang="en-US" sz="1000" b="0" dirty="0">
                <a:solidFill>
                  <a:prstClr val="black"/>
                </a:solidFill>
                <a:ea typeface="Verdana" panose="020B0604030504040204" pitchFamily="34" charset="0"/>
                <a:cs typeface="Verdana" panose="020B0604030504040204" pitchFamily="34" charset="0"/>
              </a:rPr>
              <a:t>so through </a:t>
            </a:r>
            <a:r>
              <a:rPr lang="en-US" sz="1000" b="0" dirty="0" smtClean="0">
                <a:solidFill>
                  <a:prstClr val="black"/>
                </a:solidFill>
                <a:ea typeface="Verdana" panose="020B0604030504040204" pitchFamily="34" charset="0"/>
                <a:cs typeface="Verdana" panose="020B0604030504040204" pitchFamily="34" charset="0"/>
              </a:rPr>
              <a:t>the project’s end in December, 2022.</a:t>
            </a:r>
            <a:endParaRPr lang="en-US" sz="1000" b="0" dirty="0">
              <a:solidFill>
                <a:prstClr val="black"/>
              </a:solidFill>
              <a:ea typeface="Verdana" panose="020B0604030504040204" pitchFamily="34" charset="0"/>
              <a:cs typeface="Verdana" panose="020B0604030504040204" pitchFamily="34" charset="0"/>
            </a:endParaRPr>
          </a:p>
          <a:p>
            <a:pPr algn="ctr">
              <a:spcAft>
                <a:spcPts val="0"/>
              </a:spcAft>
            </a:pPr>
            <a:endParaRPr lang="en-US" sz="1100" i="0" u="none" strike="noStrike" dirty="0">
              <a:effectLs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520148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061" y="5532709"/>
            <a:ext cx="1280160" cy="853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p:cNvPicPr>
          <p:nvPr/>
        </p:nvPicPr>
        <p:blipFill>
          <a:blip r:embed="rId4"/>
          <a:stretch>
            <a:fillRect/>
          </a:stretch>
        </p:blipFill>
        <p:spPr>
          <a:xfrm>
            <a:off x="7586472" y="85344"/>
            <a:ext cx="922637" cy="682752"/>
          </a:xfrm>
          <a:prstGeom prst="rect">
            <a:avLst/>
          </a:prstGeom>
        </p:spPr>
      </p:pic>
      <p:pic>
        <p:nvPicPr>
          <p:cNvPr id="6" name="Picture 9" descr="C:\Users\cicha\AppData\Local\Temp\ARCD169\EN\logo INIG ENG.tif"/>
          <p:cNvPicPr>
            <a:picLocks noChangeAspect="1" noChangeArrowheads="1"/>
          </p:cNvPicPr>
          <p:nvPr/>
        </p:nvPicPr>
        <p:blipFill>
          <a:blip r:embed="rId5" cstate="print">
            <a:extLst>
              <a:ext uri="{28A0092B-C50C-407E-A947-70E740481C1C}">
                <a14:useLocalDpi xmlns:a14="http://schemas.microsoft.com/office/drawing/2010/main" val="0"/>
              </a:ext>
            </a:extLst>
          </a:blip>
          <a:srcRect b="18311"/>
          <a:stretch>
            <a:fillRect/>
          </a:stretch>
        </p:blipFill>
        <p:spPr bwMode="auto">
          <a:xfrm>
            <a:off x="76200" y="0"/>
            <a:ext cx="1020869" cy="82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1333" y="2431757"/>
            <a:ext cx="1594720" cy="2126294"/>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83798" y="1521792"/>
            <a:ext cx="1545772" cy="2061029"/>
          </a:xfrm>
          <a:prstGeom prst="rect">
            <a:avLst/>
          </a:prstGeom>
        </p:spPr>
      </p:pic>
      <p:pic>
        <p:nvPicPr>
          <p:cNvPr id="9" name="Picture 2"/>
          <p:cNvPicPr preferRelativeResize="0">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6197" y="1170929"/>
            <a:ext cx="1792224" cy="1706880"/>
          </a:xfrm>
          <a:prstGeom prst="rect">
            <a:avLst/>
          </a:prstGeom>
          <a:noFill/>
          <a:ln w="1905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Box 9"/>
          <p:cNvSpPr txBox="1"/>
          <p:nvPr/>
        </p:nvSpPr>
        <p:spPr>
          <a:xfrm>
            <a:off x="382960" y="4750792"/>
            <a:ext cx="6760275" cy="1865704"/>
          </a:xfrm>
          <a:prstGeom prst="rect">
            <a:avLst/>
          </a:prstGeom>
          <a:noFill/>
        </p:spPr>
        <p:txBody>
          <a:bodyPr wrap="square" rtlCol="0">
            <a:spAutoFit/>
          </a:bodyPr>
          <a:lstStyle/>
          <a:p>
            <a:pPr algn="just"/>
            <a:r>
              <a:rPr lang="en-US" sz="1400" dirty="0" smtClean="0">
                <a:latin typeface="+mn-lt"/>
              </a:rPr>
              <a:t>Phase lV represents a change in </a:t>
            </a:r>
            <a:r>
              <a:rPr lang="en-US" sz="1400" dirty="0" smtClean="0">
                <a:latin typeface="+mn-lt"/>
              </a:rPr>
              <a:t>SOP. Unlike the previous </a:t>
            </a:r>
            <a:r>
              <a:rPr lang="en-US" sz="1400" dirty="0" smtClean="0">
                <a:latin typeface="+mn-lt"/>
              </a:rPr>
              <a:t>three</a:t>
            </a:r>
            <a:r>
              <a:rPr lang="en-US" sz="1400" dirty="0" smtClean="0">
                <a:latin typeface="+mn-lt"/>
              </a:rPr>
              <a:t> phases where RAM sent INiG ready-to-use mixed Microbial Seed Inoculum (MSI) </a:t>
            </a:r>
            <a:r>
              <a:rPr lang="en-US" sz="1400" dirty="0" smtClean="0">
                <a:latin typeface="+mn-lt"/>
              </a:rPr>
              <a:t>as</a:t>
            </a:r>
            <a:r>
              <a:rPr lang="en-US" sz="1400" dirty="0" smtClean="0">
                <a:latin typeface="+mn-lt"/>
              </a:rPr>
              <a:t> large </a:t>
            </a:r>
            <a:r>
              <a:rPr lang="en-US" sz="1400" dirty="0" smtClean="0">
                <a:latin typeface="+mn-lt"/>
              </a:rPr>
              <a:t>frozen </a:t>
            </a:r>
            <a:r>
              <a:rPr lang="en-US" sz="1400" dirty="0" smtClean="0">
                <a:latin typeface="+mn-lt"/>
              </a:rPr>
              <a:t>pellet bags, </a:t>
            </a:r>
            <a:r>
              <a:rPr lang="en-US" sz="1400" dirty="0" smtClean="0">
                <a:latin typeface="+mn-lt"/>
              </a:rPr>
              <a:t>RAM</a:t>
            </a:r>
            <a:r>
              <a:rPr lang="en-US" sz="1400" dirty="0" smtClean="0">
                <a:latin typeface="+mn-lt"/>
              </a:rPr>
              <a:t> </a:t>
            </a:r>
            <a:r>
              <a:rPr lang="en-US" sz="1400" dirty="0" smtClean="0">
                <a:latin typeface="+mn-lt"/>
              </a:rPr>
              <a:t>sent small </a:t>
            </a:r>
            <a:r>
              <a:rPr lang="en-US" sz="1400" dirty="0" smtClean="0">
                <a:latin typeface="+mn-lt"/>
              </a:rPr>
              <a:t>bottles containing concentrated single strains and the provided step-by-step protocols </a:t>
            </a:r>
            <a:r>
              <a:rPr lang="en-US" sz="1400" dirty="0" smtClean="0">
                <a:latin typeface="+mn-lt"/>
              </a:rPr>
              <a:t>that enabled </a:t>
            </a:r>
            <a:r>
              <a:rPr lang="en-US" sz="1400" dirty="0" smtClean="0">
                <a:latin typeface="+mn-lt"/>
              </a:rPr>
              <a:t>INiG </a:t>
            </a:r>
            <a:r>
              <a:rPr lang="en-US" sz="1400" dirty="0" smtClean="0">
                <a:latin typeface="+mn-lt"/>
              </a:rPr>
              <a:t>to prepare </a:t>
            </a:r>
            <a:r>
              <a:rPr lang="en-US" sz="1400" dirty="0" smtClean="0">
                <a:latin typeface="+mn-lt"/>
              </a:rPr>
              <a:t>a large quantity of </a:t>
            </a:r>
            <a:r>
              <a:rPr lang="en-US" sz="1400" dirty="0" smtClean="0">
                <a:latin typeface="+mn-lt"/>
              </a:rPr>
              <a:t>Microbial </a:t>
            </a:r>
            <a:r>
              <a:rPr lang="en-US" sz="1400" dirty="0">
                <a:latin typeface="+mn-lt"/>
              </a:rPr>
              <a:t>S</a:t>
            </a:r>
            <a:r>
              <a:rPr lang="en-US" sz="1400" dirty="0" smtClean="0">
                <a:latin typeface="+mn-lt"/>
              </a:rPr>
              <a:t>ystem (MS) treatment fluid in-house.</a:t>
            </a:r>
            <a:endParaRPr lang="en-US" altLang="en-US" sz="1400" b="0" dirty="0">
              <a:latin typeface="+mn-lt"/>
              <a:ea typeface="Verdana" panose="020B0604030504040204" pitchFamily="34" charset="0"/>
              <a:cs typeface="Verdana" panose="020B0604030504040204" pitchFamily="34" charset="0"/>
            </a:endParaRPr>
          </a:p>
          <a:p>
            <a:pPr algn="just"/>
            <a:endParaRPr lang="en-US" dirty="0" smtClean="0"/>
          </a:p>
          <a:p>
            <a:endParaRPr lang="en-US" dirty="0"/>
          </a:p>
          <a:p>
            <a:endParaRPr lang="en-US" dirty="0"/>
          </a:p>
        </p:txBody>
      </p:sp>
      <p:sp>
        <p:nvSpPr>
          <p:cNvPr id="11" name="Right Arrow 10"/>
          <p:cNvSpPr/>
          <p:nvPr/>
        </p:nvSpPr>
        <p:spPr>
          <a:xfrm>
            <a:off x="2692725" y="2129006"/>
            <a:ext cx="714571" cy="234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a:off x="5135488" y="3093813"/>
            <a:ext cx="878910" cy="2497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Box 7"/>
          <p:cNvSpPr txBox="1">
            <a:spLocks noChangeArrowheads="1"/>
          </p:cNvSpPr>
          <p:nvPr/>
        </p:nvSpPr>
        <p:spPr bwMode="auto">
          <a:xfrm>
            <a:off x="698181" y="3008502"/>
            <a:ext cx="1920240" cy="1097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6195" tIns="47059" rIns="76195" bIns="38098"/>
          <a:lstStyle>
            <a:lvl1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1pPr>
            <a:lvl2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2pPr>
            <a:lvl3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3pPr>
            <a:lvl4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4pPr>
            <a:lvl5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9pPr>
          </a:lstStyle>
          <a:p>
            <a:pPr algn="just" defTabSz="387064" eaLnBrk="1">
              <a:lnSpc>
                <a:spcPct val="93000"/>
              </a:lnSpc>
              <a:buClr>
                <a:srgbClr val="000000"/>
              </a:buClr>
              <a:buSzPct val="100000"/>
            </a:pPr>
            <a:r>
              <a:rPr lang="en-US" altLang="en-US" sz="1027" dirty="0" smtClean="0">
                <a:solidFill>
                  <a:srgbClr val="000000"/>
                </a:solidFill>
              </a:rPr>
              <a:t>4 </a:t>
            </a:r>
            <a:r>
              <a:rPr lang="en-US" altLang="en-US" sz="1027" dirty="0">
                <a:solidFill>
                  <a:srgbClr val="000000"/>
                </a:solidFill>
              </a:rPr>
              <a:t>- 250 ml bottles </a:t>
            </a:r>
            <a:r>
              <a:rPr lang="en-US" altLang="en-US" sz="1027" dirty="0" smtClean="0">
                <a:solidFill>
                  <a:srgbClr val="000000"/>
                </a:solidFill>
              </a:rPr>
              <a:t>of single strain</a:t>
            </a:r>
            <a:r>
              <a:rPr lang="en-US" altLang="en-US" sz="1027" dirty="0">
                <a:solidFill>
                  <a:srgbClr val="000000"/>
                </a:solidFill>
              </a:rPr>
              <a:t> </a:t>
            </a:r>
            <a:r>
              <a:rPr lang="en-US" altLang="en-US" sz="1027" dirty="0" smtClean="0">
                <a:solidFill>
                  <a:srgbClr val="000000"/>
                </a:solidFill>
              </a:rPr>
              <a:t>high </a:t>
            </a:r>
            <a:r>
              <a:rPr lang="en-US" altLang="en-US" sz="1027" dirty="0">
                <a:solidFill>
                  <a:srgbClr val="000000"/>
                </a:solidFill>
              </a:rPr>
              <a:t>CFU microbial </a:t>
            </a:r>
            <a:r>
              <a:rPr lang="en-US" altLang="en-US" sz="1027" dirty="0" smtClean="0">
                <a:solidFill>
                  <a:srgbClr val="000000"/>
                </a:solidFill>
              </a:rPr>
              <a:t>broth and nutrient shipped frozen to INiG for Revival and Amplification</a:t>
            </a:r>
            <a:endParaRPr lang="en-US" altLang="en-US" sz="1027" dirty="0">
              <a:solidFill>
                <a:srgbClr val="000000"/>
              </a:solidFill>
            </a:endParaRPr>
          </a:p>
          <a:p>
            <a:pPr defTabSz="387064" eaLnBrk="1">
              <a:lnSpc>
                <a:spcPct val="93000"/>
              </a:lnSpc>
              <a:buClr>
                <a:srgbClr val="000000"/>
              </a:buClr>
              <a:buSzPct val="100000"/>
            </a:pPr>
            <a:endParaRPr lang="en-US" altLang="en-US" sz="1027" dirty="0">
              <a:solidFill>
                <a:srgbClr val="000000"/>
              </a:solidFill>
            </a:endParaRPr>
          </a:p>
        </p:txBody>
      </p:sp>
      <p:sp>
        <p:nvSpPr>
          <p:cNvPr id="14" name="Text Box 7"/>
          <p:cNvSpPr txBox="1">
            <a:spLocks noChangeArrowheads="1"/>
          </p:cNvSpPr>
          <p:nvPr/>
        </p:nvSpPr>
        <p:spPr bwMode="auto">
          <a:xfrm>
            <a:off x="3372256" y="3582821"/>
            <a:ext cx="165731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6195" tIns="47059" rIns="76195" bIns="38098"/>
          <a:lstStyle>
            <a:lvl1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1pPr>
            <a:lvl2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2pPr>
            <a:lvl3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3pPr>
            <a:lvl4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4pPr>
            <a:lvl5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9pPr>
          </a:lstStyle>
          <a:p>
            <a:pPr algn="ctr" defTabSz="387064" eaLnBrk="1">
              <a:lnSpc>
                <a:spcPct val="93000"/>
              </a:lnSpc>
              <a:buClr>
                <a:srgbClr val="000000"/>
              </a:buClr>
              <a:buSzPct val="100000"/>
            </a:pPr>
            <a:endParaRPr lang="en-US" altLang="en-US" sz="1016" b="0" dirty="0">
              <a:solidFill>
                <a:srgbClr val="000000"/>
              </a:solidFill>
            </a:endParaRPr>
          </a:p>
          <a:p>
            <a:pPr defTabSz="387064" eaLnBrk="1">
              <a:lnSpc>
                <a:spcPct val="93000"/>
              </a:lnSpc>
              <a:buClr>
                <a:srgbClr val="000000"/>
              </a:buClr>
              <a:buSzPct val="100000"/>
            </a:pPr>
            <a:r>
              <a:rPr lang="en-US" altLang="en-US" sz="1027" dirty="0" smtClean="0">
                <a:solidFill>
                  <a:srgbClr val="000000"/>
                </a:solidFill>
              </a:rPr>
              <a:t>15 liters of each strain in incubator after amplification in 20 liter fermenters </a:t>
            </a:r>
            <a:endParaRPr lang="en-US" altLang="en-US" sz="1027" dirty="0">
              <a:solidFill>
                <a:srgbClr val="000000"/>
              </a:solidFill>
            </a:endParaRPr>
          </a:p>
          <a:p>
            <a:pPr defTabSz="387064" eaLnBrk="1">
              <a:lnSpc>
                <a:spcPct val="93000"/>
              </a:lnSpc>
              <a:buClr>
                <a:srgbClr val="000000"/>
              </a:buClr>
              <a:buSzPct val="100000"/>
            </a:pPr>
            <a:endParaRPr lang="en-US" altLang="en-US" sz="1027" dirty="0">
              <a:solidFill>
                <a:srgbClr val="000000"/>
              </a:solidFill>
            </a:endParaRPr>
          </a:p>
        </p:txBody>
      </p:sp>
      <p:sp>
        <p:nvSpPr>
          <p:cNvPr id="15" name="Text Box 7"/>
          <p:cNvSpPr txBox="1">
            <a:spLocks noChangeArrowheads="1"/>
          </p:cNvSpPr>
          <p:nvPr/>
        </p:nvSpPr>
        <p:spPr bwMode="auto">
          <a:xfrm>
            <a:off x="6018658" y="1113163"/>
            <a:ext cx="1820070" cy="12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6195" tIns="47059" rIns="76195" bIns="38098"/>
          <a:lstStyle>
            <a:lvl1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1pPr>
            <a:lvl2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2pPr>
            <a:lvl3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3pPr>
            <a:lvl4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4pPr>
            <a:lvl5pPr>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cs typeface="Lucida Sans Unicode" panose="020B0602030504020204" pitchFamily="34" charset="0"/>
              </a:defRPr>
            </a:lvl9pPr>
          </a:lstStyle>
          <a:p>
            <a:pPr algn="ctr" defTabSz="387064" eaLnBrk="1">
              <a:lnSpc>
                <a:spcPct val="93000"/>
              </a:lnSpc>
              <a:buClr>
                <a:srgbClr val="000000"/>
              </a:buClr>
              <a:buSzPct val="100000"/>
            </a:pPr>
            <a:endParaRPr lang="en-US" altLang="en-US" sz="1016" b="0" dirty="0">
              <a:solidFill>
                <a:srgbClr val="000000"/>
              </a:solidFill>
            </a:endParaRPr>
          </a:p>
          <a:p>
            <a:pPr algn="just" defTabSz="387064" eaLnBrk="1">
              <a:lnSpc>
                <a:spcPct val="93000"/>
              </a:lnSpc>
              <a:buClr>
                <a:srgbClr val="000000"/>
              </a:buClr>
              <a:buSzPct val="100000"/>
            </a:pPr>
            <a:r>
              <a:rPr lang="en-US" altLang="en-US" sz="1027" dirty="0" smtClean="0">
                <a:solidFill>
                  <a:srgbClr val="000000"/>
                </a:solidFill>
              </a:rPr>
              <a:t>15 liters of each strain in amplification high CFU count ≈ </a:t>
            </a:r>
            <a:r>
              <a:rPr lang="en-US" sz="1050" dirty="0"/>
              <a:t>1 x </a:t>
            </a:r>
            <a:r>
              <a:rPr lang="en-US" sz="1050" dirty="0" smtClean="0"/>
              <a:t>10</a:t>
            </a:r>
            <a:r>
              <a:rPr lang="en-US" sz="1050" baseline="30000" dirty="0"/>
              <a:t>9</a:t>
            </a:r>
            <a:r>
              <a:rPr lang="en-US" altLang="en-US" sz="1027" dirty="0" smtClean="0">
                <a:solidFill>
                  <a:srgbClr val="000000"/>
                </a:solidFill>
              </a:rPr>
              <a:t> / ml ready to seed INiG’s 1,600 liter reactor prepared with 1,200 liters synthetic brine and nutrients </a:t>
            </a:r>
            <a:endParaRPr lang="en-US" altLang="en-US" sz="1027" dirty="0">
              <a:solidFill>
                <a:srgbClr val="000000"/>
              </a:solidFill>
            </a:endParaRPr>
          </a:p>
          <a:p>
            <a:pPr defTabSz="387064" eaLnBrk="1">
              <a:lnSpc>
                <a:spcPct val="93000"/>
              </a:lnSpc>
              <a:buClr>
                <a:srgbClr val="000000"/>
              </a:buClr>
              <a:buSzPct val="100000"/>
            </a:pPr>
            <a:endParaRPr lang="en-US" altLang="en-US" sz="1027" dirty="0">
              <a:solidFill>
                <a:srgbClr val="000000"/>
              </a:solidFill>
            </a:endParaRPr>
          </a:p>
        </p:txBody>
      </p:sp>
      <p:sp>
        <p:nvSpPr>
          <p:cNvPr id="16" name="Text Box 12"/>
          <p:cNvSpPr txBox="1">
            <a:spLocks noChangeArrowheads="1"/>
          </p:cNvSpPr>
          <p:nvPr/>
        </p:nvSpPr>
        <p:spPr bwMode="auto">
          <a:xfrm>
            <a:off x="2187797" y="203913"/>
            <a:ext cx="4307946"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6188" tIns="54733" rIns="76188" bIns="38093"/>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defTabSz="387024" eaLnBrk="1">
              <a:lnSpc>
                <a:spcPts val="2709"/>
              </a:lnSpc>
              <a:buClr>
                <a:srgbClr val="000000"/>
              </a:buClr>
              <a:buSzPct val="100000"/>
              <a:defRPr/>
            </a:pPr>
            <a:r>
              <a:rPr lang="en-US" altLang="en-US" sz="1800" dirty="0" smtClean="0">
                <a:solidFill>
                  <a:srgbClr val="280099"/>
                </a:solidFill>
                <a:effectLst>
                  <a:outerShdw blurRad="38100" dist="38100" dir="2700000" algn="tl">
                    <a:srgbClr val="C0C0C0"/>
                  </a:outerShdw>
                </a:effectLst>
                <a:latin typeface="Microsoft Sans Serif" panose="020B0604020202020204" pitchFamily="34" charset="0"/>
              </a:rPr>
              <a:t>Phase lV Plawowice MAW Materials</a:t>
            </a:r>
            <a:endParaRPr lang="en-US" altLang="en-US" sz="1800" dirty="0">
              <a:solidFill>
                <a:srgbClr val="280099"/>
              </a:solidFill>
              <a:effectLst>
                <a:outerShdw blurRad="38100" dist="38100" dir="2700000" algn="tl">
                  <a:srgbClr val="C0C0C0"/>
                </a:outerShdw>
              </a:effectLst>
              <a:latin typeface="Microsoft Sans Serif" panose="020B0604020202020204" pitchFamily="34" charset="0"/>
            </a:endParaRPr>
          </a:p>
        </p:txBody>
      </p:sp>
    </p:spTree>
    <p:extLst>
      <p:ext uri="{BB962C8B-B14F-4D97-AF65-F5344CB8AC3E}">
        <p14:creationId xmlns:p14="http://schemas.microsoft.com/office/powerpoint/2010/main" val="2399328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0126" y="5547115"/>
            <a:ext cx="1280026" cy="853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 Box 1"/>
          <p:cNvSpPr txBox="1">
            <a:spLocks noChangeArrowheads="1"/>
          </p:cNvSpPr>
          <p:nvPr/>
        </p:nvSpPr>
        <p:spPr bwMode="auto">
          <a:xfrm>
            <a:off x="182880" y="640080"/>
            <a:ext cx="8412480" cy="5669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3991" tIns="43675" rIns="83991" bIns="43675">
            <a:no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MS PGothic" panose="020B0600070205080204" pitchFamily="34" charset="-128"/>
              </a:defRPr>
            </a:lvl9pPr>
          </a:lstStyle>
          <a:p>
            <a:pPr defTabSz="387064"/>
            <a:endParaRPr lang="en-US" altLang="en-US" sz="1400" b="0"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defTabSz="387064"/>
            <a:r>
              <a:rPr lang="en-US" altLang="en-US"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 </a:t>
            </a:r>
            <a:r>
              <a:rPr lang="en-US" altLang="en-US" sz="1400" b="0" u="sng" dirty="0" smtClean="0">
                <a:solidFill>
                  <a:schemeClr val="tx1"/>
                </a:solidFill>
                <a:latin typeface="Verdana" panose="020B0604030504040204" pitchFamily="34" charset="0"/>
                <a:ea typeface="Verdana" panose="020B0604030504040204" pitchFamily="34" charset="0"/>
                <a:cs typeface="Verdana" panose="020B0604030504040204" pitchFamily="34" charset="0"/>
              </a:rPr>
              <a:t>Step-by-Step</a:t>
            </a:r>
            <a:r>
              <a:rPr lang="en-US" altLang="en-US"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process guided all phases of the 10-year Plawowice project. But unlike the first 3 phases where large frozen pellets of ready-to-use Microbial System Inoculum (MSI) were used to produce MS treatment fluid, Phase </a:t>
            </a:r>
            <a:r>
              <a:rPr lang="en-US" altLang="en-US" sz="1400" b="0" dirty="0">
                <a:solidFill>
                  <a:schemeClr val="tx1"/>
                </a:solidFill>
                <a:latin typeface="Verdana" panose="020B0604030504040204" pitchFamily="34" charset="0"/>
                <a:ea typeface="Verdana" panose="020B0604030504040204" pitchFamily="34" charset="0"/>
                <a:cs typeface="Verdana" panose="020B0604030504040204" pitchFamily="34" charset="0"/>
              </a:rPr>
              <a:t>l</a:t>
            </a:r>
            <a:r>
              <a:rPr lang="en-US" altLang="en-US"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V used small pellets of highly concentrated MSI.</a:t>
            </a:r>
            <a:endParaRPr lang="en-US" altLang="en-US" sz="14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defTabSz="387064"/>
            <a:endParaRPr lang="en-US" altLang="en-US" sz="14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defTabSz="387064"/>
            <a:r>
              <a:rPr lang="en-US" altLang="en-US"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By agreement, Phase </a:t>
            </a:r>
            <a:r>
              <a:rPr lang="en-US" altLang="en-US" sz="1400" b="0" dirty="0">
                <a:solidFill>
                  <a:schemeClr val="tx1"/>
                </a:solidFill>
                <a:latin typeface="Verdana" panose="020B0604030504040204" pitchFamily="34" charset="0"/>
                <a:ea typeface="Verdana" panose="020B0604030504040204" pitchFamily="34" charset="0"/>
                <a:cs typeface="Verdana" panose="020B0604030504040204" pitchFamily="34" charset="0"/>
              </a:rPr>
              <a:t>l</a:t>
            </a:r>
            <a:r>
              <a:rPr lang="en-US" altLang="en-US"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V protocols were modified to enable INiG to:</a:t>
            </a:r>
          </a:p>
          <a:p>
            <a:pPr defTabSz="387064"/>
            <a:endParaRPr lang="en-US" altLang="en-US"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defTabSz="387064">
              <a:buAutoNum type="arabicParenR"/>
            </a:pPr>
            <a:r>
              <a:rPr lang="en-US" altLang="en-US"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Revive small amounts of microbial seed stock individually in 1-liter flasks under sterile conditions;</a:t>
            </a:r>
          </a:p>
          <a:p>
            <a:pPr marL="342900" indent="-342900" defTabSz="387064">
              <a:buAutoNum type="arabicParenR"/>
            </a:pPr>
            <a:r>
              <a:rPr lang="en-US" altLang="en-US"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Amplify each seed strain to 15 liters in separate 20 L fermenters,</a:t>
            </a:r>
          </a:p>
          <a:p>
            <a:pPr marL="342900" indent="-342900" defTabSz="387064">
              <a:buAutoNum type="arabicParenR"/>
            </a:pPr>
            <a:r>
              <a:rPr lang="en-US" altLang="en-US"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Harvest each strain at their log phase of growth, and</a:t>
            </a:r>
          </a:p>
          <a:p>
            <a:pPr marL="342900" indent="-342900" defTabSz="387064">
              <a:buAutoNum type="arabicParenR"/>
            </a:pPr>
            <a:r>
              <a:rPr lang="en-US" altLang="en-US" sz="1400" b="0" dirty="0">
                <a:solidFill>
                  <a:schemeClr val="tx1"/>
                </a:solidFill>
                <a:latin typeface="Verdana" panose="020B0604030504040204" pitchFamily="34" charset="0"/>
                <a:ea typeface="Verdana" panose="020B0604030504040204" pitchFamily="34" charset="0"/>
                <a:cs typeface="Verdana" panose="020B0604030504040204" pitchFamily="34" charset="0"/>
              </a:rPr>
              <a:t>Inoculate </a:t>
            </a:r>
            <a:r>
              <a:rPr lang="en-US" altLang="en-US"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1,200 liters of synthetic </a:t>
            </a:r>
            <a:r>
              <a:rPr lang="en-US" altLang="en-US" sz="1400" b="0" dirty="0">
                <a:solidFill>
                  <a:schemeClr val="tx1"/>
                </a:solidFill>
                <a:latin typeface="Verdana" panose="020B0604030504040204" pitchFamily="34" charset="0"/>
                <a:ea typeface="Verdana" panose="020B0604030504040204" pitchFamily="34" charset="0"/>
                <a:cs typeface="Verdana" panose="020B0604030504040204" pitchFamily="34" charset="0"/>
              </a:rPr>
              <a:t>growth </a:t>
            </a:r>
            <a:r>
              <a:rPr lang="en-US" altLang="en-US"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medium with fresh robust microbial </a:t>
            </a:r>
            <a:r>
              <a:rPr lang="en-US" altLang="en-US"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inoculum and produce a sufficient volume of Microbial System for Phase l treatments.      </a:t>
            </a:r>
            <a:endParaRPr lang="en-US" altLang="en-US"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defTabSz="387064"/>
            <a:endParaRPr lang="en-US" altLang="en-US" sz="14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defTabSz="387064"/>
            <a:r>
              <a:rPr lang="en-US" altLang="en-US"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 2022, RAM and INiG executed a </a:t>
            </a:r>
            <a:r>
              <a:rPr lang="en-US" altLang="en-US" sz="1400" b="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Material </a:t>
            </a:r>
            <a:r>
              <a:rPr lang="en-US" altLang="en-US" sz="1400" b="0" i="1" dirty="0">
                <a:solidFill>
                  <a:schemeClr val="tx1"/>
                </a:solidFill>
                <a:latin typeface="Verdana" panose="020B0604030504040204" pitchFamily="34" charset="0"/>
                <a:ea typeface="Verdana" panose="020B0604030504040204" pitchFamily="34" charset="0"/>
                <a:cs typeface="Verdana" panose="020B0604030504040204" pitchFamily="34" charset="0"/>
              </a:rPr>
              <a:t>and Process Transfer </a:t>
            </a:r>
            <a:r>
              <a:rPr lang="en-US" altLang="en-US" sz="1400" b="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Agreement</a:t>
            </a:r>
            <a:r>
              <a:rPr lang="en-US" altLang="en-US"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that </a:t>
            </a:r>
            <a:r>
              <a:rPr lang="en-US" altLang="en-US" sz="1400" b="0" dirty="0">
                <a:solidFill>
                  <a:schemeClr val="tx1"/>
                </a:solidFill>
                <a:latin typeface="Verdana" panose="020B0604030504040204" pitchFamily="34" charset="0"/>
                <a:ea typeface="Verdana" panose="020B0604030504040204" pitchFamily="34" charset="0"/>
                <a:cs typeface="Verdana" panose="020B0604030504040204" pitchFamily="34" charset="0"/>
              </a:rPr>
              <a:t>enables the Institute to produce microbial </a:t>
            </a:r>
            <a:r>
              <a:rPr lang="en-US" altLang="en-US"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treatment fluid in-house for </a:t>
            </a:r>
            <a:r>
              <a:rPr lang="en-US" altLang="en-US" sz="1400" b="0" dirty="0">
                <a:solidFill>
                  <a:schemeClr val="tx1"/>
                </a:solidFill>
                <a:latin typeface="Verdana" panose="020B0604030504040204" pitchFamily="34" charset="0"/>
                <a:ea typeface="Verdana" panose="020B0604030504040204" pitchFamily="34" charset="0"/>
                <a:cs typeface="Verdana" panose="020B0604030504040204" pitchFamily="34" charset="0"/>
              </a:rPr>
              <a:t>their </a:t>
            </a:r>
          </a:p>
          <a:p>
            <a:pPr defTabSz="387064"/>
            <a:r>
              <a:rPr lang="en-US" altLang="en-US" sz="1400" b="0" dirty="0">
                <a:solidFill>
                  <a:schemeClr val="tx1"/>
                </a:solidFill>
                <a:latin typeface="Verdana" panose="020B0604030504040204" pitchFamily="34" charset="0"/>
                <a:ea typeface="Verdana" panose="020B0604030504040204" pitchFamily="34" charset="0"/>
                <a:cs typeface="Verdana" panose="020B0604030504040204" pitchFamily="34" charset="0"/>
              </a:rPr>
              <a:t>clients in Poland and neighboring EU countries using RAM materials and protocols</a:t>
            </a:r>
            <a:r>
              <a:rPr lang="en-US" altLang="en-US"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p>
          <a:p>
            <a:pPr defTabSz="387064"/>
            <a:endParaRPr lang="en-US" altLang="en-US" sz="14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defTabSz="387064"/>
            <a:r>
              <a:rPr lang="en-US" altLang="en-US"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While the process implemented in Poland produced excellent results and positive ROI for PGNiG, it required the Institute to ‘produce’ its own microbial treatment fluid. This is not an ideal scenario for independent oil producers. The solution:</a:t>
            </a:r>
          </a:p>
          <a:p>
            <a:pPr defTabSz="387064"/>
            <a:endParaRPr lang="en-US" altLang="en-US" sz="1400" b="0"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defTabSz="387064"/>
            <a:r>
              <a:rPr lang="en-US" altLang="en-US" sz="1400" b="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Ready to Use </a:t>
            </a:r>
            <a:r>
              <a:rPr lang="en-US" altLang="en-US" sz="1400" b="0" dirty="0">
                <a:solidFill>
                  <a:srgbClr val="C00000"/>
                </a:solidFill>
                <a:latin typeface="Verdana" panose="020B0604030504040204" pitchFamily="34" charset="0"/>
                <a:ea typeface="Verdana" panose="020B0604030504040204" pitchFamily="34" charset="0"/>
                <a:cs typeface="Verdana" panose="020B0604030504040204" pitchFamily="34" charset="0"/>
              </a:rPr>
              <a:t>C</a:t>
            </a:r>
            <a:r>
              <a:rPr lang="en-US" altLang="en-US" sz="1400" b="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ommercially Available Microbial Products </a:t>
            </a:r>
            <a:endParaRPr lang="en-US" altLang="en-US" sz="1400" b="0"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defTabSz="426661" eaLnBrk="1" fontAlgn="auto" hangingPunct="1">
              <a:spcBef>
                <a:spcPts val="0"/>
              </a:spcBef>
              <a:spcAft>
                <a:spcPts val="0"/>
              </a:spcAft>
              <a:buSzPct val="100000"/>
              <a:tabLst>
                <a:tab pos="0" algn="l"/>
                <a:tab pos="426661" algn="l"/>
                <a:tab pos="853321" algn="l"/>
                <a:tab pos="1279982" algn="l"/>
                <a:tab pos="1706642" algn="l"/>
                <a:tab pos="2133303" algn="l"/>
                <a:tab pos="2559963" algn="l"/>
                <a:tab pos="2986623" algn="l"/>
                <a:tab pos="3413283" algn="l"/>
                <a:tab pos="3839944" algn="l"/>
                <a:tab pos="4266605" algn="l"/>
                <a:tab pos="4693265" algn="l"/>
                <a:tab pos="5119926" algn="l"/>
                <a:tab pos="5546587" algn="l"/>
                <a:tab pos="5973248" algn="l"/>
                <a:tab pos="6399908" algn="l"/>
                <a:tab pos="6826569" algn="l"/>
                <a:tab pos="7253230" algn="l"/>
                <a:tab pos="7679890" algn="l"/>
                <a:tab pos="8106550" algn="l"/>
                <a:tab pos="8533210" algn="l"/>
              </a:tabLst>
              <a:defRPr/>
            </a:pPr>
            <a:endParaRPr lang="en-US" altLang="en-US" sz="168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defTabSz="426661" eaLnBrk="1" fontAlgn="auto" hangingPunct="1">
              <a:spcBef>
                <a:spcPts val="0"/>
              </a:spcBef>
              <a:spcAft>
                <a:spcPts val="0"/>
              </a:spcAft>
              <a:buSzPct val="100000"/>
              <a:tabLst>
                <a:tab pos="0" algn="l"/>
                <a:tab pos="426661" algn="l"/>
                <a:tab pos="853321" algn="l"/>
                <a:tab pos="1279982" algn="l"/>
                <a:tab pos="1706642" algn="l"/>
                <a:tab pos="2133303" algn="l"/>
                <a:tab pos="2559963" algn="l"/>
                <a:tab pos="2986623" algn="l"/>
                <a:tab pos="3413283" algn="l"/>
                <a:tab pos="3839944" algn="l"/>
                <a:tab pos="4266605" algn="l"/>
                <a:tab pos="4693265" algn="l"/>
                <a:tab pos="5119926" algn="l"/>
                <a:tab pos="5546587" algn="l"/>
                <a:tab pos="5973248" algn="l"/>
                <a:tab pos="6399908" algn="l"/>
                <a:tab pos="6826569" algn="l"/>
                <a:tab pos="7253230" algn="l"/>
                <a:tab pos="7679890" algn="l"/>
                <a:tab pos="8106550" algn="l"/>
                <a:tab pos="8533210" algn="l"/>
              </a:tabLst>
              <a:defRPr/>
            </a:pPr>
            <a:endParaRPr lang="pl-PL" altLang="en-US" sz="168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defTabSz="426661" eaLnBrk="1" fontAlgn="auto" hangingPunct="1">
              <a:spcBef>
                <a:spcPts val="0"/>
              </a:spcBef>
              <a:spcAft>
                <a:spcPts val="0"/>
              </a:spcAft>
              <a:buSzPct val="100000"/>
              <a:tabLst>
                <a:tab pos="0" algn="l"/>
                <a:tab pos="426661" algn="l"/>
                <a:tab pos="853321" algn="l"/>
                <a:tab pos="1279982" algn="l"/>
                <a:tab pos="1706642" algn="l"/>
                <a:tab pos="2133303" algn="l"/>
                <a:tab pos="2559963" algn="l"/>
                <a:tab pos="2986623" algn="l"/>
                <a:tab pos="3413283" algn="l"/>
                <a:tab pos="3839944" algn="l"/>
                <a:tab pos="4266605" algn="l"/>
                <a:tab pos="4693265" algn="l"/>
                <a:tab pos="5119926" algn="l"/>
                <a:tab pos="5546587" algn="l"/>
                <a:tab pos="5973248" algn="l"/>
                <a:tab pos="6399908" algn="l"/>
                <a:tab pos="6826569" algn="l"/>
                <a:tab pos="7253230" algn="l"/>
                <a:tab pos="7679890" algn="l"/>
                <a:tab pos="8106550" algn="l"/>
                <a:tab pos="8533210" algn="l"/>
              </a:tabLst>
              <a:defRPr/>
            </a:pPr>
            <a:endParaRPr lang="pl-PL" altLang="en-US" sz="2240" kern="0" dirty="0">
              <a:solidFill>
                <a:srgbClr val="000000"/>
              </a:solidFill>
              <a:cs typeface="Arial" panose="020B0604020202020204" pitchFamily="34" charset="0"/>
            </a:endParaRPr>
          </a:p>
          <a:p>
            <a:pPr defTabSz="426661" eaLnBrk="1" fontAlgn="auto" hangingPunct="1">
              <a:spcBef>
                <a:spcPts val="0"/>
              </a:spcBef>
              <a:spcAft>
                <a:spcPts val="0"/>
              </a:spcAft>
              <a:buSzPct val="100000"/>
              <a:tabLst>
                <a:tab pos="0" algn="l"/>
                <a:tab pos="426661" algn="l"/>
                <a:tab pos="853321" algn="l"/>
                <a:tab pos="1279982" algn="l"/>
                <a:tab pos="1706642" algn="l"/>
                <a:tab pos="2133303" algn="l"/>
                <a:tab pos="2559963" algn="l"/>
                <a:tab pos="2986623" algn="l"/>
                <a:tab pos="3413283" algn="l"/>
                <a:tab pos="3839944" algn="l"/>
                <a:tab pos="4266605" algn="l"/>
                <a:tab pos="4693265" algn="l"/>
                <a:tab pos="5119926" algn="l"/>
                <a:tab pos="5546587" algn="l"/>
                <a:tab pos="5973248" algn="l"/>
                <a:tab pos="6399908" algn="l"/>
                <a:tab pos="6826569" algn="l"/>
                <a:tab pos="7253230" algn="l"/>
                <a:tab pos="7679890" algn="l"/>
                <a:tab pos="8106550" algn="l"/>
                <a:tab pos="8533210" algn="l"/>
              </a:tabLst>
              <a:defRPr/>
            </a:pPr>
            <a:endParaRPr lang="pl-PL" altLang="en-US" sz="2240" kern="0" dirty="0">
              <a:solidFill>
                <a:srgbClr val="000000"/>
              </a:solidFill>
            </a:endParaRPr>
          </a:p>
          <a:p>
            <a:pPr defTabSz="426661" eaLnBrk="1" fontAlgn="auto" hangingPunct="1">
              <a:spcBef>
                <a:spcPts val="0"/>
              </a:spcBef>
              <a:spcAft>
                <a:spcPts val="0"/>
              </a:spcAft>
              <a:buSzPct val="100000"/>
              <a:tabLst>
                <a:tab pos="0" algn="l"/>
                <a:tab pos="426661" algn="l"/>
                <a:tab pos="853321" algn="l"/>
                <a:tab pos="1279982" algn="l"/>
                <a:tab pos="1706642" algn="l"/>
                <a:tab pos="2133303" algn="l"/>
                <a:tab pos="2559963" algn="l"/>
                <a:tab pos="2986623" algn="l"/>
                <a:tab pos="3413283" algn="l"/>
                <a:tab pos="3839944" algn="l"/>
                <a:tab pos="4266605" algn="l"/>
                <a:tab pos="4693265" algn="l"/>
                <a:tab pos="5119926" algn="l"/>
                <a:tab pos="5546587" algn="l"/>
                <a:tab pos="5973248" algn="l"/>
                <a:tab pos="6399908" algn="l"/>
                <a:tab pos="6826569" algn="l"/>
                <a:tab pos="7253230" algn="l"/>
                <a:tab pos="7679890" algn="l"/>
                <a:tab pos="8106550" algn="l"/>
                <a:tab pos="8533210" algn="l"/>
              </a:tabLst>
              <a:defRPr/>
            </a:pPr>
            <a:endParaRPr lang="pl-PL" altLang="en-US" sz="2240" kern="0" dirty="0">
              <a:solidFill>
                <a:srgbClr val="000000"/>
              </a:solidFill>
            </a:endParaRPr>
          </a:p>
        </p:txBody>
      </p:sp>
      <p:sp>
        <p:nvSpPr>
          <p:cNvPr id="5" name="Text Box 12"/>
          <p:cNvSpPr txBox="1">
            <a:spLocks noChangeArrowheads="1"/>
          </p:cNvSpPr>
          <p:nvPr/>
        </p:nvSpPr>
        <p:spPr bwMode="auto">
          <a:xfrm>
            <a:off x="1175048" y="245358"/>
            <a:ext cx="6038389"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6188" tIns="54733" rIns="76188" bIns="38093"/>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defTabSz="387024" eaLnBrk="1">
              <a:lnSpc>
                <a:spcPts val="2371"/>
              </a:lnSpc>
              <a:buClr>
                <a:srgbClr val="000000"/>
              </a:buClr>
              <a:buSzPct val="100000"/>
              <a:defRPr/>
            </a:pPr>
            <a:r>
              <a:rPr lang="en-US" altLang="en-US" sz="1800" dirty="0">
                <a:solidFill>
                  <a:srgbClr val="280099"/>
                </a:solidFill>
                <a:effectLst>
                  <a:outerShdw blurRad="38100" dist="38100" dir="2700000" algn="tl">
                    <a:srgbClr val="C0C0C0"/>
                  </a:outerShdw>
                </a:effectLst>
                <a:latin typeface="Microsoft Sans Serif" panose="020B0604020202020204" pitchFamily="34" charset="0"/>
              </a:rPr>
              <a:t>MEOR PROCESS </a:t>
            </a:r>
            <a:r>
              <a:rPr lang="en-US" altLang="en-US" sz="1800" dirty="0" smtClean="0">
                <a:solidFill>
                  <a:srgbClr val="280099"/>
                </a:solidFill>
                <a:effectLst>
                  <a:outerShdw blurRad="38100" dist="38100" dir="2700000" algn="tl">
                    <a:srgbClr val="C0C0C0"/>
                  </a:outerShdw>
                </a:effectLst>
                <a:latin typeface="Microsoft Sans Serif" panose="020B0604020202020204" pitchFamily="34" charset="0"/>
              </a:rPr>
              <a:t> VS  MEOR PRODUCTS</a:t>
            </a:r>
            <a:endParaRPr lang="en-US" altLang="en-US" sz="1800" dirty="0">
              <a:solidFill>
                <a:srgbClr val="280099"/>
              </a:solidFill>
              <a:effectLst>
                <a:outerShdw blurRad="38100" dist="38100" dir="2700000" algn="tl">
                  <a:srgbClr val="C0C0C0"/>
                </a:outerShdw>
              </a:effectLst>
              <a:latin typeface="Microsoft Sans Serif" panose="020B0604020202020204" pitchFamily="34" charset="0"/>
            </a:endParaRPr>
          </a:p>
        </p:txBody>
      </p:sp>
      <p:pic>
        <p:nvPicPr>
          <p:cNvPr id="6" name="Picture 5" descr="Logo, company name&#10;&#10;Description automatically generated">
            <a:hlinkClick r:id="rId4"/>
            <a:extLst>
              <a:ext uri="{FF2B5EF4-FFF2-40B4-BE49-F238E27FC236}">
                <a16:creationId xmlns:a16="http://schemas.microsoft.com/office/drawing/2014/main" xmlns="" id="{C2B3EF08-1750-6D67-AB34-0244873DB089}"/>
              </a:ext>
            </a:extLst>
          </p:cNvPr>
          <p:cNvPicPr preferRelativeResize="0">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776" y="5379630"/>
            <a:ext cx="914400" cy="914400"/>
          </a:xfrm>
          <a:prstGeom prst="rect">
            <a:avLst/>
          </a:prstGeom>
          <a:noFill/>
          <a:ln>
            <a:noFill/>
          </a:ln>
        </p:spPr>
      </p:pic>
    </p:spTree>
    <p:extLst>
      <p:ext uri="{BB962C8B-B14F-4D97-AF65-F5344CB8AC3E}">
        <p14:creationId xmlns:p14="http://schemas.microsoft.com/office/powerpoint/2010/main" val="3314459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xmlns="" id="{E6C8E6EB-4C59-429B-97E4-72A058CFC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8155" y="1082993"/>
            <a:ext cx="2638616" cy="6768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fontAlgn="auto" hangingPunct="1">
              <a:spcBef>
                <a:spcPts val="0"/>
              </a:spcBef>
              <a:spcAft>
                <a:spcPts val="0"/>
              </a:spcAft>
            </a:pPr>
            <a:endParaRPr lang="en-US" sz="1283" b="0" dirty="0">
              <a:solidFill>
                <a:prstClr val="white"/>
              </a:solidFill>
            </a:endParaRPr>
          </a:p>
        </p:txBody>
      </p:sp>
      <p:sp>
        <p:nvSpPr>
          <p:cNvPr id="82" name="Rectangle 81">
            <a:extLst>
              <a:ext uri="{FF2B5EF4-FFF2-40B4-BE49-F238E27FC236}">
                <a16:creationId xmlns:a16="http://schemas.microsoft.com/office/drawing/2014/main" xmlns="" id="{B5B90362-AFCC-46A9-B41C-A257A8C5B3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30029" y="1080458"/>
            <a:ext cx="2638616" cy="7022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fontAlgn="auto" hangingPunct="1">
              <a:spcBef>
                <a:spcPts val="0"/>
              </a:spcBef>
              <a:spcAft>
                <a:spcPts val="0"/>
              </a:spcAft>
            </a:pPr>
            <a:endParaRPr lang="en-US" sz="1283" b="0" dirty="0">
              <a:solidFill>
                <a:prstClr val="white"/>
              </a:solidFill>
            </a:endParaRPr>
          </a:p>
        </p:txBody>
      </p:sp>
      <p:sp>
        <p:nvSpPr>
          <p:cNvPr id="104" name="Rectangle 83">
            <a:extLst>
              <a:ext uri="{FF2B5EF4-FFF2-40B4-BE49-F238E27FC236}">
                <a16:creationId xmlns:a16="http://schemas.microsoft.com/office/drawing/2014/main" xmlns="" id="{F71EF7F1-38BA-471D-8CD4-2A9AE8E35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22304" y="1082993"/>
            <a:ext cx="2638616" cy="651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fontAlgn="auto" hangingPunct="1">
              <a:spcBef>
                <a:spcPts val="0"/>
              </a:spcBef>
              <a:spcAft>
                <a:spcPts val="0"/>
              </a:spcAft>
            </a:pPr>
            <a:endParaRPr lang="en-US" sz="1283" b="0" dirty="0">
              <a:solidFill>
                <a:prstClr val="white"/>
              </a:solidFill>
            </a:endParaRPr>
          </a:p>
        </p:txBody>
      </p:sp>
      <p:sp useBgFill="1">
        <p:nvSpPr>
          <p:cNvPr id="86" name="Rectangle 85">
            <a:extLst>
              <a:ext uri="{FF2B5EF4-FFF2-40B4-BE49-F238E27FC236}">
                <a16:creationId xmlns:a16="http://schemas.microsoft.com/office/drawing/2014/main" xmlns="" id="{504BED40-EAF7-4E55-AFF7-2CD840EBD3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7238"/>
            <a:ext cx="8686800" cy="48863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283" b="0" dirty="0">
              <a:solidFill>
                <a:prstClr val="white"/>
              </a:solidFill>
            </a:endParaRPr>
          </a:p>
        </p:txBody>
      </p:sp>
      <p:sp>
        <p:nvSpPr>
          <p:cNvPr id="2" name="Title 1">
            <a:extLst>
              <a:ext uri="{FF2B5EF4-FFF2-40B4-BE49-F238E27FC236}">
                <a16:creationId xmlns:a16="http://schemas.microsoft.com/office/drawing/2014/main" xmlns="" id="{B5D963F9-4F63-4B91-94C9-47C99C16214B}"/>
              </a:ext>
            </a:extLst>
          </p:cNvPr>
          <p:cNvSpPr>
            <a:spLocks noGrp="1"/>
          </p:cNvSpPr>
          <p:nvPr>
            <p:ph type="ctrTitle"/>
          </p:nvPr>
        </p:nvSpPr>
        <p:spPr>
          <a:xfrm>
            <a:off x="414100" y="1257523"/>
            <a:ext cx="4495165" cy="847155"/>
          </a:xfrm>
        </p:spPr>
        <p:txBody>
          <a:bodyPr vert="horz" lIns="65151" tIns="32576" rIns="65151" bIns="32576" rtlCol="0" anchor="b">
            <a:noAutofit/>
          </a:bodyPr>
          <a:lstStyle/>
          <a:p>
            <a:r>
              <a:rPr lang="en-US" sz="1995" b="1" dirty="0">
                <a:solidFill>
                  <a:schemeClr val="tx2"/>
                </a:solidFill>
              </a:rPr>
              <a:t>Microbes are the </a:t>
            </a:r>
            <a:r>
              <a:rPr lang="en-US" sz="1995" b="1" u="sng" dirty="0">
                <a:solidFill>
                  <a:srgbClr val="FF0000"/>
                </a:solidFill>
              </a:rPr>
              <a:t>UNCONVENTIONAL</a:t>
            </a:r>
            <a:r>
              <a:rPr lang="en-US" sz="1995" b="1" u="sng" dirty="0">
                <a:solidFill>
                  <a:schemeClr val="tx2"/>
                </a:solidFill>
              </a:rPr>
              <a:t> </a:t>
            </a:r>
            <a:r>
              <a:rPr lang="en-US" sz="1995" b="1" dirty="0">
                <a:solidFill>
                  <a:schemeClr val="tx2"/>
                </a:solidFill>
              </a:rPr>
              <a:t>SOlution for IMPROVING YOUR PRODUCTION ECONOMICS</a:t>
            </a:r>
            <a:endParaRPr lang="en-US" sz="2280" b="1" dirty="0">
              <a:solidFill>
                <a:schemeClr val="tx2"/>
              </a:solidFill>
            </a:endParaRPr>
          </a:p>
        </p:txBody>
      </p:sp>
      <p:sp>
        <p:nvSpPr>
          <p:cNvPr id="88" name="Rectangle 87">
            <a:extLst>
              <a:ext uri="{FF2B5EF4-FFF2-40B4-BE49-F238E27FC236}">
                <a16:creationId xmlns:a16="http://schemas.microsoft.com/office/drawing/2014/main" xmlns="" id="{F367CCF1-BB1E-41CF-8499-94A870C33E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8155" y="1082993"/>
            <a:ext cx="4756023" cy="676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fontAlgn="auto" hangingPunct="1">
              <a:spcBef>
                <a:spcPts val="0"/>
              </a:spcBef>
              <a:spcAft>
                <a:spcPts val="0"/>
              </a:spcAft>
            </a:pPr>
            <a:endParaRPr lang="en-US" sz="1283" b="0" dirty="0">
              <a:solidFill>
                <a:prstClr val="white"/>
              </a:solidFill>
            </a:endParaRPr>
          </a:p>
        </p:txBody>
      </p:sp>
      <p:sp>
        <p:nvSpPr>
          <p:cNvPr id="3" name="Subtitle 2">
            <a:extLst>
              <a:ext uri="{FF2B5EF4-FFF2-40B4-BE49-F238E27FC236}">
                <a16:creationId xmlns:a16="http://schemas.microsoft.com/office/drawing/2014/main" xmlns="" id="{DEA244BD-EF47-4893-AF92-E4B8CD1EBAA5}"/>
              </a:ext>
            </a:extLst>
          </p:cNvPr>
          <p:cNvSpPr>
            <a:spLocks noGrp="1"/>
          </p:cNvSpPr>
          <p:nvPr>
            <p:ph type="subTitle" idx="1"/>
          </p:nvPr>
        </p:nvSpPr>
        <p:spPr>
          <a:xfrm>
            <a:off x="429636" y="2496826"/>
            <a:ext cx="4495165" cy="2852546"/>
          </a:xfrm>
        </p:spPr>
        <p:txBody>
          <a:bodyPr vert="horz" lIns="65151" tIns="32576" rIns="65151" bIns="32576" rtlCol="0" anchor="ctr">
            <a:normAutofit fontScale="77500" lnSpcReduction="20000"/>
          </a:bodyPr>
          <a:lstStyle/>
          <a:p>
            <a:r>
              <a:rPr lang="en-US" dirty="0">
                <a:solidFill>
                  <a:schemeClr val="tx2"/>
                </a:solidFill>
                <a:latin typeface="Tw Cen MT" panose="020B0602020104020603" pitchFamily="34" charset="0"/>
              </a:rPr>
              <a:t>.</a:t>
            </a:r>
            <a:r>
              <a:rPr lang="en-US" sz="1852" b="1" dirty="0">
                <a:solidFill>
                  <a:srgbClr val="FF0000"/>
                </a:solidFill>
                <a:latin typeface="Tw Cen MT" panose="020B0602020104020603" pitchFamily="34" charset="0"/>
              </a:rPr>
              <a:t>CONVENTIONAL TREATMENT</a:t>
            </a:r>
            <a:r>
              <a:rPr lang="en-US" sz="1710" b="1" dirty="0">
                <a:solidFill>
                  <a:srgbClr val="FF0000"/>
                </a:solidFill>
                <a:latin typeface="Tw Cen MT" panose="020B0602020104020603" pitchFamily="34" charset="0"/>
              </a:rPr>
              <a:t>S</a:t>
            </a:r>
          </a:p>
          <a:p>
            <a:r>
              <a:rPr lang="en-CA" sz="1710" b="1" cap="none" dirty="0">
                <a:solidFill>
                  <a:srgbClr val="FF0000"/>
                </a:solidFill>
              </a:rPr>
              <a:t>• </a:t>
            </a:r>
            <a:r>
              <a:rPr lang="en-US" sz="1710" b="1" cap="none" dirty="0">
                <a:solidFill>
                  <a:schemeClr val="tx2"/>
                </a:solidFill>
                <a:latin typeface="Tw Cen MT" panose="020B0602020104020603" pitchFamily="34" charset="0"/>
              </a:rPr>
              <a:t>Acidizing, Solvents, CO</a:t>
            </a:r>
            <a:r>
              <a:rPr lang="en-US" sz="1710" b="1" cap="none" baseline="-25000" dirty="0">
                <a:solidFill>
                  <a:schemeClr val="tx2"/>
                </a:solidFill>
                <a:latin typeface="Tw Cen MT" panose="020B0602020104020603" pitchFamily="34" charset="0"/>
              </a:rPr>
              <a:t>2</a:t>
            </a:r>
            <a:r>
              <a:rPr lang="en-US" sz="1710" b="1" cap="none" dirty="0">
                <a:solidFill>
                  <a:schemeClr val="tx2"/>
                </a:solidFill>
                <a:latin typeface="Tw Cen MT" panose="020B0602020104020603" pitchFamily="34" charset="0"/>
              </a:rPr>
              <a:t>, Nitrogen, Etc. are Well Known</a:t>
            </a:r>
          </a:p>
          <a:p>
            <a:r>
              <a:rPr lang="en-CA" sz="1710" b="1" cap="none" dirty="0">
                <a:solidFill>
                  <a:srgbClr val="FF0000"/>
                </a:solidFill>
              </a:rPr>
              <a:t>• </a:t>
            </a:r>
            <a:r>
              <a:rPr lang="en-US" sz="1710" b="1" cap="none" dirty="0">
                <a:solidFill>
                  <a:schemeClr val="tx2"/>
                </a:solidFill>
                <a:latin typeface="Tw Cen MT" panose="020B0602020104020603" pitchFamily="34" charset="0"/>
              </a:rPr>
              <a:t>Reactions are Complete and “Spent”  </a:t>
            </a:r>
          </a:p>
          <a:p>
            <a:r>
              <a:rPr lang="en-US" sz="1852" b="1" cap="none" dirty="0">
                <a:solidFill>
                  <a:srgbClr val="FF0000"/>
                </a:solidFill>
                <a:latin typeface="Tw Cen MT" panose="020B0602020104020603" pitchFamily="34" charset="0"/>
              </a:rPr>
              <a:t>CHAINBREAKER MICROBES</a:t>
            </a:r>
          </a:p>
          <a:p>
            <a:r>
              <a:rPr lang="en-US" sz="1710" b="1" cap="none" dirty="0">
                <a:solidFill>
                  <a:schemeClr val="tx2"/>
                </a:solidFill>
                <a:latin typeface="Tw Cen MT" panose="020B0602020104020603" pitchFamily="34" charset="0"/>
              </a:rPr>
              <a:t> </a:t>
            </a:r>
            <a:r>
              <a:rPr lang="en-CA" sz="1710" b="1" cap="none" dirty="0">
                <a:solidFill>
                  <a:srgbClr val="FF0000"/>
                </a:solidFill>
              </a:rPr>
              <a:t>• </a:t>
            </a:r>
            <a:r>
              <a:rPr lang="en-US" sz="1710" b="1" cap="none" dirty="0">
                <a:solidFill>
                  <a:schemeClr val="tx2"/>
                </a:solidFill>
                <a:latin typeface="Tw Cen MT" panose="020B0602020104020603" pitchFamily="34" charset="0"/>
              </a:rPr>
              <a:t>Not as Well Known – A Living Technology</a:t>
            </a:r>
          </a:p>
          <a:p>
            <a:r>
              <a:rPr lang="en-US" sz="1710" b="1" cap="none" dirty="0">
                <a:solidFill>
                  <a:schemeClr val="tx2"/>
                </a:solidFill>
                <a:latin typeface="Tw Cen MT" panose="020B0602020104020603" pitchFamily="34" charset="0"/>
              </a:rPr>
              <a:t> </a:t>
            </a:r>
            <a:r>
              <a:rPr lang="en-CA" sz="1710" b="1" cap="none" dirty="0">
                <a:solidFill>
                  <a:srgbClr val="FF0000"/>
                </a:solidFill>
              </a:rPr>
              <a:t>•</a:t>
            </a:r>
            <a:r>
              <a:rPr lang="en-US" sz="1710" b="1" cap="none" dirty="0">
                <a:solidFill>
                  <a:schemeClr val="tx2"/>
                </a:solidFill>
                <a:latin typeface="Tw Cen MT" panose="020B0602020104020603" pitchFamily="34" charset="0"/>
              </a:rPr>
              <a:t> The Original “Green” Technology - Non-Hazardous</a:t>
            </a:r>
          </a:p>
          <a:p>
            <a:r>
              <a:rPr lang="en-US" sz="1710" b="1" cap="none" dirty="0">
                <a:solidFill>
                  <a:schemeClr val="tx2"/>
                </a:solidFill>
                <a:latin typeface="Tw Cen MT" panose="020B0602020104020603" pitchFamily="34" charset="0"/>
              </a:rPr>
              <a:t> </a:t>
            </a:r>
            <a:r>
              <a:rPr lang="en-CA" sz="1710" b="1" cap="none" dirty="0">
                <a:solidFill>
                  <a:srgbClr val="FF0000"/>
                </a:solidFill>
              </a:rPr>
              <a:t>• </a:t>
            </a:r>
            <a:r>
              <a:rPr lang="en-US" sz="1710" b="1" cap="none" dirty="0">
                <a:solidFill>
                  <a:schemeClr val="tx2"/>
                </a:solidFill>
                <a:latin typeface="Tw Cen MT" panose="020B0602020104020603" pitchFamily="34" charset="0"/>
              </a:rPr>
              <a:t>Highly Concentrated and Stable Formulation</a:t>
            </a:r>
          </a:p>
          <a:p>
            <a:r>
              <a:rPr lang="en-US" sz="1710" b="1" cap="none" dirty="0">
                <a:solidFill>
                  <a:schemeClr val="tx2"/>
                </a:solidFill>
                <a:latin typeface="Tw Cen MT" panose="020B0602020104020603" pitchFamily="34" charset="0"/>
              </a:rPr>
              <a:t> </a:t>
            </a:r>
            <a:r>
              <a:rPr lang="en-CA" sz="1710" b="1" cap="none" dirty="0">
                <a:solidFill>
                  <a:srgbClr val="FF0000"/>
                </a:solidFill>
              </a:rPr>
              <a:t>• </a:t>
            </a:r>
            <a:r>
              <a:rPr lang="en-US" sz="1710" b="1" cap="none" dirty="0">
                <a:solidFill>
                  <a:schemeClr val="tx2"/>
                </a:solidFill>
                <a:latin typeface="Tw Cen MT" panose="020B0602020104020603" pitchFamily="34" charset="0"/>
              </a:rPr>
              <a:t>A Plate Count is Made on Each Production Batch</a:t>
            </a:r>
          </a:p>
          <a:p>
            <a:r>
              <a:rPr lang="en-US" sz="1710" b="1" cap="none" dirty="0">
                <a:solidFill>
                  <a:schemeClr val="tx2"/>
                </a:solidFill>
                <a:latin typeface="Tw Cen MT" panose="020B0602020104020603" pitchFamily="34" charset="0"/>
              </a:rPr>
              <a:t> </a:t>
            </a:r>
            <a:r>
              <a:rPr lang="en-CA" sz="1710" b="1" cap="none" dirty="0">
                <a:solidFill>
                  <a:srgbClr val="FF0000"/>
                </a:solidFill>
              </a:rPr>
              <a:t>• </a:t>
            </a:r>
            <a:r>
              <a:rPr lang="en-US" sz="1710" b="1" cap="none" dirty="0">
                <a:solidFill>
                  <a:schemeClr val="tx2"/>
                </a:solidFill>
                <a:latin typeface="Tw Cen MT" panose="020B0602020104020603" pitchFamily="34" charset="0"/>
              </a:rPr>
              <a:t>Easy to Apply in the Field – </a:t>
            </a:r>
            <a:r>
              <a:rPr lang="en-US" sz="1710" b="1" i="1" cap="none" dirty="0">
                <a:solidFill>
                  <a:srgbClr val="FF0000"/>
                </a:solidFill>
                <a:latin typeface="Tw Cen MT" panose="020B0602020104020603" pitchFamily="34" charset="0"/>
              </a:rPr>
              <a:t>No </a:t>
            </a:r>
            <a:r>
              <a:rPr lang="en-US" sz="1710" b="1" cap="none" dirty="0">
                <a:solidFill>
                  <a:schemeClr val="tx2"/>
                </a:solidFill>
                <a:latin typeface="Tw Cen MT" panose="020B0602020104020603" pitchFamily="34" charset="0"/>
              </a:rPr>
              <a:t>Additional Nutrients</a:t>
            </a:r>
          </a:p>
          <a:p>
            <a:r>
              <a:rPr lang="en-US" sz="1710" b="1" cap="none" dirty="0">
                <a:solidFill>
                  <a:schemeClr val="tx2"/>
                </a:solidFill>
                <a:latin typeface="Tw Cen MT" panose="020B0602020104020603" pitchFamily="34" charset="0"/>
              </a:rPr>
              <a:t>   Need to Be Added – Just Hydrate the Concentrate</a:t>
            </a:r>
          </a:p>
        </p:txBody>
      </p:sp>
      <p:pic>
        <p:nvPicPr>
          <p:cNvPr id="7" name="Picture 6" descr="A picture containing animal&#10;&#10;Description automatically generated">
            <a:extLst>
              <a:ext uri="{FF2B5EF4-FFF2-40B4-BE49-F238E27FC236}">
                <a16:creationId xmlns:a16="http://schemas.microsoft.com/office/drawing/2014/main" xmlns="" id="{51F6D98A-0482-4B40-9282-AE11A979FA1F}"/>
              </a:ext>
            </a:extLst>
          </p:cNvPr>
          <p:cNvPicPr>
            <a:picLocks noChangeAspect="1"/>
          </p:cNvPicPr>
          <p:nvPr/>
        </p:nvPicPr>
        <p:blipFill rotWithShape="1">
          <a:blip r:embed="rId3">
            <a:extLst>
              <a:ext uri="{28A0092B-C50C-407E-A947-70E740481C1C}">
                <a14:useLocalDpi xmlns:a14="http://schemas.microsoft.com/office/drawing/2010/main" val="0"/>
              </a:ext>
            </a:extLst>
          </a:blip>
          <a:srcRect l="33791" r="20747" b="-1"/>
          <a:stretch/>
        </p:blipFill>
        <p:spPr>
          <a:xfrm>
            <a:off x="5511218" y="1148144"/>
            <a:ext cx="2857426" cy="4195545"/>
          </a:xfrm>
          <a:prstGeom prst="rect">
            <a:avLst/>
          </a:prstGeom>
        </p:spPr>
      </p:pic>
      <p:sp>
        <p:nvSpPr>
          <p:cNvPr id="8" name="Rectangle 7">
            <a:extLst>
              <a:ext uri="{FF2B5EF4-FFF2-40B4-BE49-F238E27FC236}">
                <a16:creationId xmlns:a16="http://schemas.microsoft.com/office/drawing/2014/main" xmlns="" id="{76BBAD9A-CA9B-472A-AC35-0E1A8B8340A3}"/>
              </a:ext>
            </a:extLst>
          </p:cNvPr>
          <p:cNvSpPr/>
          <p:nvPr/>
        </p:nvSpPr>
        <p:spPr>
          <a:xfrm>
            <a:off x="414100" y="2158213"/>
            <a:ext cx="5061351" cy="311624"/>
          </a:xfrm>
          <a:prstGeom prst="rect">
            <a:avLst/>
          </a:prstGeom>
        </p:spPr>
        <p:txBody>
          <a:bodyPr wrap="square">
            <a:spAutoFit/>
          </a:bodyPr>
          <a:lstStyle/>
          <a:p>
            <a:pPr eaLnBrk="1" fontAlgn="auto" hangingPunct="1">
              <a:spcBef>
                <a:spcPts val="0"/>
              </a:spcBef>
              <a:spcAft>
                <a:spcPts val="0"/>
              </a:spcAft>
            </a:pPr>
            <a:r>
              <a:rPr lang="en-US" sz="1425" dirty="0">
                <a:solidFill>
                  <a:srgbClr val="0066FF"/>
                </a:solidFill>
                <a:latin typeface="Tw Cen MT" panose="020B0502020104020203"/>
              </a:rPr>
              <a:t>Bioactive Services has 30+ years Experience with Microbes</a:t>
            </a:r>
            <a:endParaRPr lang="en-CA" sz="1425" dirty="0">
              <a:solidFill>
                <a:srgbClr val="0066FF"/>
              </a:solidFill>
              <a:latin typeface="Tw Cen MT" panose="020B0502020104020203"/>
            </a:endParaRPr>
          </a:p>
        </p:txBody>
      </p:sp>
      <p:pic>
        <p:nvPicPr>
          <p:cNvPr id="63" name="Picture 62">
            <a:extLst>
              <a:ext uri="{FF2B5EF4-FFF2-40B4-BE49-F238E27FC236}">
                <a16:creationId xmlns:a16="http://schemas.microsoft.com/office/drawing/2014/main" xmlns="" id="{9A9B34C6-8352-464C-9AAC-B2A688A6005E}"/>
              </a:ext>
            </a:extLst>
          </p:cNvPr>
          <p:cNvPicPr preferRelativeResize="0">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419" y="4992053"/>
            <a:ext cx="912114" cy="456057"/>
          </a:xfrm>
          <a:prstGeom prst="rect">
            <a:avLst/>
          </a:prstGeom>
          <a:noFill/>
          <a:ln>
            <a:noFill/>
          </a:ln>
        </p:spPr>
      </p:pic>
      <p:pic>
        <p:nvPicPr>
          <p:cNvPr id="4" name="Picture 3" descr="Logo, company name&#10;&#10;Description automatically generated">
            <a:extLst>
              <a:ext uri="{FF2B5EF4-FFF2-40B4-BE49-F238E27FC236}">
                <a16:creationId xmlns:a16="http://schemas.microsoft.com/office/drawing/2014/main" xmlns="" id="{5887E1E5-1CD7-1099-87A6-F1510173317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0872" y="4014788"/>
            <a:ext cx="649741" cy="781812"/>
          </a:xfrm>
          <a:prstGeom prst="rect">
            <a:avLst/>
          </a:prstGeom>
          <a:noFill/>
          <a:ln>
            <a:noFill/>
          </a:ln>
        </p:spPr>
      </p:pic>
    </p:spTree>
    <p:extLst>
      <p:ext uri="{BB962C8B-B14F-4D97-AF65-F5344CB8AC3E}">
        <p14:creationId xmlns:p14="http://schemas.microsoft.com/office/powerpoint/2010/main" val="1803090353"/>
      </p:ext>
    </p:extLst>
  </p:cSld>
  <p:clrMapOvr>
    <a:masterClrMapping/>
  </p:clrMapOvr>
  <mc:AlternateContent xmlns:mc="http://schemas.openxmlformats.org/markup-compatibility/2006" xmlns:p14="http://schemas.microsoft.com/office/powerpoint/2010/main">
    <mc:Choice Requires="p14">
      <p:transition p14:dur="250" advTm="76179">
        <p:circle/>
      </p:transition>
    </mc:Choice>
    <mc:Fallback xmlns="">
      <p:transition advTm="76179">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FAAD22D-14FF-B254-D78F-06DBD80F925C}"/>
            </a:ext>
          </a:extLst>
        </p:cNvPr>
        <p:cNvGrpSpPr/>
        <p:nvPr/>
      </p:nvGrpSpPr>
      <p:grpSpPr>
        <a:xfrm>
          <a:off x="0" y="0"/>
          <a:ext cx="0" cy="0"/>
          <a:chOff x="0" y="0"/>
          <a:chExt cx="0" cy="0"/>
        </a:xfrm>
      </p:grpSpPr>
      <p:sp>
        <p:nvSpPr>
          <p:cNvPr id="80" name="Rectangle 79">
            <a:extLst>
              <a:ext uri="{FF2B5EF4-FFF2-40B4-BE49-F238E27FC236}">
                <a16:creationId xmlns:a16="http://schemas.microsoft.com/office/drawing/2014/main" xmlns="" id="{DAE9B430-1F86-F3D0-338B-16F78B9B37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8155" y="1082993"/>
            <a:ext cx="2638616" cy="6768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fontAlgn="auto" hangingPunct="1">
              <a:spcBef>
                <a:spcPts val="0"/>
              </a:spcBef>
              <a:spcAft>
                <a:spcPts val="0"/>
              </a:spcAft>
            </a:pPr>
            <a:endParaRPr lang="en-US" sz="1283" b="0" dirty="0">
              <a:solidFill>
                <a:prstClr val="white"/>
              </a:solidFill>
            </a:endParaRPr>
          </a:p>
        </p:txBody>
      </p:sp>
      <p:sp>
        <p:nvSpPr>
          <p:cNvPr id="82" name="Rectangle 81">
            <a:extLst>
              <a:ext uri="{FF2B5EF4-FFF2-40B4-BE49-F238E27FC236}">
                <a16:creationId xmlns:a16="http://schemas.microsoft.com/office/drawing/2014/main" xmlns="" id="{F2D8686B-53B3-4CA3-78A4-97F86552D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30029" y="1080458"/>
            <a:ext cx="2638616" cy="7022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fontAlgn="auto" hangingPunct="1">
              <a:spcBef>
                <a:spcPts val="0"/>
              </a:spcBef>
              <a:spcAft>
                <a:spcPts val="0"/>
              </a:spcAft>
            </a:pPr>
            <a:endParaRPr lang="en-US" sz="1283" b="0" dirty="0">
              <a:solidFill>
                <a:prstClr val="white"/>
              </a:solidFill>
            </a:endParaRPr>
          </a:p>
        </p:txBody>
      </p:sp>
      <p:sp>
        <p:nvSpPr>
          <p:cNvPr id="104" name="Rectangle 83">
            <a:extLst>
              <a:ext uri="{FF2B5EF4-FFF2-40B4-BE49-F238E27FC236}">
                <a16:creationId xmlns:a16="http://schemas.microsoft.com/office/drawing/2014/main" xmlns="" id="{8F2B157B-B25F-BFDF-8A73-71ACA40ED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22304" y="1082993"/>
            <a:ext cx="2638616" cy="651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fontAlgn="auto" hangingPunct="1">
              <a:spcBef>
                <a:spcPts val="0"/>
              </a:spcBef>
              <a:spcAft>
                <a:spcPts val="0"/>
              </a:spcAft>
            </a:pPr>
            <a:endParaRPr lang="en-US" sz="1283" b="0" dirty="0">
              <a:solidFill>
                <a:prstClr val="white"/>
              </a:solidFill>
            </a:endParaRPr>
          </a:p>
        </p:txBody>
      </p:sp>
      <p:sp useBgFill="1">
        <p:nvSpPr>
          <p:cNvPr id="86" name="Rectangle 85">
            <a:extLst>
              <a:ext uri="{FF2B5EF4-FFF2-40B4-BE49-F238E27FC236}">
                <a16:creationId xmlns:a16="http://schemas.microsoft.com/office/drawing/2014/main" xmlns="" id="{67D65ADF-6060-5BD0-2BC6-E5E1447281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7238"/>
            <a:ext cx="8686800" cy="48863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283" b="0" dirty="0">
              <a:solidFill>
                <a:prstClr val="white"/>
              </a:solidFill>
            </a:endParaRPr>
          </a:p>
        </p:txBody>
      </p:sp>
      <p:sp>
        <p:nvSpPr>
          <p:cNvPr id="2" name="Title 1">
            <a:extLst>
              <a:ext uri="{FF2B5EF4-FFF2-40B4-BE49-F238E27FC236}">
                <a16:creationId xmlns:a16="http://schemas.microsoft.com/office/drawing/2014/main" xmlns="" id="{45F2270D-4BFA-22EF-24DB-EDAA07902E43}"/>
              </a:ext>
            </a:extLst>
          </p:cNvPr>
          <p:cNvSpPr>
            <a:spLocks noGrp="1"/>
          </p:cNvSpPr>
          <p:nvPr>
            <p:ph type="ctrTitle"/>
          </p:nvPr>
        </p:nvSpPr>
        <p:spPr>
          <a:xfrm>
            <a:off x="414100" y="1257523"/>
            <a:ext cx="4495165" cy="847155"/>
          </a:xfrm>
        </p:spPr>
        <p:txBody>
          <a:bodyPr vert="horz" lIns="65151" tIns="32576" rIns="65151" bIns="32576" rtlCol="0" anchor="b">
            <a:noAutofit/>
          </a:bodyPr>
          <a:lstStyle/>
          <a:p>
            <a:r>
              <a:rPr lang="en-US" sz="1995" b="1" dirty="0">
                <a:solidFill>
                  <a:schemeClr val="tx2"/>
                </a:solidFill>
              </a:rPr>
              <a:t>Microbes are the </a:t>
            </a:r>
            <a:r>
              <a:rPr lang="en-US" sz="1995" b="1" u="sng" dirty="0">
                <a:solidFill>
                  <a:srgbClr val="FF0000"/>
                </a:solidFill>
              </a:rPr>
              <a:t>COST-EFFECTIVE</a:t>
            </a:r>
            <a:r>
              <a:rPr lang="en-US" sz="1995" b="1" dirty="0">
                <a:solidFill>
                  <a:schemeClr val="tx2"/>
                </a:solidFill>
              </a:rPr>
              <a:t> solution for IMPROVING YOUR PRODUCTION ECONOMICS</a:t>
            </a:r>
            <a:endParaRPr lang="en-US" sz="2280" b="1" dirty="0">
              <a:solidFill>
                <a:schemeClr val="tx2"/>
              </a:solidFill>
            </a:endParaRPr>
          </a:p>
        </p:txBody>
      </p:sp>
      <p:sp>
        <p:nvSpPr>
          <p:cNvPr id="88" name="Rectangle 87">
            <a:extLst>
              <a:ext uri="{FF2B5EF4-FFF2-40B4-BE49-F238E27FC236}">
                <a16:creationId xmlns:a16="http://schemas.microsoft.com/office/drawing/2014/main" xmlns="" id="{5EC41177-EF47-15FB-05A1-9A0110E93A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8155" y="1082993"/>
            <a:ext cx="4756023" cy="676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fontAlgn="auto" hangingPunct="1">
              <a:spcBef>
                <a:spcPts val="0"/>
              </a:spcBef>
              <a:spcAft>
                <a:spcPts val="0"/>
              </a:spcAft>
            </a:pPr>
            <a:endParaRPr lang="en-US" sz="1283" b="0" dirty="0">
              <a:solidFill>
                <a:prstClr val="white"/>
              </a:solidFill>
            </a:endParaRPr>
          </a:p>
        </p:txBody>
      </p:sp>
      <p:sp>
        <p:nvSpPr>
          <p:cNvPr id="3" name="Subtitle 2">
            <a:extLst>
              <a:ext uri="{FF2B5EF4-FFF2-40B4-BE49-F238E27FC236}">
                <a16:creationId xmlns:a16="http://schemas.microsoft.com/office/drawing/2014/main" xmlns="" id="{1FAB0BBB-2B19-D0EB-A06A-768B35942433}"/>
              </a:ext>
            </a:extLst>
          </p:cNvPr>
          <p:cNvSpPr>
            <a:spLocks noGrp="1"/>
          </p:cNvSpPr>
          <p:nvPr>
            <p:ph type="subTitle" idx="1"/>
          </p:nvPr>
        </p:nvSpPr>
        <p:spPr>
          <a:xfrm>
            <a:off x="414099" y="2610069"/>
            <a:ext cx="4495165" cy="2694882"/>
          </a:xfrm>
        </p:spPr>
        <p:txBody>
          <a:bodyPr vert="horz" lIns="65151" tIns="32576" rIns="65151" bIns="32576" rtlCol="0" anchor="ctr">
            <a:normAutofit fontScale="85000" lnSpcReduction="20000"/>
          </a:bodyPr>
          <a:lstStyle/>
          <a:p>
            <a:r>
              <a:rPr lang="en-US" sz="1710" b="1" dirty="0">
                <a:solidFill>
                  <a:srgbClr val="FF0000"/>
                </a:solidFill>
                <a:latin typeface="Tw Cen MT" panose="020B0602020104020603" pitchFamily="34" charset="0"/>
              </a:rPr>
              <a:t>CHAINBREAKER MICROBES</a:t>
            </a:r>
          </a:p>
          <a:p>
            <a:r>
              <a:rPr lang="en-CA" sz="1710" b="1" cap="none" dirty="0">
                <a:solidFill>
                  <a:srgbClr val="FF0000"/>
                </a:solidFill>
              </a:rPr>
              <a:t>•</a:t>
            </a:r>
            <a:r>
              <a:rPr lang="en-US" sz="1710" b="1" cap="none" dirty="0">
                <a:solidFill>
                  <a:schemeClr val="tx2"/>
                </a:solidFill>
                <a:latin typeface="Tw Cen MT" panose="020B0602020104020603" pitchFamily="34" charset="0"/>
              </a:rPr>
              <a:t> Building and Maintaining a Colony - Concentrated</a:t>
            </a:r>
          </a:p>
          <a:p>
            <a:r>
              <a:rPr lang="en-US" sz="1710" b="1" cap="none" dirty="0">
                <a:solidFill>
                  <a:schemeClr val="tx2"/>
                </a:solidFill>
                <a:latin typeface="Tw Cen MT" panose="020B0602020104020603" pitchFamily="34" charset="0"/>
              </a:rPr>
              <a:t>  Dormant Phase is Activated in Water </a:t>
            </a:r>
          </a:p>
          <a:p>
            <a:r>
              <a:rPr lang="en-CA" sz="1710" b="1" cap="none" dirty="0">
                <a:solidFill>
                  <a:srgbClr val="FF0000"/>
                </a:solidFill>
              </a:rPr>
              <a:t>• </a:t>
            </a:r>
            <a:r>
              <a:rPr lang="en-US" sz="1710" b="1" cap="none" dirty="0">
                <a:solidFill>
                  <a:schemeClr val="tx2"/>
                </a:solidFill>
                <a:latin typeface="Tw Cen MT" panose="020B0602020104020603" pitchFamily="34" charset="0"/>
              </a:rPr>
              <a:t>The Original Nano-Technology</a:t>
            </a:r>
          </a:p>
          <a:p>
            <a:r>
              <a:rPr lang="en-CA" sz="1710" b="1" cap="none" dirty="0">
                <a:solidFill>
                  <a:srgbClr val="FF0000"/>
                </a:solidFill>
              </a:rPr>
              <a:t>• </a:t>
            </a:r>
            <a:r>
              <a:rPr lang="en-US" sz="1710" b="1" cap="none" dirty="0">
                <a:solidFill>
                  <a:schemeClr val="tx2"/>
                </a:solidFill>
                <a:latin typeface="Tw Cen MT" panose="020B0602020104020603" pitchFamily="34" charset="0"/>
              </a:rPr>
              <a:t>40+ Species in the Formulation</a:t>
            </a:r>
          </a:p>
          <a:p>
            <a:r>
              <a:rPr lang="en-CA" sz="1710" b="1" cap="none" dirty="0">
                <a:solidFill>
                  <a:srgbClr val="FF0000"/>
                </a:solidFill>
              </a:rPr>
              <a:t>•</a:t>
            </a:r>
            <a:r>
              <a:rPr lang="en-US" sz="1710" b="1" cap="none" dirty="0">
                <a:solidFill>
                  <a:schemeClr val="tx2"/>
                </a:solidFill>
                <a:latin typeface="Tw Cen MT" panose="020B0602020104020603" pitchFamily="34" charset="0"/>
              </a:rPr>
              <a:t> Shelf Life After Activation is 6 months.   </a:t>
            </a:r>
          </a:p>
          <a:p>
            <a:r>
              <a:rPr lang="en-CA" sz="1710" b="1" cap="none" dirty="0">
                <a:solidFill>
                  <a:srgbClr val="FF0000"/>
                </a:solidFill>
              </a:rPr>
              <a:t>• </a:t>
            </a:r>
            <a:r>
              <a:rPr lang="en-US" sz="1710" b="1" cap="none" dirty="0">
                <a:solidFill>
                  <a:schemeClr val="tx2"/>
                </a:solidFill>
                <a:latin typeface="Tw Cen MT" panose="020B0602020104020603" pitchFamily="34" charset="0"/>
              </a:rPr>
              <a:t>Non-Hazardous </a:t>
            </a:r>
          </a:p>
          <a:p>
            <a:r>
              <a:rPr lang="en-CA" sz="1710" b="1" cap="none" dirty="0">
                <a:solidFill>
                  <a:srgbClr val="FF0000"/>
                </a:solidFill>
              </a:rPr>
              <a:t>• </a:t>
            </a:r>
            <a:r>
              <a:rPr lang="en-US" sz="1710" b="1" cap="none" dirty="0">
                <a:solidFill>
                  <a:schemeClr val="tx2"/>
                </a:solidFill>
                <a:latin typeface="Tw Cen MT" panose="020B0602020104020603" pitchFamily="34" charset="0"/>
              </a:rPr>
              <a:t>Key Application Element – Time </a:t>
            </a:r>
          </a:p>
          <a:p>
            <a:r>
              <a:rPr lang="en-CA" sz="1710" b="1" cap="none" dirty="0">
                <a:solidFill>
                  <a:srgbClr val="FF0000"/>
                </a:solidFill>
              </a:rPr>
              <a:t>• </a:t>
            </a:r>
            <a:r>
              <a:rPr lang="en-US" sz="1710" b="1" cap="none" dirty="0">
                <a:solidFill>
                  <a:schemeClr val="tx2"/>
                </a:solidFill>
                <a:latin typeface="Tw Cen MT" panose="020B0602020104020603" pitchFamily="34" charset="0"/>
              </a:rPr>
              <a:t>Addresses a Number of Production Issues</a:t>
            </a:r>
          </a:p>
        </p:txBody>
      </p:sp>
      <p:pic>
        <p:nvPicPr>
          <p:cNvPr id="7" name="Picture 6" descr="A picture containing animal&#10;&#10;Description automatically generated">
            <a:extLst>
              <a:ext uri="{FF2B5EF4-FFF2-40B4-BE49-F238E27FC236}">
                <a16:creationId xmlns:a16="http://schemas.microsoft.com/office/drawing/2014/main" xmlns="" id="{CA9949D0-AFEA-933E-9898-895F450B0A77}"/>
              </a:ext>
            </a:extLst>
          </p:cNvPr>
          <p:cNvPicPr>
            <a:picLocks noChangeAspect="1"/>
          </p:cNvPicPr>
          <p:nvPr/>
        </p:nvPicPr>
        <p:blipFill rotWithShape="1">
          <a:blip r:embed="rId3">
            <a:extLst>
              <a:ext uri="{28A0092B-C50C-407E-A947-70E740481C1C}">
                <a14:useLocalDpi xmlns:a14="http://schemas.microsoft.com/office/drawing/2010/main" val="0"/>
              </a:ext>
            </a:extLst>
          </a:blip>
          <a:srcRect l="33791" r="20747" b="-1"/>
          <a:stretch/>
        </p:blipFill>
        <p:spPr>
          <a:xfrm>
            <a:off x="5511218" y="1148144"/>
            <a:ext cx="2875096" cy="4221488"/>
          </a:xfrm>
          <a:prstGeom prst="rect">
            <a:avLst/>
          </a:prstGeom>
        </p:spPr>
      </p:pic>
      <p:sp>
        <p:nvSpPr>
          <p:cNvPr id="8" name="Rectangle 7">
            <a:extLst>
              <a:ext uri="{FF2B5EF4-FFF2-40B4-BE49-F238E27FC236}">
                <a16:creationId xmlns:a16="http://schemas.microsoft.com/office/drawing/2014/main" xmlns="" id="{46770D44-FCE9-7432-CBD6-2786CEA076B1}"/>
              </a:ext>
            </a:extLst>
          </p:cNvPr>
          <p:cNvSpPr/>
          <p:nvPr/>
        </p:nvSpPr>
        <p:spPr>
          <a:xfrm>
            <a:off x="414100" y="2158213"/>
            <a:ext cx="5061351" cy="311624"/>
          </a:xfrm>
          <a:prstGeom prst="rect">
            <a:avLst/>
          </a:prstGeom>
        </p:spPr>
        <p:txBody>
          <a:bodyPr wrap="square">
            <a:spAutoFit/>
          </a:bodyPr>
          <a:lstStyle/>
          <a:p>
            <a:pPr eaLnBrk="1" fontAlgn="auto" hangingPunct="1">
              <a:spcBef>
                <a:spcPts val="0"/>
              </a:spcBef>
              <a:spcAft>
                <a:spcPts val="0"/>
              </a:spcAft>
            </a:pPr>
            <a:r>
              <a:rPr lang="en-US" sz="1425" dirty="0">
                <a:solidFill>
                  <a:srgbClr val="0066FF"/>
                </a:solidFill>
                <a:latin typeface="Tw Cen MT" panose="020B0502020104020203"/>
              </a:rPr>
              <a:t>Bioactive Services has 30+ years Experience with Microbes</a:t>
            </a:r>
            <a:endParaRPr lang="en-CA" sz="1425" dirty="0">
              <a:solidFill>
                <a:srgbClr val="0066FF"/>
              </a:solidFill>
              <a:latin typeface="Tw Cen MT" panose="020B0502020104020203"/>
            </a:endParaRPr>
          </a:p>
        </p:txBody>
      </p:sp>
      <p:pic>
        <p:nvPicPr>
          <p:cNvPr id="63" name="Picture 62">
            <a:extLst>
              <a:ext uri="{FF2B5EF4-FFF2-40B4-BE49-F238E27FC236}">
                <a16:creationId xmlns:a16="http://schemas.microsoft.com/office/drawing/2014/main" xmlns="" id="{7969BF06-E10C-2852-9119-DD2B4E41CDA4}"/>
              </a:ext>
            </a:extLst>
          </p:cNvPr>
          <p:cNvPicPr preferRelativeResize="0"/>
          <p:nvPr/>
        </p:nvPicPr>
        <p:blipFill>
          <a:blip r:embed="rId4" cstate="print">
            <a:extLst>
              <a:ext uri="{28A0092B-C50C-407E-A947-70E740481C1C}">
                <a14:useLocalDpi xmlns:a14="http://schemas.microsoft.com/office/drawing/2010/main" val="0"/>
              </a:ext>
            </a:extLst>
          </a:blip>
          <a:srcRect/>
          <a:stretch>
            <a:fillRect/>
          </a:stretch>
        </p:blipFill>
        <p:spPr bwMode="auto">
          <a:xfrm>
            <a:off x="4495419" y="4992052"/>
            <a:ext cx="912114" cy="457813"/>
          </a:xfrm>
          <a:prstGeom prst="rect">
            <a:avLst/>
          </a:prstGeom>
          <a:noFill/>
          <a:ln>
            <a:noFill/>
          </a:ln>
        </p:spPr>
      </p:pic>
      <p:pic>
        <p:nvPicPr>
          <p:cNvPr id="4" name="Picture 3" descr="Logo, company name&#10;&#10;Description automatically generated">
            <a:extLst>
              <a:ext uri="{FF2B5EF4-FFF2-40B4-BE49-F238E27FC236}">
                <a16:creationId xmlns:a16="http://schemas.microsoft.com/office/drawing/2014/main" xmlns="" id="{F02AA84C-6B7C-38BE-EAF2-948D6D823B9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0872" y="4014788"/>
            <a:ext cx="649742" cy="781812"/>
          </a:xfrm>
          <a:prstGeom prst="rect">
            <a:avLst/>
          </a:prstGeom>
          <a:noFill/>
          <a:ln>
            <a:noFill/>
          </a:ln>
        </p:spPr>
      </p:pic>
    </p:spTree>
    <p:extLst>
      <p:ext uri="{BB962C8B-B14F-4D97-AF65-F5344CB8AC3E}">
        <p14:creationId xmlns:p14="http://schemas.microsoft.com/office/powerpoint/2010/main" val="1639312566"/>
      </p:ext>
    </p:extLst>
  </p:cSld>
  <p:clrMapOvr>
    <a:masterClrMapping/>
  </p:clrMapOvr>
  <mc:AlternateContent xmlns:mc="http://schemas.openxmlformats.org/markup-compatibility/2006" xmlns:p14="http://schemas.microsoft.com/office/powerpoint/2010/main">
    <mc:Choice Requires="p14">
      <p:transition p14:dur="250" advTm="76179">
        <p:circle/>
      </p:transition>
    </mc:Choice>
    <mc:Fallback xmlns="">
      <p:transition advTm="76179">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01C877-0829-4F73-AA75-17E7DCEDE157}"/>
              </a:ext>
            </a:extLst>
          </p:cNvPr>
          <p:cNvSpPr>
            <a:spLocks noGrp="1"/>
          </p:cNvSpPr>
          <p:nvPr>
            <p:ph type="ctrTitle" idx="4294967295"/>
          </p:nvPr>
        </p:nvSpPr>
        <p:spPr>
          <a:xfrm>
            <a:off x="472346" y="1263038"/>
            <a:ext cx="3575015" cy="2186128"/>
          </a:xfrm>
        </p:spPr>
        <p:txBody>
          <a:bodyPr>
            <a:normAutofit fontScale="90000"/>
          </a:bodyPr>
          <a:lstStyle/>
          <a:p>
            <a:r>
              <a:rPr lang="en-CA" sz="855" b="1" dirty="0">
                <a:solidFill>
                  <a:srgbClr val="FFFFFF"/>
                </a:solidFill>
              </a:rPr>
              <a:t/>
            </a:r>
            <a:br>
              <a:rPr lang="en-CA" sz="855" b="1" dirty="0">
                <a:solidFill>
                  <a:srgbClr val="FFFFFF"/>
                </a:solidFill>
              </a:rPr>
            </a:br>
            <a:r>
              <a:rPr lang="en-CA" sz="855" b="1" dirty="0">
                <a:solidFill>
                  <a:srgbClr val="FFFFFF"/>
                </a:solidFill>
              </a:rPr>
              <a:t/>
            </a:r>
            <a:br>
              <a:rPr lang="en-CA" sz="855" b="1" dirty="0">
                <a:solidFill>
                  <a:srgbClr val="FFFFFF"/>
                </a:solidFill>
              </a:rPr>
            </a:br>
            <a:r>
              <a:rPr lang="en-CA" sz="2209" b="1" dirty="0">
                <a:solidFill>
                  <a:schemeClr val="tx1"/>
                </a:solidFill>
              </a:rPr>
              <a:t>Chainbreaker microbes</a:t>
            </a:r>
            <a:r>
              <a:rPr lang="en-CA" sz="1924" b="1" dirty="0">
                <a:solidFill>
                  <a:schemeClr val="tx1"/>
                </a:solidFill>
              </a:rPr>
              <a:t/>
            </a:r>
            <a:br>
              <a:rPr lang="en-CA" sz="1924" b="1" dirty="0">
                <a:solidFill>
                  <a:schemeClr val="tx1"/>
                </a:solidFill>
              </a:rPr>
            </a:br>
            <a:r>
              <a:rPr lang="en-CA" sz="1995" b="1" dirty="0">
                <a:solidFill>
                  <a:srgbClr val="FF0000"/>
                </a:solidFill>
              </a:rPr>
              <a:t>4 MAIN functions:</a:t>
            </a:r>
            <a:r>
              <a:rPr lang="en-CA" sz="1995" b="1" dirty="0">
                <a:solidFill>
                  <a:schemeClr val="tx1"/>
                </a:solidFill>
                <a:highlight>
                  <a:srgbClr val="FFFF00"/>
                </a:highlight>
              </a:rPr>
              <a:t/>
            </a:r>
            <a:br>
              <a:rPr lang="en-CA" sz="1995" b="1" dirty="0">
                <a:solidFill>
                  <a:schemeClr val="tx1"/>
                </a:solidFill>
                <a:highlight>
                  <a:srgbClr val="FFFF00"/>
                </a:highlight>
              </a:rPr>
            </a:br>
            <a:r>
              <a:rPr lang="en-CA" sz="1995" b="1" dirty="0">
                <a:solidFill>
                  <a:schemeClr val="tx1"/>
                </a:solidFill>
              </a:rPr>
              <a:t/>
            </a:r>
            <a:br>
              <a:rPr lang="en-CA" sz="1995" b="1" dirty="0">
                <a:solidFill>
                  <a:schemeClr val="tx1"/>
                </a:solidFill>
              </a:rPr>
            </a:br>
            <a:r>
              <a:rPr lang="en-CA" sz="1924" b="1" cap="none" dirty="0">
                <a:solidFill>
                  <a:srgbClr val="FF0000"/>
                </a:solidFill>
              </a:rPr>
              <a:t>• </a:t>
            </a:r>
            <a:r>
              <a:rPr lang="en-CA" sz="1924" b="1" cap="none" dirty="0">
                <a:solidFill>
                  <a:schemeClr val="tx1"/>
                </a:solidFill>
              </a:rPr>
              <a:t>Treat Paraffin and Asphaltenes</a:t>
            </a:r>
            <a:br>
              <a:rPr lang="en-CA" sz="1924" b="1" cap="none" dirty="0">
                <a:solidFill>
                  <a:schemeClr val="tx1"/>
                </a:solidFill>
              </a:rPr>
            </a:br>
            <a:r>
              <a:rPr lang="en-CA" sz="1924" b="1" cap="none" dirty="0">
                <a:solidFill>
                  <a:srgbClr val="FF0000"/>
                </a:solidFill>
              </a:rPr>
              <a:t>• </a:t>
            </a:r>
            <a:r>
              <a:rPr lang="en-CA" sz="1924" b="1" cap="none" dirty="0">
                <a:solidFill>
                  <a:schemeClr val="tx1"/>
                </a:solidFill>
              </a:rPr>
              <a:t>Break Emulsions Effectively</a:t>
            </a:r>
            <a:br>
              <a:rPr lang="en-CA" sz="1924" b="1" cap="none" dirty="0">
                <a:solidFill>
                  <a:schemeClr val="tx1"/>
                </a:solidFill>
              </a:rPr>
            </a:br>
            <a:r>
              <a:rPr lang="en-CA" sz="1924" b="1" cap="none" dirty="0">
                <a:solidFill>
                  <a:srgbClr val="FF0000"/>
                </a:solidFill>
              </a:rPr>
              <a:t>• </a:t>
            </a:r>
            <a:r>
              <a:rPr lang="en-CA" sz="1924" b="1" cap="none" dirty="0">
                <a:solidFill>
                  <a:schemeClr val="tx1"/>
                </a:solidFill>
              </a:rPr>
              <a:t>Treat Scale </a:t>
            </a:r>
            <a:br>
              <a:rPr lang="en-CA" sz="1924" b="1" cap="none" dirty="0">
                <a:solidFill>
                  <a:schemeClr val="tx1"/>
                </a:solidFill>
              </a:rPr>
            </a:br>
            <a:r>
              <a:rPr lang="en-CA" sz="1924" b="1" cap="none" dirty="0">
                <a:solidFill>
                  <a:srgbClr val="FF0000"/>
                </a:solidFill>
              </a:rPr>
              <a:t>• </a:t>
            </a:r>
            <a:r>
              <a:rPr lang="en-CA" sz="1924" b="1" cap="none" dirty="0">
                <a:solidFill>
                  <a:schemeClr val="tx1"/>
                </a:solidFill>
              </a:rPr>
              <a:t>Control Corrosion</a:t>
            </a:r>
          </a:p>
        </p:txBody>
      </p:sp>
      <p:pic>
        <p:nvPicPr>
          <p:cNvPr id="37" name="Picture 36">
            <a:extLst>
              <a:ext uri="{FF2B5EF4-FFF2-40B4-BE49-F238E27FC236}">
                <a16:creationId xmlns:a16="http://schemas.microsoft.com/office/drawing/2014/main" xmlns="" id="{907201FF-8D89-4F7F-AB3A-419B36C10FF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0446" y="4968216"/>
            <a:ext cx="1046219" cy="421223"/>
          </a:xfrm>
          <a:prstGeom prst="rect">
            <a:avLst/>
          </a:prstGeom>
          <a:noFill/>
          <a:ln>
            <a:noFill/>
          </a:ln>
        </p:spPr>
      </p:pic>
      <p:sp>
        <p:nvSpPr>
          <p:cNvPr id="7" name="TextBox 6">
            <a:extLst>
              <a:ext uri="{FF2B5EF4-FFF2-40B4-BE49-F238E27FC236}">
                <a16:creationId xmlns:a16="http://schemas.microsoft.com/office/drawing/2014/main" xmlns="" id="{9263EBB8-9957-4D34-B3C4-299138F5C3E5}"/>
              </a:ext>
            </a:extLst>
          </p:cNvPr>
          <p:cNvSpPr txBox="1"/>
          <p:nvPr/>
        </p:nvSpPr>
        <p:spPr>
          <a:xfrm>
            <a:off x="472346" y="3617048"/>
            <a:ext cx="3110960" cy="881780"/>
          </a:xfrm>
          <a:prstGeom prst="rect">
            <a:avLst/>
          </a:prstGeom>
          <a:noFill/>
        </p:spPr>
        <p:txBody>
          <a:bodyPr wrap="square" rtlCol="0">
            <a:spAutoFit/>
          </a:bodyPr>
          <a:lstStyle/>
          <a:p>
            <a:pPr eaLnBrk="1" fontAlgn="auto" hangingPunct="1">
              <a:spcBef>
                <a:spcPts val="0"/>
              </a:spcBef>
              <a:spcAft>
                <a:spcPts val="0"/>
              </a:spcAft>
            </a:pPr>
            <a:r>
              <a:rPr lang="en-CA" sz="1710" dirty="0">
                <a:solidFill>
                  <a:srgbClr val="FF0000"/>
                </a:solidFill>
                <a:latin typeface="Tw Cen MT" panose="020B0502020104020203"/>
              </a:rPr>
              <a:t>Added Benefits Include:</a:t>
            </a:r>
          </a:p>
          <a:p>
            <a:pPr eaLnBrk="1" fontAlgn="auto" hangingPunct="1">
              <a:spcBef>
                <a:spcPts val="0"/>
              </a:spcBef>
              <a:spcAft>
                <a:spcPts val="0"/>
              </a:spcAft>
            </a:pPr>
            <a:r>
              <a:rPr lang="en-CA" sz="1710" dirty="0">
                <a:solidFill>
                  <a:srgbClr val="FF0000"/>
                </a:solidFill>
                <a:latin typeface="Tw Cen MT" panose="020B0502020104020203"/>
              </a:rPr>
              <a:t>• </a:t>
            </a:r>
            <a:r>
              <a:rPr lang="en-CA" sz="1710" dirty="0">
                <a:solidFill>
                  <a:prstClr val="black"/>
                </a:solidFill>
                <a:latin typeface="Tw Cen MT" panose="020B0502020104020203"/>
              </a:rPr>
              <a:t>Control Iron Sulfides</a:t>
            </a:r>
          </a:p>
          <a:p>
            <a:pPr eaLnBrk="1" fontAlgn="auto" hangingPunct="1">
              <a:spcBef>
                <a:spcPts val="0"/>
              </a:spcBef>
              <a:spcAft>
                <a:spcPts val="0"/>
              </a:spcAft>
            </a:pPr>
            <a:r>
              <a:rPr lang="en-CA" sz="1710" dirty="0">
                <a:solidFill>
                  <a:srgbClr val="FF0000"/>
                </a:solidFill>
                <a:latin typeface="Tw Cen MT" panose="020B0502020104020203"/>
              </a:rPr>
              <a:t>•</a:t>
            </a:r>
            <a:r>
              <a:rPr lang="en-CA" sz="1710" dirty="0">
                <a:solidFill>
                  <a:prstClr val="black"/>
                </a:solidFill>
                <a:latin typeface="Tw Cen MT" panose="020B0502020104020203"/>
              </a:rPr>
              <a:t> Control SRBs and H</a:t>
            </a:r>
            <a:r>
              <a:rPr lang="en-CA" sz="1710" baseline="-25000" dirty="0">
                <a:solidFill>
                  <a:prstClr val="black"/>
                </a:solidFill>
                <a:latin typeface="Tw Cen MT" panose="020B0502020104020203"/>
              </a:rPr>
              <a:t>2</a:t>
            </a:r>
            <a:r>
              <a:rPr lang="en-CA" sz="1710" dirty="0">
                <a:solidFill>
                  <a:prstClr val="black"/>
                </a:solidFill>
                <a:latin typeface="Tw Cen MT" panose="020B0502020104020203"/>
              </a:rPr>
              <a:t>S</a:t>
            </a:r>
          </a:p>
        </p:txBody>
      </p:sp>
      <p:pic>
        <p:nvPicPr>
          <p:cNvPr id="4" name="Picture 3">
            <a:extLst>
              <a:ext uri="{FF2B5EF4-FFF2-40B4-BE49-F238E27FC236}">
                <a16:creationId xmlns:a16="http://schemas.microsoft.com/office/drawing/2014/main" xmlns="" id="{486B6611-233B-553A-B608-0F27B4F1B4EE}"/>
              </a:ext>
            </a:extLst>
          </p:cNvPr>
          <p:cNvPicPr>
            <a:picLocks noChangeAspect="1"/>
          </p:cNvPicPr>
          <p:nvPr/>
        </p:nvPicPr>
        <p:blipFill>
          <a:blip r:embed="rId4"/>
          <a:stretch>
            <a:fillRect/>
          </a:stretch>
        </p:blipFill>
        <p:spPr>
          <a:xfrm>
            <a:off x="4353027" y="1263039"/>
            <a:ext cx="4015619" cy="3511332"/>
          </a:xfrm>
          <a:prstGeom prst="rect">
            <a:avLst/>
          </a:prstGeom>
        </p:spPr>
      </p:pic>
      <p:pic>
        <p:nvPicPr>
          <p:cNvPr id="3" name="Picture 2" descr="Logo, company name&#10;&#10;Description automatically generated">
            <a:extLst>
              <a:ext uri="{FF2B5EF4-FFF2-40B4-BE49-F238E27FC236}">
                <a16:creationId xmlns:a16="http://schemas.microsoft.com/office/drawing/2014/main" xmlns="" id="{EB6C54CC-242C-3610-C9B3-1C6A1FC0800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307" y="4673057"/>
            <a:ext cx="758032" cy="912114"/>
          </a:xfrm>
          <a:prstGeom prst="rect">
            <a:avLst/>
          </a:prstGeom>
          <a:noFill/>
          <a:ln>
            <a:noFill/>
          </a:ln>
        </p:spPr>
      </p:pic>
    </p:spTree>
    <p:extLst>
      <p:ext uri="{BB962C8B-B14F-4D97-AF65-F5344CB8AC3E}">
        <p14:creationId xmlns:p14="http://schemas.microsoft.com/office/powerpoint/2010/main" val="3098177474"/>
      </p:ext>
    </p:extLst>
  </p:cSld>
  <p:clrMapOvr>
    <a:masterClrMapping/>
  </p:clrMapOvr>
  <mc:AlternateContent xmlns:mc="http://schemas.openxmlformats.org/markup-compatibility/2006" xmlns:p14="http://schemas.microsoft.com/office/powerpoint/2010/main">
    <mc:Choice Requires="p14">
      <p:transition p14:dur="250" advTm="178327">
        <p:circle/>
      </p:transition>
    </mc:Choice>
    <mc:Fallback xmlns="">
      <p:transition advTm="178327">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28D7C2F-3A85-3546-50C3-07244F1C7E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728AFB4A-FDC1-8DDA-CF99-ADE72DF372B4}"/>
              </a:ext>
            </a:extLst>
          </p:cNvPr>
          <p:cNvSpPr>
            <a:spLocks noGrp="1"/>
          </p:cNvSpPr>
          <p:nvPr>
            <p:ph type="ctrTitle" idx="4294967295"/>
          </p:nvPr>
        </p:nvSpPr>
        <p:spPr>
          <a:xfrm>
            <a:off x="306949" y="1393855"/>
            <a:ext cx="3575015" cy="2186128"/>
          </a:xfrm>
        </p:spPr>
        <p:txBody>
          <a:bodyPr>
            <a:normAutofit fontScale="90000"/>
          </a:bodyPr>
          <a:lstStyle/>
          <a:p>
            <a:r>
              <a:rPr lang="en-CA" sz="855" b="1" dirty="0">
                <a:solidFill>
                  <a:srgbClr val="FFFFFF"/>
                </a:solidFill>
              </a:rPr>
              <a:t/>
            </a:r>
            <a:br>
              <a:rPr lang="en-CA" sz="855" b="1" dirty="0">
                <a:solidFill>
                  <a:srgbClr val="FFFFFF"/>
                </a:solidFill>
              </a:rPr>
            </a:br>
            <a:r>
              <a:rPr lang="en-CA" sz="855" b="1" dirty="0">
                <a:solidFill>
                  <a:srgbClr val="FFFFFF"/>
                </a:solidFill>
              </a:rPr>
              <a:t/>
            </a:r>
            <a:br>
              <a:rPr lang="en-CA" sz="855" b="1" dirty="0">
                <a:solidFill>
                  <a:srgbClr val="FFFFFF"/>
                </a:solidFill>
              </a:rPr>
            </a:br>
            <a:r>
              <a:rPr lang="en-CA" sz="2209" b="1" dirty="0">
                <a:solidFill>
                  <a:schemeClr val="tx1"/>
                </a:solidFill>
              </a:rPr>
              <a:t>Chainbreaker microbes</a:t>
            </a:r>
            <a:r>
              <a:rPr lang="en-CA" sz="1924" b="1" dirty="0">
                <a:solidFill>
                  <a:schemeClr val="tx1"/>
                </a:solidFill>
              </a:rPr>
              <a:t/>
            </a:r>
            <a:br>
              <a:rPr lang="en-CA" sz="1924" b="1" dirty="0">
                <a:solidFill>
                  <a:schemeClr val="tx1"/>
                </a:solidFill>
              </a:rPr>
            </a:br>
            <a:r>
              <a:rPr lang="en-CA" sz="1995" b="1" dirty="0">
                <a:solidFill>
                  <a:srgbClr val="FF0000"/>
                </a:solidFill>
              </a:rPr>
              <a:t>OPERATING Mechanisms</a:t>
            </a:r>
            <a:r>
              <a:rPr lang="en-CA" sz="1995" b="1" dirty="0">
                <a:solidFill>
                  <a:schemeClr val="tx1"/>
                </a:solidFill>
                <a:highlight>
                  <a:srgbClr val="FFFF00"/>
                </a:highlight>
              </a:rPr>
              <a:t/>
            </a:r>
            <a:br>
              <a:rPr lang="en-CA" sz="1995" b="1" dirty="0">
                <a:solidFill>
                  <a:schemeClr val="tx1"/>
                </a:solidFill>
                <a:highlight>
                  <a:srgbClr val="FFFF00"/>
                </a:highlight>
              </a:rPr>
            </a:br>
            <a:r>
              <a:rPr lang="en-CA" sz="1995" b="1" dirty="0">
                <a:solidFill>
                  <a:schemeClr val="tx1"/>
                </a:solidFill>
              </a:rPr>
              <a:t/>
            </a:r>
            <a:br>
              <a:rPr lang="en-CA" sz="1995" b="1" dirty="0">
                <a:solidFill>
                  <a:schemeClr val="tx1"/>
                </a:solidFill>
              </a:rPr>
            </a:br>
            <a:r>
              <a:rPr lang="en-CA" sz="1924" b="1" cap="none" dirty="0">
                <a:solidFill>
                  <a:srgbClr val="FF0000"/>
                </a:solidFill>
              </a:rPr>
              <a:t>•</a:t>
            </a:r>
            <a:r>
              <a:rPr lang="en-CA" sz="1924" cap="none" dirty="0">
                <a:solidFill>
                  <a:schemeClr val="tx1"/>
                </a:solidFill>
              </a:rPr>
              <a:t> </a:t>
            </a:r>
            <a:r>
              <a:rPr lang="en-CA" sz="1924" b="1" cap="none" dirty="0">
                <a:solidFill>
                  <a:schemeClr val="tx1"/>
                </a:solidFill>
              </a:rPr>
              <a:t>Degrades the Carbon Chain</a:t>
            </a:r>
            <a:br>
              <a:rPr lang="en-CA" sz="1924" b="1" cap="none" dirty="0">
                <a:solidFill>
                  <a:schemeClr val="tx1"/>
                </a:solidFill>
              </a:rPr>
            </a:br>
            <a:r>
              <a:rPr lang="en-CA" sz="1924" b="1" cap="none" dirty="0">
                <a:solidFill>
                  <a:srgbClr val="FF0000"/>
                </a:solidFill>
              </a:rPr>
              <a:t>•</a:t>
            </a:r>
            <a:r>
              <a:rPr lang="en-CA" sz="1924" b="1" cap="none" dirty="0">
                <a:solidFill>
                  <a:schemeClr val="tx1"/>
                </a:solidFill>
              </a:rPr>
              <a:t> Reduces Oil Viscosity</a:t>
            </a:r>
            <a:br>
              <a:rPr lang="en-CA" sz="1924" b="1" cap="none" dirty="0">
                <a:solidFill>
                  <a:schemeClr val="tx1"/>
                </a:solidFill>
              </a:rPr>
            </a:br>
            <a:r>
              <a:rPr lang="en-CA" sz="1924" b="1" cap="none" dirty="0">
                <a:solidFill>
                  <a:srgbClr val="FF0000"/>
                </a:solidFill>
              </a:rPr>
              <a:t>•</a:t>
            </a:r>
            <a:r>
              <a:rPr lang="en-CA" sz="1924" b="1" cap="none" dirty="0">
                <a:solidFill>
                  <a:schemeClr val="tx1"/>
                </a:solidFill>
              </a:rPr>
              <a:t> Generates BioGas</a:t>
            </a:r>
            <a:br>
              <a:rPr lang="en-CA" sz="1924" b="1" cap="none" dirty="0">
                <a:solidFill>
                  <a:schemeClr val="tx1"/>
                </a:solidFill>
              </a:rPr>
            </a:br>
            <a:r>
              <a:rPr lang="en-CA" sz="1924" b="1" cap="none" dirty="0">
                <a:solidFill>
                  <a:srgbClr val="FF0000"/>
                </a:solidFill>
              </a:rPr>
              <a:t>•</a:t>
            </a:r>
            <a:r>
              <a:rPr lang="en-CA" sz="1924" b="1" cap="none" dirty="0">
                <a:solidFill>
                  <a:schemeClr val="tx1"/>
                </a:solidFill>
              </a:rPr>
              <a:t> Generates BioSurfactants</a:t>
            </a:r>
          </a:p>
        </p:txBody>
      </p:sp>
      <p:pic>
        <p:nvPicPr>
          <p:cNvPr id="37" name="Picture 36">
            <a:extLst>
              <a:ext uri="{FF2B5EF4-FFF2-40B4-BE49-F238E27FC236}">
                <a16:creationId xmlns:a16="http://schemas.microsoft.com/office/drawing/2014/main" xmlns="" id="{BE309236-2B41-2B8B-F899-67709804AAC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0235" y="4895378"/>
            <a:ext cx="1156430" cy="494062"/>
          </a:xfrm>
          <a:prstGeom prst="rect">
            <a:avLst/>
          </a:prstGeom>
          <a:noFill/>
          <a:ln>
            <a:noFill/>
          </a:ln>
        </p:spPr>
      </p:pic>
      <p:sp>
        <p:nvSpPr>
          <p:cNvPr id="7" name="TextBox 6">
            <a:extLst>
              <a:ext uri="{FF2B5EF4-FFF2-40B4-BE49-F238E27FC236}">
                <a16:creationId xmlns:a16="http://schemas.microsoft.com/office/drawing/2014/main" xmlns="" id="{3DCEF89E-7EAC-DA17-92A2-81FD853FB2CA}"/>
              </a:ext>
            </a:extLst>
          </p:cNvPr>
          <p:cNvSpPr txBox="1"/>
          <p:nvPr/>
        </p:nvSpPr>
        <p:spPr>
          <a:xfrm>
            <a:off x="306949" y="3665195"/>
            <a:ext cx="3110960" cy="1144929"/>
          </a:xfrm>
          <a:prstGeom prst="rect">
            <a:avLst/>
          </a:prstGeom>
          <a:noFill/>
        </p:spPr>
        <p:txBody>
          <a:bodyPr wrap="square" rtlCol="0">
            <a:spAutoFit/>
          </a:bodyPr>
          <a:lstStyle/>
          <a:p>
            <a:pPr eaLnBrk="1" fontAlgn="auto" hangingPunct="1">
              <a:spcBef>
                <a:spcPts val="0"/>
              </a:spcBef>
              <a:spcAft>
                <a:spcPts val="0"/>
              </a:spcAft>
            </a:pPr>
            <a:r>
              <a:rPr lang="en-CA" sz="1710" dirty="0">
                <a:solidFill>
                  <a:prstClr val="black"/>
                </a:solidFill>
                <a:latin typeface="Tw Cen MT" panose="020B0502020104020203"/>
              </a:rPr>
              <a:t>Encapsulates Within the Cell:</a:t>
            </a:r>
          </a:p>
          <a:p>
            <a:pPr eaLnBrk="1" fontAlgn="auto" hangingPunct="1">
              <a:spcBef>
                <a:spcPts val="0"/>
              </a:spcBef>
              <a:spcAft>
                <a:spcPts val="0"/>
              </a:spcAft>
            </a:pPr>
            <a:r>
              <a:rPr lang="en-CA" sz="1710" dirty="0">
                <a:solidFill>
                  <a:srgbClr val="FF0000"/>
                </a:solidFill>
                <a:latin typeface="Tw Cen MT" panose="020B0502020104020203"/>
              </a:rPr>
              <a:t>•</a:t>
            </a:r>
            <a:r>
              <a:rPr lang="en-CA" sz="1710" dirty="0">
                <a:solidFill>
                  <a:prstClr val="black"/>
                </a:solidFill>
                <a:latin typeface="Tw Cen MT" panose="020B0502020104020203"/>
              </a:rPr>
              <a:t> Calcium</a:t>
            </a:r>
          </a:p>
          <a:p>
            <a:pPr eaLnBrk="1" fontAlgn="auto" hangingPunct="1">
              <a:spcBef>
                <a:spcPts val="0"/>
              </a:spcBef>
              <a:spcAft>
                <a:spcPts val="0"/>
              </a:spcAft>
            </a:pPr>
            <a:r>
              <a:rPr lang="en-CA" sz="1710" dirty="0">
                <a:solidFill>
                  <a:srgbClr val="FF0000"/>
                </a:solidFill>
                <a:latin typeface="Tw Cen MT" panose="020B0502020104020203"/>
              </a:rPr>
              <a:t>•</a:t>
            </a:r>
            <a:r>
              <a:rPr lang="en-CA" sz="1710" dirty="0">
                <a:solidFill>
                  <a:prstClr val="black"/>
                </a:solidFill>
                <a:latin typeface="Tw Cen MT" panose="020B0502020104020203"/>
              </a:rPr>
              <a:t> Sulfur</a:t>
            </a:r>
          </a:p>
          <a:p>
            <a:pPr eaLnBrk="1" fontAlgn="auto" hangingPunct="1">
              <a:spcBef>
                <a:spcPts val="0"/>
              </a:spcBef>
              <a:spcAft>
                <a:spcPts val="0"/>
              </a:spcAft>
            </a:pPr>
            <a:r>
              <a:rPr lang="en-CA" sz="1710" dirty="0">
                <a:solidFill>
                  <a:prstClr val="black"/>
                </a:solidFill>
                <a:latin typeface="Tw Cen MT" panose="020B0502020104020203"/>
              </a:rPr>
              <a:t>Sequesters H</a:t>
            </a:r>
            <a:r>
              <a:rPr lang="en-CA" sz="1710" baseline="-25000" dirty="0">
                <a:solidFill>
                  <a:prstClr val="black"/>
                </a:solidFill>
                <a:latin typeface="Tw Cen MT" panose="020B0502020104020203"/>
              </a:rPr>
              <a:t>2</a:t>
            </a:r>
            <a:r>
              <a:rPr lang="en-CA" sz="1710" dirty="0">
                <a:solidFill>
                  <a:prstClr val="black"/>
                </a:solidFill>
                <a:latin typeface="Tw Cen MT" panose="020B0502020104020203"/>
              </a:rPr>
              <a:t>S in the Reservoir!</a:t>
            </a:r>
          </a:p>
        </p:txBody>
      </p:sp>
      <p:pic>
        <p:nvPicPr>
          <p:cNvPr id="5" name="Picture 4">
            <a:extLst>
              <a:ext uri="{FF2B5EF4-FFF2-40B4-BE49-F238E27FC236}">
                <a16:creationId xmlns:a16="http://schemas.microsoft.com/office/drawing/2014/main" xmlns="" id="{C058384F-F133-CC6B-76F4-19764B43C4C2}"/>
              </a:ext>
            </a:extLst>
          </p:cNvPr>
          <p:cNvPicPr>
            <a:picLocks noChangeAspect="1"/>
          </p:cNvPicPr>
          <p:nvPr/>
        </p:nvPicPr>
        <p:blipFill>
          <a:blip r:embed="rId4"/>
          <a:stretch>
            <a:fillRect/>
          </a:stretch>
        </p:blipFill>
        <p:spPr>
          <a:xfrm>
            <a:off x="4639441" y="1393855"/>
            <a:ext cx="3081099" cy="3311843"/>
          </a:xfrm>
          <a:prstGeom prst="rect">
            <a:avLst/>
          </a:prstGeom>
        </p:spPr>
      </p:pic>
      <p:pic>
        <p:nvPicPr>
          <p:cNvPr id="3" name="Picture 2" descr="Logo, company name&#10;&#10;Description automatically generated">
            <a:extLst>
              <a:ext uri="{FF2B5EF4-FFF2-40B4-BE49-F238E27FC236}">
                <a16:creationId xmlns:a16="http://schemas.microsoft.com/office/drawing/2014/main" xmlns="" id="{F7FD1FCB-32B6-E88A-D021-CD505B1C0C1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212" y="4861751"/>
            <a:ext cx="649742" cy="781812"/>
          </a:xfrm>
          <a:prstGeom prst="rect">
            <a:avLst/>
          </a:prstGeom>
          <a:noFill/>
          <a:ln>
            <a:noFill/>
          </a:ln>
        </p:spPr>
      </p:pic>
    </p:spTree>
    <p:extLst>
      <p:ext uri="{BB962C8B-B14F-4D97-AF65-F5344CB8AC3E}">
        <p14:creationId xmlns:p14="http://schemas.microsoft.com/office/powerpoint/2010/main" val="2821990082"/>
      </p:ext>
    </p:extLst>
  </p:cSld>
  <p:clrMapOvr>
    <a:masterClrMapping/>
  </p:clrMapOvr>
  <mc:AlternateContent xmlns:mc="http://schemas.openxmlformats.org/markup-compatibility/2006" xmlns:p14="http://schemas.microsoft.com/office/powerpoint/2010/main">
    <mc:Choice Requires="p14">
      <p:transition p14:dur="250" advTm="178327">
        <p:circle/>
      </p:transition>
    </mc:Choice>
    <mc:Fallback xmlns="">
      <p:transition advTm="178327">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rawing&#10;&#10;Description automatically generated">
            <a:extLst>
              <a:ext uri="{FF2B5EF4-FFF2-40B4-BE49-F238E27FC236}">
                <a16:creationId xmlns:a16="http://schemas.microsoft.com/office/drawing/2014/main" xmlns="" id="{9147BF3F-0EF3-AA82-8AEC-F30821F9C32F}"/>
              </a:ext>
            </a:extLst>
          </p:cNvPr>
          <p:cNvPicPr>
            <a:picLocks noChangeAspect="1"/>
          </p:cNvPicPr>
          <p:nvPr/>
        </p:nvPicPr>
        <p:blipFill rotWithShape="1">
          <a:blip r:embed="rId3">
            <a:extLst>
              <a:ext uri="{28A0092B-C50C-407E-A947-70E740481C1C}">
                <a14:useLocalDpi xmlns:a14="http://schemas.microsoft.com/office/drawing/2010/main" val="0"/>
              </a:ext>
            </a:extLst>
          </a:blip>
          <a:srcRect t="9017" r="-1" b="-1"/>
          <a:stretch/>
        </p:blipFill>
        <p:spPr>
          <a:xfrm>
            <a:off x="534545" y="1841855"/>
            <a:ext cx="3607038" cy="3168707"/>
          </a:xfrm>
          <a:prstGeom prst="rect">
            <a:avLst/>
          </a:prstGeom>
        </p:spPr>
      </p:pic>
      <p:sp>
        <p:nvSpPr>
          <p:cNvPr id="6" name="Title 1">
            <a:extLst>
              <a:ext uri="{FF2B5EF4-FFF2-40B4-BE49-F238E27FC236}">
                <a16:creationId xmlns:a16="http://schemas.microsoft.com/office/drawing/2014/main" xmlns="" id="{1BB234B9-B374-EE16-D4DA-4E7CD0C1076B}"/>
              </a:ext>
            </a:extLst>
          </p:cNvPr>
          <p:cNvSpPr>
            <a:spLocks noGrp="1"/>
          </p:cNvSpPr>
          <p:nvPr>
            <p:ph type="title"/>
          </p:nvPr>
        </p:nvSpPr>
        <p:spPr>
          <a:xfrm>
            <a:off x="4642009" y="1364327"/>
            <a:ext cx="3516673" cy="732949"/>
          </a:xfrm>
        </p:spPr>
        <p:txBody>
          <a:bodyPr>
            <a:noAutofit/>
          </a:bodyPr>
          <a:lstStyle/>
          <a:p>
            <a:pPr>
              <a:lnSpc>
                <a:spcPct val="90000"/>
              </a:lnSpc>
            </a:pPr>
            <a:r>
              <a:rPr lang="en-CA" sz="1995" b="1" dirty="0">
                <a:solidFill>
                  <a:srgbClr val="FF0000"/>
                </a:solidFill>
              </a:rPr>
              <a:t>MULTIPLE chainbreaker </a:t>
            </a:r>
            <a:br>
              <a:rPr lang="en-CA" sz="1995" b="1" dirty="0">
                <a:solidFill>
                  <a:srgbClr val="FF0000"/>
                </a:solidFill>
              </a:rPr>
            </a:br>
            <a:r>
              <a:rPr lang="en-CA" sz="1995" b="1" dirty="0">
                <a:solidFill>
                  <a:srgbClr val="FF0000"/>
                </a:solidFill>
              </a:rPr>
              <a:t>APPLICATIONS</a:t>
            </a:r>
          </a:p>
        </p:txBody>
      </p:sp>
      <p:sp>
        <p:nvSpPr>
          <p:cNvPr id="7" name="Content Placeholder 8">
            <a:extLst>
              <a:ext uri="{FF2B5EF4-FFF2-40B4-BE49-F238E27FC236}">
                <a16:creationId xmlns:a16="http://schemas.microsoft.com/office/drawing/2014/main" xmlns="" id="{8B8AA7DF-57BB-EF49-8F7E-E3DFCA96A81C}"/>
              </a:ext>
            </a:extLst>
          </p:cNvPr>
          <p:cNvSpPr>
            <a:spLocks noGrp="1"/>
          </p:cNvSpPr>
          <p:nvPr>
            <p:ph idx="1"/>
          </p:nvPr>
        </p:nvSpPr>
        <p:spPr>
          <a:xfrm>
            <a:off x="4464622" y="1504994"/>
            <a:ext cx="3767162" cy="3713648"/>
          </a:xfrm>
        </p:spPr>
        <p:txBody>
          <a:bodyPr>
            <a:normAutofit/>
          </a:bodyPr>
          <a:lstStyle/>
          <a:p>
            <a:pPr marL="0" indent="0">
              <a:buNone/>
            </a:pPr>
            <a:endParaRPr lang="en-US" sz="1710" b="1" dirty="0"/>
          </a:p>
          <a:p>
            <a:pPr marL="0" indent="0">
              <a:buNone/>
            </a:pPr>
            <a:r>
              <a:rPr lang="en-CA" sz="1710" b="1" dirty="0">
                <a:solidFill>
                  <a:srgbClr val="FF0000"/>
                </a:solidFill>
              </a:rPr>
              <a:t>•  </a:t>
            </a:r>
            <a:r>
              <a:rPr lang="en-US" sz="1710" b="1" dirty="0"/>
              <a:t>PRODUCTION WELLS</a:t>
            </a:r>
          </a:p>
          <a:p>
            <a:pPr marL="0" indent="0">
              <a:buNone/>
            </a:pPr>
            <a:r>
              <a:rPr lang="en-US" sz="1710" b="1" dirty="0">
                <a:solidFill>
                  <a:srgbClr val="0066FF"/>
                </a:solidFill>
              </a:rPr>
              <a:t>    - Vertical</a:t>
            </a:r>
          </a:p>
          <a:p>
            <a:pPr marL="0" indent="0">
              <a:buNone/>
            </a:pPr>
            <a:r>
              <a:rPr lang="en-US" sz="1710" b="1" dirty="0">
                <a:solidFill>
                  <a:srgbClr val="0066FF"/>
                </a:solidFill>
              </a:rPr>
              <a:t>    - Horizontal </a:t>
            </a:r>
          </a:p>
          <a:p>
            <a:pPr marL="0" indent="0">
              <a:buNone/>
            </a:pPr>
            <a:r>
              <a:rPr lang="en-CA" sz="1710" b="1" dirty="0">
                <a:solidFill>
                  <a:srgbClr val="FF0000"/>
                </a:solidFill>
              </a:rPr>
              <a:t>•  </a:t>
            </a:r>
            <a:r>
              <a:rPr lang="en-US" sz="1710" b="1" dirty="0"/>
              <a:t>WATERFLOODS</a:t>
            </a:r>
          </a:p>
          <a:p>
            <a:pPr marL="0" indent="0">
              <a:buNone/>
            </a:pPr>
            <a:r>
              <a:rPr lang="en-CA" sz="1710" b="1" dirty="0">
                <a:solidFill>
                  <a:srgbClr val="FF0000"/>
                </a:solidFill>
              </a:rPr>
              <a:t>•  </a:t>
            </a:r>
            <a:r>
              <a:rPr lang="en-US" sz="1710" b="1" dirty="0"/>
              <a:t>INJECTION WELLS (SWD)</a:t>
            </a:r>
          </a:p>
          <a:p>
            <a:pPr marL="0" indent="0">
              <a:buNone/>
            </a:pPr>
            <a:r>
              <a:rPr lang="en-CA" sz="1710" b="1" dirty="0">
                <a:solidFill>
                  <a:srgbClr val="FF0000"/>
                </a:solidFill>
              </a:rPr>
              <a:t>•  </a:t>
            </a:r>
            <a:r>
              <a:rPr lang="en-US" sz="1710" b="1" dirty="0"/>
              <a:t>STORAGE TANKS</a:t>
            </a:r>
          </a:p>
          <a:p>
            <a:pPr marL="0" indent="0">
              <a:buNone/>
            </a:pPr>
            <a:r>
              <a:rPr lang="en-CA" sz="1710" b="1" dirty="0">
                <a:solidFill>
                  <a:srgbClr val="FF0000"/>
                </a:solidFill>
              </a:rPr>
              <a:t>•  </a:t>
            </a:r>
            <a:r>
              <a:rPr lang="en-CA" sz="1710" b="1" dirty="0">
                <a:solidFill>
                  <a:schemeClr val="tx1"/>
                </a:solidFill>
              </a:rPr>
              <a:t>PIPELINES &amp;</a:t>
            </a:r>
            <a:r>
              <a:rPr lang="en-CA" sz="1710" b="1" dirty="0">
                <a:solidFill>
                  <a:srgbClr val="FF0000"/>
                </a:solidFill>
              </a:rPr>
              <a:t> </a:t>
            </a:r>
            <a:r>
              <a:rPr lang="en-US" sz="1710" b="1" dirty="0"/>
              <a:t>SURFACE EQUIPMENT</a:t>
            </a:r>
          </a:p>
        </p:txBody>
      </p:sp>
      <p:pic>
        <p:nvPicPr>
          <p:cNvPr id="8" name="Picture 7" descr="Logo, company name&#10;&#10;Description automatically generated">
            <a:hlinkClick r:id="rId4"/>
            <a:extLst>
              <a:ext uri="{FF2B5EF4-FFF2-40B4-BE49-F238E27FC236}">
                <a16:creationId xmlns:a16="http://schemas.microsoft.com/office/drawing/2014/main" xmlns="" id="{C2B3EF08-1750-6D67-AB34-0244873DB08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301" y="4723269"/>
            <a:ext cx="758031" cy="912114"/>
          </a:xfrm>
          <a:prstGeom prst="rect">
            <a:avLst/>
          </a:prstGeom>
          <a:noFill/>
          <a:ln>
            <a:noFill/>
          </a:ln>
        </p:spPr>
      </p:pic>
      <p:pic>
        <p:nvPicPr>
          <p:cNvPr id="9" name="Picture 8">
            <a:extLst>
              <a:ext uri="{FF2B5EF4-FFF2-40B4-BE49-F238E27FC236}">
                <a16:creationId xmlns:a16="http://schemas.microsoft.com/office/drawing/2014/main" xmlns="" id="{BB3F88F3-51EB-50C8-E53F-A3B64101688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2862" y="5010562"/>
            <a:ext cx="1156430" cy="494062"/>
          </a:xfrm>
          <a:prstGeom prst="rect">
            <a:avLst/>
          </a:prstGeom>
          <a:noFill/>
          <a:ln>
            <a:noFill/>
          </a:ln>
        </p:spPr>
      </p:pic>
    </p:spTree>
    <p:extLst>
      <p:ext uri="{BB962C8B-B14F-4D97-AF65-F5344CB8AC3E}">
        <p14:creationId xmlns:p14="http://schemas.microsoft.com/office/powerpoint/2010/main" val="782667077"/>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1"/>
          <p:cNvSpPr txBox="1">
            <a:spLocks noChangeArrowheads="1"/>
          </p:cNvSpPr>
          <p:nvPr/>
        </p:nvSpPr>
        <p:spPr bwMode="auto">
          <a:xfrm>
            <a:off x="859753" y="195217"/>
            <a:ext cx="6877248" cy="497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6195" tIns="57512" rIns="76195" bIns="38098"/>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cs typeface="Lucida Sans Unicode" panose="020B0602030504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cs typeface="Lucida Sans Unicode" panose="020B0602030504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cs typeface="Lucida Sans Unicode" panose="020B0602030504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cs typeface="Lucida Sans Unicode" panose="020B0602030504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cs typeface="Lucida Sans Unicode" panose="020B0602030504020204" pitchFamily="34" charset="0"/>
              </a:defRPr>
            </a:lvl9pPr>
          </a:lstStyle>
          <a:p>
            <a:pPr algn="ctr" defTabSz="387064" eaLnBrk="1">
              <a:spcAft>
                <a:spcPct val="0"/>
              </a:spcAft>
              <a:defRPr/>
            </a:pPr>
            <a:r>
              <a:rPr lang="en-US" altLang="en-US" sz="2000" dirty="0">
                <a:solidFill>
                  <a:srgbClr val="280099"/>
                </a:solidFill>
                <a:effectLst>
                  <a:outerShdw blurRad="38100" dist="38100" dir="2700000" algn="tl">
                    <a:srgbClr val="C0C0C0"/>
                  </a:outerShdw>
                </a:effectLst>
                <a:latin typeface="Microsoft Sans Serif" panose="020B0604020202020204" pitchFamily="34" charset="0"/>
              </a:rPr>
              <a:t>Microbial EOR is Biological EOR = More Oil</a:t>
            </a:r>
          </a:p>
          <a:p>
            <a:pPr algn="ctr" defTabSz="387064" eaLnBrk="1">
              <a:spcAft>
                <a:spcPct val="0"/>
              </a:spcAft>
              <a:defRPr/>
            </a:pPr>
            <a:endParaRPr lang="en-US" altLang="en-US" sz="2201" dirty="0">
              <a:latin typeface="Microsoft New Tai Lue" panose="020B0502040204020203" pitchFamily="34" charset="0"/>
              <a:cs typeface="Microsoft New Tai Lue" panose="020B0502040204020203" pitchFamily="34" charset="0"/>
            </a:endParaRPr>
          </a:p>
        </p:txBody>
      </p:sp>
      <p:sp>
        <p:nvSpPr>
          <p:cNvPr id="7172" name="Text Box 3"/>
          <p:cNvSpPr txBox="1">
            <a:spLocks noChangeArrowheads="1"/>
          </p:cNvSpPr>
          <p:nvPr/>
        </p:nvSpPr>
        <p:spPr bwMode="auto">
          <a:xfrm>
            <a:off x="752233" y="5651857"/>
            <a:ext cx="6984768" cy="460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6195" tIns="50045" rIns="76195" bIns="38098"/>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Lucida Sans Unicode" panose="020B0602030504020204" pitchFamily="34" charset="0"/>
              </a:defRPr>
            </a:lvl9pPr>
          </a:lstStyle>
          <a:p>
            <a:pPr algn="ctr" defTabSz="387064" eaLnBrk="1">
              <a:lnSpc>
                <a:spcPct val="93000"/>
              </a:lnSpc>
              <a:buClr>
                <a:srgbClr val="000000"/>
              </a:buClr>
              <a:buSzPct val="100000"/>
            </a:pPr>
            <a:r>
              <a:rPr lang="en-US" altLang="en-US" sz="1354" b="0" dirty="0">
                <a:solidFill>
                  <a:srgbClr val="FF0000"/>
                </a:solidFill>
              </a:rPr>
              <a:t>MEOR is a </a:t>
            </a:r>
            <a:r>
              <a:rPr lang="en-US" altLang="en-US" sz="1354" dirty="0">
                <a:solidFill>
                  <a:srgbClr val="FF0000"/>
                </a:solidFill>
              </a:rPr>
              <a:t>TERTIARY</a:t>
            </a:r>
            <a:r>
              <a:rPr lang="en-US" altLang="en-US" sz="1354" b="0" dirty="0">
                <a:solidFill>
                  <a:srgbClr val="FF0000"/>
                </a:solidFill>
              </a:rPr>
              <a:t> biological approach to EOR. But rather than injecting EOR chemicals</a:t>
            </a:r>
          </a:p>
          <a:p>
            <a:pPr algn="ctr" defTabSz="387064" eaLnBrk="1">
              <a:lnSpc>
                <a:spcPct val="93000"/>
              </a:lnSpc>
              <a:buClr>
                <a:srgbClr val="000000"/>
              </a:buClr>
              <a:buSzPct val="100000"/>
            </a:pPr>
            <a:r>
              <a:rPr lang="en-US" altLang="en-US" sz="1354" b="0" dirty="0">
                <a:solidFill>
                  <a:srgbClr val="FF0000"/>
                </a:solidFill>
              </a:rPr>
              <a:t>or gases, microbes produce them </a:t>
            </a:r>
            <a:r>
              <a:rPr lang="en-US" altLang="en-US" sz="1354" b="0" i="1" dirty="0">
                <a:solidFill>
                  <a:srgbClr val="FF0000"/>
                </a:solidFill>
              </a:rPr>
              <a:t>in situ</a:t>
            </a:r>
            <a:r>
              <a:rPr lang="en-US" altLang="en-US" sz="1354" b="0" dirty="0">
                <a:solidFill>
                  <a:srgbClr val="FF0000"/>
                </a:solidFill>
              </a:rPr>
              <a:t> (in the reservoir's oil bearing matrix). </a:t>
            </a:r>
          </a:p>
        </p:txBody>
      </p:sp>
      <p:pic>
        <p:nvPicPr>
          <p:cNvPr id="717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17" y="716689"/>
            <a:ext cx="8395968" cy="49351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737226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AA22680-89FA-BBBD-F2C3-857F9E784A9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xmlns="" id="{FA257D4E-7576-798B-9D02-A4FB9EC0FE6E}"/>
              </a:ext>
            </a:extLst>
          </p:cNvPr>
          <p:cNvPicPr preferRelativeResize="0">
            <a:picLocks/>
          </p:cNvPicPr>
          <p:nvPr/>
        </p:nvPicPr>
        <p:blipFill>
          <a:blip r:embed="rId3"/>
          <a:stretch>
            <a:fillRect/>
          </a:stretch>
        </p:blipFill>
        <p:spPr>
          <a:xfrm>
            <a:off x="1326288" y="1266701"/>
            <a:ext cx="5863590" cy="4234815"/>
          </a:xfrm>
          <a:prstGeom prst="rect">
            <a:avLst/>
          </a:prstGeom>
        </p:spPr>
      </p:pic>
      <p:pic>
        <p:nvPicPr>
          <p:cNvPr id="6" name="Picture 5">
            <a:extLst>
              <a:ext uri="{FF2B5EF4-FFF2-40B4-BE49-F238E27FC236}">
                <a16:creationId xmlns:a16="http://schemas.microsoft.com/office/drawing/2014/main" xmlns="" id="{D756B07C-A4E6-066E-391D-D0353C95749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2218" y="4967148"/>
            <a:ext cx="1156430" cy="494062"/>
          </a:xfrm>
          <a:prstGeom prst="rect">
            <a:avLst/>
          </a:prstGeom>
          <a:noFill/>
          <a:ln>
            <a:noFill/>
          </a:ln>
        </p:spPr>
      </p:pic>
      <p:pic>
        <p:nvPicPr>
          <p:cNvPr id="2" name="Picture 1" descr="Logo, company name&#10;&#10;Description automatically generated">
            <a:extLst>
              <a:ext uri="{FF2B5EF4-FFF2-40B4-BE49-F238E27FC236}">
                <a16:creationId xmlns:a16="http://schemas.microsoft.com/office/drawing/2014/main" xmlns="" id="{E728A7D2-93FC-509B-BA8C-C2A760086BD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292" y="4681484"/>
            <a:ext cx="758032" cy="912114"/>
          </a:xfrm>
          <a:prstGeom prst="rect">
            <a:avLst/>
          </a:prstGeom>
          <a:noFill/>
          <a:ln>
            <a:noFill/>
          </a:ln>
        </p:spPr>
      </p:pic>
    </p:spTree>
    <p:extLst>
      <p:ext uri="{BB962C8B-B14F-4D97-AF65-F5344CB8AC3E}">
        <p14:creationId xmlns:p14="http://schemas.microsoft.com/office/powerpoint/2010/main" val="254727013"/>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2880"/>
            <a:ext cx="7315200" cy="457200"/>
          </a:xfrm>
        </p:spPr>
        <p:txBody>
          <a:bodyPr anchor="t" anchorCtr="0">
            <a:noAutofit/>
          </a:bodyPr>
          <a:lstStyle/>
          <a:p>
            <a:pPr algn="ctr" defTabSz="853232" fontAlgn="auto">
              <a:spcAft>
                <a:spcPts val="0"/>
              </a:spcAft>
              <a:defRPr/>
            </a:pPr>
            <a:r>
              <a:rPr lang="en-US" altLang="en-US" sz="2000" b="1" dirty="0" smtClean="0">
                <a:solidFill>
                  <a:srgbClr val="280099"/>
                </a:solidFill>
                <a:effectLst>
                  <a:outerShdw blurRad="38100" dist="38100" dir="2700000" algn="tl">
                    <a:srgbClr val="C0C0C0"/>
                  </a:outerShdw>
                </a:effectLst>
                <a:latin typeface="Microsoft Sans Serif" panose="020B0604020202020204" pitchFamily="34" charset="0"/>
              </a:rPr>
              <a:t>Future Developments &amp; Emerging Technologies</a:t>
            </a:r>
            <a:r>
              <a:rPr lang="en-US" altLang="en-US" sz="2000" b="1" dirty="0">
                <a:solidFill>
                  <a:srgbClr val="280099"/>
                </a:solidFill>
                <a:effectLst>
                  <a:outerShdw blurRad="38100" dist="38100" dir="2700000" algn="tl">
                    <a:srgbClr val="C0C0C0"/>
                  </a:outerShdw>
                </a:effectLst>
                <a:latin typeface="Microsoft Sans Serif" panose="020B0604020202020204" pitchFamily="34" charset="0"/>
              </a:rPr>
              <a:t/>
            </a:r>
            <a:br>
              <a:rPr lang="en-US" altLang="en-US" sz="2000" b="1" dirty="0">
                <a:solidFill>
                  <a:srgbClr val="280099"/>
                </a:solidFill>
                <a:effectLst>
                  <a:outerShdw blurRad="38100" dist="38100" dir="2700000" algn="tl">
                    <a:srgbClr val="C0C0C0"/>
                  </a:outerShdw>
                </a:effectLst>
                <a:latin typeface="Microsoft Sans Serif" panose="020B0604020202020204" pitchFamily="34" charset="0"/>
              </a:rPr>
            </a:br>
            <a:r>
              <a:rPr lang="en-US" altLang="en-US" sz="2000" b="1" dirty="0">
                <a:solidFill>
                  <a:srgbClr val="280099"/>
                </a:solidFill>
                <a:effectLst>
                  <a:outerShdw blurRad="38100" dist="38100" dir="2700000" algn="tl">
                    <a:srgbClr val="C0C0C0"/>
                  </a:outerShdw>
                </a:effectLst>
                <a:latin typeface="Microsoft Sans Serif" panose="020B0604020202020204" pitchFamily="34" charset="0"/>
              </a:rPr>
              <a:t/>
            </a:r>
            <a:br>
              <a:rPr lang="en-US" altLang="en-US" sz="2000" b="1" dirty="0">
                <a:solidFill>
                  <a:srgbClr val="280099"/>
                </a:solidFill>
                <a:effectLst>
                  <a:outerShdw blurRad="38100" dist="38100" dir="2700000" algn="tl">
                    <a:srgbClr val="C0C0C0"/>
                  </a:outerShdw>
                </a:effectLst>
                <a:latin typeface="Microsoft Sans Serif" panose="020B0604020202020204" pitchFamily="34" charset="0"/>
              </a:rPr>
            </a:br>
            <a:r>
              <a:rPr lang="en-US" altLang="en-US" sz="1800" b="1" dirty="0">
                <a:solidFill>
                  <a:srgbClr val="280099"/>
                </a:solidFill>
                <a:effectLst>
                  <a:outerShdw blurRad="38100" dist="38100" dir="2700000" algn="tl">
                    <a:srgbClr val="C0C0C0"/>
                  </a:outerShdw>
                </a:effectLst>
                <a:latin typeface="Microsoft Sans Serif" panose="020B0604020202020204" pitchFamily="34" charset="0"/>
              </a:rPr>
              <a:t>Total Lease Management</a:t>
            </a:r>
            <a:endParaRPr lang="en-US" sz="1800" dirty="0"/>
          </a:p>
        </p:txBody>
      </p:sp>
      <p:sp>
        <p:nvSpPr>
          <p:cNvPr id="56323" name="TextBox 3"/>
          <p:cNvSpPr txBox="1">
            <a:spLocks noChangeArrowheads="1"/>
          </p:cNvSpPr>
          <p:nvPr/>
        </p:nvSpPr>
        <p:spPr bwMode="auto">
          <a:xfrm>
            <a:off x="887016" y="1256184"/>
            <a:ext cx="716083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defTabSz="455613">
              <a:defRPr>
                <a:solidFill>
                  <a:schemeClr val="tx1"/>
                </a:solidFill>
                <a:latin typeface="Arial" panose="020B0604020202020204" pitchFamily="34" charset="0"/>
                <a:cs typeface="Lucida Sans Unicode" panose="020B0602030504020204" pitchFamily="34" charset="0"/>
              </a:defRPr>
            </a:lvl1pPr>
            <a:lvl2pPr defTabSz="455613">
              <a:defRPr>
                <a:solidFill>
                  <a:schemeClr val="tx1"/>
                </a:solidFill>
                <a:latin typeface="Arial" panose="020B0604020202020204" pitchFamily="34" charset="0"/>
                <a:cs typeface="Lucida Sans Unicode" panose="020B0602030504020204" pitchFamily="34" charset="0"/>
              </a:defRPr>
            </a:lvl2pPr>
            <a:lvl3pPr defTabSz="455613">
              <a:defRPr>
                <a:solidFill>
                  <a:schemeClr val="tx1"/>
                </a:solidFill>
                <a:latin typeface="Arial" panose="020B0604020202020204" pitchFamily="34" charset="0"/>
                <a:cs typeface="Lucida Sans Unicode" panose="020B0602030504020204" pitchFamily="34" charset="0"/>
              </a:defRPr>
            </a:lvl3pPr>
            <a:lvl4pPr defTabSz="455613">
              <a:defRPr>
                <a:solidFill>
                  <a:schemeClr val="tx1"/>
                </a:solidFill>
                <a:latin typeface="Arial" panose="020B0604020202020204" pitchFamily="34" charset="0"/>
                <a:cs typeface="Lucida Sans Unicode" panose="020B0602030504020204" pitchFamily="34" charset="0"/>
              </a:defRPr>
            </a:lvl4pPr>
            <a:lvl5pPr defTabSz="455613">
              <a:defRPr>
                <a:solidFill>
                  <a:schemeClr val="tx1"/>
                </a:solidFill>
                <a:latin typeface="Arial" panose="020B0604020202020204" pitchFamily="34" charset="0"/>
                <a:cs typeface="Lucida Sans Unicode" panose="020B0602030504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9pPr>
          </a:lstStyle>
          <a:p>
            <a:pPr algn="just"/>
            <a:r>
              <a:rPr lang="en-US" altLang="en-US" sz="1400" dirty="0" smtClean="0">
                <a:solidFill>
                  <a:srgbClr val="000000"/>
                </a:solidFill>
              </a:rPr>
              <a:t>We expect to see greater acceptance of microbial EOR / IOR technology and greater use of  bio-products like biologically produced surfactants, organic acids, enzymes and bio-polymers replacing many traditional production chemicals.</a:t>
            </a:r>
          </a:p>
          <a:p>
            <a:pPr algn="just"/>
            <a:endParaRPr lang="en-US" altLang="en-US" sz="1400" dirty="0">
              <a:solidFill>
                <a:srgbClr val="000000"/>
              </a:solidFill>
            </a:endParaRPr>
          </a:p>
          <a:p>
            <a:pPr algn="just"/>
            <a:r>
              <a:rPr lang="en-US" altLang="en-US" sz="1400" dirty="0" smtClean="0">
                <a:solidFill>
                  <a:srgbClr val="000000"/>
                </a:solidFill>
              </a:rPr>
              <a:t>The future </a:t>
            </a:r>
            <a:r>
              <a:rPr lang="en-US" altLang="en-US" sz="1400" dirty="0">
                <a:solidFill>
                  <a:srgbClr val="000000"/>
                </a:solidFill>
              </a:rPr>
              <a:t>for oil &amp; gas production </a:t>
            </a:r>
            <a:r>
              <a:rPr lang="en-US" altLang="en-US" sz="1400" dirty="0" smtClean="0">
                <a:solidFill>
                  <a:srgbClr val="000000"/>
                </a:solidFill>
              </a:rPr>
              <a:t>will strongly embrace </a:t>
            </a:r>
            <a:r>
              <a:rPr lang="en-US" altLang="en-US" sz="1400" dirty="0">
                <a:solidFill>
                  <a:srgbClr val="000000"/>
                </a:solidFill>
              </a:rPr>
              <a:t>a Total Lease Management concept that not only looks to improve oil and gas production through sustainable biotechnological </a:t>
            </a:r>
            <a:r>
              <a:rPr lang="en-US" altLang="en-US" sz="1400" dirty="0" smtClean="0">
                <a:solidFill>
                  <a:srgbClr val="000000"/>
                </a:solidFill>
              </a:rPr>
              <a:t>mechanisms, but also through use of modern tracer technologies. There is a growing trend to look at lease operations holistically in terms of lease management as means to extend the productive life of oil &amp; gas wells, lower lifting cost and achieve a higher ROI. Also, the use of AI driven tools to manage and monitor production and reporting and careful management of lifting cost will come more and more into play. </a:t>
            </a:r>
          </a:p>
          <a:p>
            <a:pPr algn="just"/>
            <a:endParaRPr lang="en-US" altLang="en-US" sz="1400" dirty="0">
              <a:solidFill>
                <a:srgbClr val="000000"/>
              </a:solidFill>
            </a:endParaRPr>
          </a:p>
          <a:p>
            <a:pPr algn="just"/>
            <a:r>
              <a:rPr lang="en-US" altLang="en-US" sz="1400" dirty="0" smtClean="0">
                <a:solidFill>
                  <a:srgbClr val="000000"/>
                </a:solidFill>
              </a:rPr>
              <a:t>The Total </a:t>
            </a:r>
            <a:r>
              <a:rPr lang="en-US" altLang="en-US" sz="1400" dirty="0">
                <a:solidFill>
                  <a:srgbClr val="000000"/>
                </a:solidFill>
              </a:rPr>
              <a:t>Lease Management concept </a:t>
            </a:r>
            <a:r>
              <a:rPr lang="en-US" altLang="en-US" sz="1400" dirty="0" smtClean="0">
                <a:solidFill>
                  <a:srgbClr val="000000"/>
                </a:solidFill>
              </a:rPr>
              <a:t>not </a:t>
            </a:r>
            <a:r>
              <a:rPr lang="en-US" altLang="en-US" sz="1400" dirty="0">
                <a:solidFill>
                  <a:srgbClr val="000000"/>
                </a:solidFill>
              </a:rPr>
              <a:t>only looks to improve oil and gas production through sustainable biotechnological mechanisms, but also </a:t>
            </a:r>
            <a:r>
              <a:rPr lang="en-US" altLang="en-US" sz="1400" dirty="0" smtClean="0">
                <a:solidFill>
                  <a:srgbClr val="000000"/>
                </a:solidFill>
              </a:rPr>
              <a:t>to utilize </a:t>
            </a:r>
            <a:r>
              <a:rPr lang="en-US" altLang="en-US" sz="1400" dirty="0">
                <a:solidFill>
                  <a:srgbClr val="000000"/>
                </a:solidFill>
              </a:rPr>
              <a:t>emerging </a:t>
            </a:r>
            <a:r>
              <a:rPr lang="en-US" altLang="en-US" sz="1400" dirty="0" smtClean="0">
                <a:solidFill>
                  <a:srgbClr val="000000"/>
                </a:solidFill>
              </a:rPr>
              <a:t>technologies to treat produced water for disposal or reuse after valuable strategic materials are recovered. The </a:t>
            </a:r>
            <a:r>
              <a:rPr lang="en-US" altLang="en-US" sz="1400" dirty="0" smtClean="0"/>
              <a:t>v</a:t>
            </a:r>
            <a:r>
              <a:rPr lang="en-US" sz="1400" dirty="0" smtClean="0"/>
              <a:t>olume of produced water often increases </a:t>
            </a:r>
            <a:r>
              <a:rPr lang="en-US" sz="1400" dirty="0"/>
              <a:t>with reservoir </a:t>
            </a:r>
            <a:r>
              <a:rPr lang="en-US" sz="1400" dirty="0" smtClean="0"/>
              <a:t>age</a:t>
            </a:r>
            <a:r>
              <a:rPr lang="en-US" sz="1400" dirty="0"/>
              <a:t> </a:t>
            </a:r>
            <a:r>
              <a:rPr lang="en-US" sz="1400" dirty="0" smtClean="0"/>
              <a:t>and proper handling becomes a major operating cost for mature fields. Producers will look to emerging technologies for a solution:</a:t>
            </a:r>
          </a:p>
          <a:p>
            <a:pPr algn="just"/>
            <a:endParaRPr lang="en-US" altLang="en-US" sz="1400" dirty="0" smtClean="0">
              <a:solidFill>
                <a:srgbClr val="000000"/>
              </a:solidFill>
            </a:endParaRPr>
          </a:p>
          <a:p>
            <a:r>
              <a:rPr lang="en-US" altLang="en-US" sz="1400" dirty="0">
                <a:solidFill>
                  <a:srgbClr val="000000"/>
                </a:solidFill>
              </a:rPr>
              <a:t>	</a:t>
            </a:r>
            <a:r>
              <a:rPr lang="en-US" altLang="en-US" sz="1400" dirty="0" smtClean="0">
                <a:solidFill>
                  <a:srgbClr val="FF0000"/>
                </a:solidFill>
              </a:rPr>
              <a:t>Multizol-35</a:t>
            </a:r>
            <a:r>
              <a:rPr lang="en-US" altLang="en-US" sz="1400" dirty="0">
                <a:solidFill>
                  <a:srgbClr val="FF0000"/>
                </a:solidFill>
              </a:rPr>
              <a:t>© </a:t>
            </a:r>
            <a:r>
              <a:rPr lang="en-US" altLang="en-US" sz="1400" dirty="0" smtClean="0">
                <a:solidFill>
                  <a:srgbClr val="FF0000"/>
                </a:solidFill>
              </a:rPr>
              <a:t>Microemulsion Fluid to minimize </a:t>
            </a:r>
            <a:r>
              <a:rPr lang="en-US" altLang="en-US" sz="1400" dirty="0">
                <a:solidFill>
                  <a:srgbClr val="FF0000"/>
                </a:solidFill>
              </a:rPr>
              <a:t>excess water production </a:t>
            </a:r>
            <a:endParaRPr lang="en-US" altLang="en-US" sz="1400" dirty="0">
              <a:solidFill>
                <a:srgbClr val="000000"/>
              </a:solidFill>
            </a:endParaRPr>
          </a:p>
          <a:p>
            <a:pPr algn="just"/>
            <a:r>
              <a:rPr lang="en-US" altLang="en-US" sz="1400" dirty="0" smtClean="0">
                <a:solidFill>
                  <a:srgbClr val="000000"/>
                </a:solidFill>
              </a:rPr>
              <a:t> </a:t>
            </a:r>
            <a:endParaRPr lang="en-US" altLang="en-US" sz="1400" dirty="0">
              <a:solidFill>
                <a:srgbClr val="000000"/>
              </a:solidFill>
            </a:endParaRPr>
          </a:p>
          <a:p>
            <a:pPr algn="just"/>
            <a:endParaRPr lang="en-US" altLang="en-US" sz="1354" dirty="0">
              <a:solidFill>
                <a:srgbClr val="000000"/>
              </a:solidFill>
            </a:endParaRPr>
          </a:p>
          <a:p>
            <a:endParaRPr lang="en-US" altLang="en-US" sz="1354" dirty="0">
              <a:solidFill>
                <a:srgbClr val="000000"/>
              </a:solidFill>
            </a:endParaRPr>
          </a:p>
          <a:p>
            <a:r>
              <a:rPr lang="en-US" altLang="en-US" sz="1354" dirty="0">
                <a:solidFill>
                  <a:srgbClr val="000000"/>
                </a:solidFill>
              </a:rPr>
              <a:t> </a:t>
            </a:r>
          </a:p>
        </p:txBody>
      </p:sp>
    </p:spTree>
    <p:extLst>
      <p:ext uri="{BB962C8B-B14F-4D97-AF65-F5344CB8AC3E}">
        <p14:creationId xmlns:p14="http://schemas.microsoft.com/office/powerpoint/2010/main" val="37839731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ole tekstowe 17">
            <a:extLst>
              <a:ext uri="{FF2B5EF4-FFF2-40B4-BE49-F238E27FC236}">
                <a16:creationId xmlns="" xmlns:a16="http://schemas.microsoft.com/office/drawing/2014/main" id="{2DF34A44-9564-17FA-F0B3-7723E46E3821}"/>
              </a:ext>
            </a:extLst>
          </p:cNvPr>
          <p:cNvSpPr txBox="1"/>
          <p:nvPr/>
        </p:nvSpPr>
        <p:spPr>
          <a:xfrm>
            <a:off x="848612" y="780931"/>
            <a:ext cx="6855162" cy="5147819"/>
          </a:xfrm>
          <a:prstGeom prst="rect">
            <a:avLst/>
          </a:prstGeom>
          <a:noFill/>
        </p:spPr>
        <p:txBody>
          <a:bodyPr wrap="square" rtlCol="0">
            <a:spAutoFit/>
          </a:bodyPr>
          <a:lstStyle/>
          <a:p>
            <a:pPr algn="ctr"/>
            <a:r>
              <a:rPr lang="en-US" sz="2800" dirty="0" smtClean="0">
                <a:ln w="28575">
                  <a:noFill/>
                </a:ln>
                <a:solidFill>
                  <a:srgbClr val="000000"/>
                </a:solidFill>
                <a:latin typeface="Baskerville Old Face" panose="02020602080505020303" pitchFamily="18" charset="0"/>
              </a:rPr>
              <a:t>INTRODUCING</a:t>
            </a:r>
          </a:p>
          <a:p>
            <a:pPr algn="ctr"/>
            <a:endParaRPr lang="en-US" sz="2613" dirty="0">
              <a:ln w="28575">
                <a:noFill/>
              </a:ln>
              <a:solidFill>
                <a:srgbClr val="000000"/>
              </a:solidFill>
              <a:latin typeface="Aptos" panose="020B0004020202020204" pitchFamily="34" charset="0"/>
            </a:endParaRPr>
          </a:p>
          <a:p>
            <a:pPr algn="ctr"/>
            <a:r>
              <a:rPr lang="pl-PL" sz="2613" dirty="0" smtClean="0">
                <a:ln w="28575">
                  <a:noFill/>
                </a:ln>
                <a:solidFill>
                  <a:srgbClr val="000000"/>
                </a:solidFill>
                <a:latin typeface="Aptos" panose="020B0004020202020204" pitchFamily="34" charset="0"/>
              </a:rPr>
              <a:t>Multizol</a:t>
            </a:r>
            <a:r>
              <a:rPr lang="en-US" sz="2613" dirty="0" smtClean="0">
                <a:ln w="28575">
                  <a:noFill/>
                </a:ln>
                <a:solidFill>
                  <a:srgbClr val="000000"/>
                </a:solidFill>
                <a:latin typeface="Aptos" panose="020B0004020202020204" pitchFamily="34" charset="0"/>
              </a:rPr>
              <a:t>-35</a:t>
            </a:r>
            <a:r>
              <a:rPr lang="pl-PL" sz="2613" dirty="0" smtClean="0">
                <a:ln w="28575">
                  <a:noFill/>
                </a:ln>
                <a:solidFill>
                  <a:srgbClr val="000000"/>
                </a:solidFill>
                <a:latin typeface="Aptos" panose="020B0004020202020204" pitchFamily="34" charset="0"/>
              </a:rPr>
              <a:t>© </a:t>
            </a:r>
            <a:r>
              <a:rPr lang="en-US" sz="2613" dirty="0">
                <a:ln w="28575">
                  <a:noFill/>
                </a:ln>
                <a:solidFill>
                  <a:srgbClr val="000000"/>
                </a:solidFill>
                <a:latin typeface="Aptos" panose="020B0004020202020204" pitchFamily="34" charset="0"/>
              </a:rPr>
              <a:t>Water Shut-off Technology</a:t>
            </a:r>
          </a:p>
          <a:p>
            <a:pPr algn="ctr"/>
            <a:r>
              <a:rPr lang="en-US" sz="2613" dirty="0">
                <a:ln w="28575">
                  <a:noFill/>
                </a:ln>
                <a:solidFill>
                  <a:srgbClr val="000000"/>
                </a:solidFill>
                <a:latin typeface="Aptos" panose="020B0004020202020204" pitchFamily="34" charset="0"/>
              </a:rPr>
              <a:t>In Oil &amp; Gas Wells with </a:t>
            </a:r>
          </a:p>
          <a:p>
            <a:pPr algn="ctr"/>
            <a:r>
              <a:rPr lang="en-US" sz="2613" dirty="0">
                <a:ln w="28575">
                  <a:noFill/>
                </a:ln>
                <a:solidFill>
                  <a:srgbClr val="000000"/>
                </a:solidFill>
                <a:latin typeface="Aptos" panose="020B0004020202020204" pitchFamily="34" charset="0"/>
              </a:rPr>
              <a:t>Post-treatment Production Stimulation</a:t>
            </a:r>
            <a:endParaRPr lang="pl-PL" sz="2613" dirty="0">
              <a:ln w="28575">
                <a:noFill/>
              </a:ln>
              <a:solidFill>
                <a:srgbClr val="000000"/>
              </a:solidFill>
              <a:latin typeface="Aptos" panose="020B0004020202020204" pitchFamily="34" charset="0"/>
            </a:endParaRPr>
          </a:p>
          <a:p>
            <a:pPr algn="ctr"/>
            <a:endParaRPr lang="pl-PL" sz="2613" dirty="0">
              <a:ln w="28575">
                <a:noFill/>
              </a:ln>
              <a:solidFill>
                <a:srgbClr val="000000"/>
              </a:solidFill>
              <a:latin typeface="Aptos" panose="020B0004020202020204" pitchFamily="34" charset="0"/>
            </a:endParaRPr>
          </a:p>
          <a:p>
            <a:pPr algn="ctr"/>
            <a:endParaRPr lang="pl-PL" sz="2613" dirty="0">
              <a:ln w="28575">
                <a:noFill/>
              </a:ln>
              <a:solidFill>
                <a:srgbClr val="000000"/>
              </a:solidFill>
              <a:latin typeface="Aptos" panose="020B0004020202020204" pitchFamily="34" charset="0"/>
            </a:endParaRPr>
          </a:p>
          <a:p>
            <a:pPr algn="ctr"/>
            <a:endParaRPr lang="en-US" sz="2240" dirty="0" smtClean="0">
              <a:ln w="28575">
                <a:noFill/>
              </a:ln>
              <a:solidFill>
                <a:srgbClr val="000000"/>
              </a:solidFill>
              <a:latin typeface="Aptos" panose="020B0004020202020204" pitchFamily="34" charset="0"/>
            </a:endParaRPr>
          </a:p>
          <a:p>
            <a:pPr algn="ctr"/>
            <a:endParaRPr lang="en-US" sz="2240" dirty="0" smtClean="0">
              <a:ln w="28575">
                <a:noFill/>
              </a:ln>
              <a:solidFill>
                <a:srgbClr val="000000"/>
              </a:solidFill>
              <a:latin typeface="Aptos" panose="020B0004020202020204" pitchFamily="34" charset="0"/>
            </a:endParaRPr>
          </a:p>
          <a:p>
            <a:pPr algn="ctr"/>
            <a:endParaRPr lang="en-US" sz="2240" dirty="0" smtClean="0">
              <a:ln w="28575">
                <a:noFill/>
              </a:ln>
              <a:solidFill>
                <a:srgbClr val="000000"/>
              </a:solidFill>
              <a:latin typeface="Aptos" panose="020B0004020202020204" pitchFamily="34" charset="0"/>
            </a:endParaRPr>
          </a:p>
          <a:p>
            <a:pPr algn="ctr"/>
            <a:r>
              <a:rPr lang="pl-PL" sz="2240" dirty="0" smtClean="0">
                <a:ln w="28575">
                  <a:noFill/>
                </a:ln>
                <a:solidFill>
                  <a:srgbClr val="000000"/>
                </a:solidFill>
                <a:latin typeface="Aptos" panose="020B0004020202020204" pitchFamily="34" charset="0"/>
              </a:rPr>
              <a:t>MULTIZOL</a:t>
            </a:r>
            <a:r>
              <a:rPr lang="en-US" sz="2240" dirty="0" smtClean="0">
                <a:ln w="28575">
                  <a:noFill/>
                </a:ln>
                <a:solidFill>
                  <a:srgbClr val="000000"/>
                </a:solidFill>
                <a:latin typeface="Aptos" panose="020B0004020202020204" pitchFamily="34" charset="0"/>
              </a:rPr>
              <a:t>-35</a:t>
            </a:r>
            <a:r>
              <a:rPr lang="pl-PL" sz="2240" dirty="0" smtClean="0">
                <a:ln w="28575">
                  <a:noFill/>
                </a:ln>
                <a:solidFill>
                  <a:srgbClr val="000000"/>
                </a:solidFill>
                <a:latin typeface="Aptos" panose="020B0004020202020204" pitchFamily="34" charset="0"/>
              </a:rPr>
              <a:t> </a:t>
            </a:r>
            <a:r>
              <a:rPr lang="pl-PL" sz="2240" dirty="0">
                <a:ln w="28575">
                  <a:noFill/>
                </a:ln>
                <a:solidFill>
                  <a:srgbClr val="000000"/>
                </a:solidFill>
                <a:latin typeface="Aptos" panose="020B0004020202020204" pitchFamily="34" charset="0"/>
              </a:rPr>
              <a:t>-  </a:t>
            </a:r>
            <a:r>
              <a:rPr lang="en-US" sz="2240" dirty="0">
                <a:ln w="28575">
                  <a:noFill/>
                </a:ln>
                <a:solidFill>
                  <a:srgbClr val="000000"/>
                </a:solidFill>
                <a:latin typeface="Aptos" panose="020B0004020202020204" pitchFamily="34" charset="0"/>
              </a:rPr>
              <a:t>M</a:t>
            </a:r>
            <a:r>
              <a:rPr lang="pl-PL" sz="2240" dirty="0" smtClean="0">
                <a:ln w="28575">
                  <a:noFill/>
                </a:ln>
                <a:solidFill>
                  <a:srgbClr val="000000"/>
                </a:solidFill>
                <a:latin typeface="Aptos" panose="020B0004020202020204" pitchFamily="34" charset="0"/>
              </a:rPr>
              <a:t>icel</a:t>
            </a:r>
            <a:r>
              <a:rPr lang="en-US" sz="2240" dirty="0" smtClean="0">
                <a:ln w="28575">
                  <a:noFill/>
                </a:ln>
                <a:solidFill>
                  <a:srgbClr val="000000"/>
                </a:solidFill>
                <a:latin typeface="Aptos" panose="020B0004020202020204" pitchFamily="34" charset="0"/>
              </a:rPr>
              <a:t>l</a:t>
            </a:r>
            <a:r>
              <a:rPr lang="pl-PL" sz="2240" dirty="0" smtClean="0">
                <a:ln w="28575">
                  <a:noFill/>
                </a:ln>
                <a:solidFill>
                  <a:srgbClr val="000000"/>
                </a:solidFill>
                <a:latin typeface="Aptos" panose="020B0004020202020204" pitchFamily="34" charset="0"/>
              </a:rPr>
              <a:t>ar </a:t>
            </a:r>
            <a:r>
              <a:rPr lang="en-AU" sz="2240" dirty="0" smtClean="0">
                <a:ln w="28575">
                  <a:noFill/>
                </a:ln>
                <a:solidFill>
                  <a:srgbClr val="000000"/>
                </a:solidFill>
                <a:latin typeface="Aptos" panose="020B0004020202020204" pitchFamily="34" charset="0"/>
              </a:rPr>
              <a:t>Microemulsion</a:t>
            </a:r>
            <a:r>
              <a:rPr lang="pl-PL" sz="2240" dirty="0" smtClean="0">
                <a:ln w="28575">
                  <a:noFill/>
                </a:ln>
                <a:solidFill>
                  <a:srgbClr val="000000"/>
                </a:solidFill>
                <a:latin typeface="Aptos" panose="020B0004020202020204" pitchFamily="34" charset="0"/>
              </a:rPr>
              <a:t> </a:t>
            </a:r>
            <a:r>
              <a:rPr lang="en-US" sz="2240" dirty="0">
                <a:ln w="28575">
                  <a:noFill/>
                </a:ln>
                <a:solidFill>
                  <a:srgbClr val="000000"/>
                </a:solidFill>
                <a:latin typeface="Aptos" panose="020B0004020202020204" pitchFamily="34" charset="0"/>
              </a:rPr>
              <a:t>F</a:t>
            </a:r>
            <a:r>
              <a:rPr lang="pl-PL" sz="2240" dirty="0">
                <a:ln w="28575">
                  <a:noFill/>
                </a:ln>
                <a:solidFill>
                  <a:srgbClr val="000000"/>
                </a:solidFill>
                <a:latin typeface="Aptos" panose="020B0004020202020204" pitchFamily="34" charset="0"/>
              </a:rPr>
              <a:t>luid </a:t>
            </a:r>
            <a:endParaRPr lang="en-US" sz="2240" dirty="0">
              <a:ln w="28575">
                <a:noFill/>
              </a:ln>
              <a:solidFill>
                <a:srgbClr val="000000"/>
              </a:solidFill>
              <a:latin typeface="Aptos" panose="020B0004020202020204" pitchFamily="34" charset="0"/>
            </a:endParaRPr>
          </a:p>
          <a:p>
            <a:pPr algn="ctr"/>
            <a:endParaRPr lang="en-US" sz="1867" b="0" dirty="0">
              <a:ln w="28575">
                <a:noFill/>
              </a:ln>
              <a:solidFill>
                <a:srgbClr val="000000"/>
              </a:solidFill>
              <a:latin typeface="Aptos" panose="020B0004020202020204" pitchFamily="34" charset="0"/>
            </a:endParaRPr>
          </a:p>
          <a:p>
            <a:pPr algn="ctr"/>
            <a:endParaRPr lang="en-US" sz="1867" b="0" dirty="0">
              <a:ln w="28575">
                <a:noFill/>
              </a:ln>
              <a:solidFill>
                <a:srgbClr val="000000"/>
              </a:solidFill>
              <a:latin typeface="Aptos" panose="020B0004020202020204" pitchFamily="34" charset="0"/>
            </a:endParaRPr>
          </a:p>
          <a:p>
            <a:pPr algn="ctr"/>
            <a:endParaRPr lang="pl-PL" sz="1867" b="0" dirty="0">
              <a:ln w="28575">
                <a:solidFill>
                  <a:srgbClr val="000000"/>
                </a:solidFill>
              </a:ln>
              <a:solidFill>
                <a:srgbClr val="000000"/>
              </a:solidFill>
              <a:latin typeface="Aptos" panose="020B00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2910" y="3128392"/>
            <a:ext cx="3926566" cy="938784"/>
          </a:xfrm>
          <a:prstGeom prst="rect">
            <a:avLst/>
          </a:prstGeom>
        </p:spPr>
      </p:pic>
    </p:spTree>
    <p:extLst>
      <p:ext uri="{BB962C8B-B14F-4D97-AF65-F5344CB8AC3E}">
        <p14:creationId xmlns:p14="http://schemas.microsoft.com/office/powerpoint/2010/main" val="1376758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A01A627-BB8A-4A06-0ED7-2557076EA817}"/>
            </a:ext>
          </a:extLst>
        </p:cNvPr>
        <p:cNvGrpSpPr/>
        <p:nvPr/>
      </p:nvGrpSpPr>
      <p:grpSpPr>
        <a:xfrm>
          <a:off x="0" y="0"/>
          <a:ext cx="0" cy="0"/>
          <a:chOff x="0" y="0"/>
          <a:chExt cx="0" cy="0"/>
        </a:xfrm>
      </p:grpSpPr>
      <p:sp>
        <p:nvSpPr>
          <p:cNvPr id="184322" name="Rectangle 2">
            <a:extLst>
              <a:ext uri="{FF2B5EF4-FFF2-40B4-BE49-F238E27FC236}">
                <a16:creationId xmlns="" xmlns:a16="http://schemas.microsoft.com/office/drawing/2014/main" id="{B18CC8FE-F0F8-9B1E-FEFD-19E8C8AB2344}"/>
              </a:ext>
            </a:extLst>
          </p:cNvPr>
          <p:cNvSpPr>
            <a:spLocks noGrp="1" noChangeArrowheads="1"/>
          </p:cNvSpPr>
          <p:nvPr>
            <p:ph type="title"/>
          </p:nvPr>
        </p:nvSpPr>
        <p:spPr>
          <a:xfrm>
            <a:off x="1587894" y="176064"/>
            <a:ext cx="6183087" cy="672075"/>
          </a:xfrm>
        </p:spPr>
        <p:txBody>
          <a:bodyPr>
            <a:normAutofit fontScale="90000"/>
          </a:bodyPr>
          <a:lstStyle/>
          <a:p>
            <a:pPr algn="ctr">
              <a:defRPr/>
            </a:pPr>
            <a:r>
              <a:rPr lang="pl-PL" altLang="pl-PL" sz="2053" b="1" dirty="0">
                <a:solidFill>
                  <a:srgbClr val="316033"/>
                </a:solidFill>
                <a:effectLst>
                  <a:outerShdw blurRad="38100" dist="38100" dir="2700000" algn="tl">
                    <a:srgbClr val="C0C0C0"/>
                  </a:outerShdw>
                </a:effectLst>
              </a:rPr>
              <a:t> </a:t>
            </a:r>
            <a:br>
              <a:rPr lang="pl-PL" altLang="pl-PL" sz="2053" b="1" dirty="0">
                <a:solidFill>
                  <a:srgbClr val="316033"/>
                </a:solidFill>
                <a:effectLst>
                  <a:outerShdw blurRad="38100" dist="38100" dir="2700000" algn="tl">
                    <a:srgbClr val="C0C0C0"/>
                  </a:outerShdw>
                </a:effectLst>
              </a:rPr>
            </a:br>
            <a:r>
              <a:rPr lang="en-US" altLang="pl-PL" sz="2053" b="1" dirty="0">
                <a:solidFill>
                  <a:srgbClr val="316033"/>
                </a:solidFill>
                <a:effectLst>
                  <a:outerShdw blurRad="38100" dist="38100" dir="2700000" algn="tl">
                    <a:srgbClr val="C0C0C0"/>
                  </a:outerShdw>
                </a:effectLst>
              </a:rPr>
              <a:t/>
            </a:r>
            <a:br>
              <a:rPr lang="en-US" altLang="pl-PL" sz="2053" b="1" dirty="0">
                <a:solidFill>
                  <a:srgbClr val="316033"/>
                </a:solidFill>
                <a:effectLst>
                  <a:outerShdw blurRad="38100" dist="38100" dir="2700000" algn="tl">
                    <a:srgbClr val="C0C0C0"/>
                  </a:outerShdw>
                </a:effectLst>
              </a:rPr>
            </a:br>
            <a:r>
              <a:rPr lang="en-US" altLang="pl-PL" sz="2053" b="1" dirty="0">
                <a:solidFill>
                  <a:srgbClr val="316033"/>
                </a:solidFill>
                <a:effectLst>
                  <a:outerShdw blurRad="38100" dist="38100" dir="2700000" algn="tl">
                    <a:srgbClr val="C0C0C0"/>
                  </a:outerShdw>
                </a:effectLst>
              </a:rPr>
              <a:t/>
            </a:r>
            <a:br>
              <a:rPr lang="en-US" altLang="pl-PL" sz="2053" b="1" dirty="0">
                <a:solidFill>
                  <a:srgbClr val="316033"/>
                </a:solidFill>
                <a:effectLst>
                  <a:outerShdw blurRad="38100" dist="38100" dir="2700000" algn="tl">
                    <a:srgbClr val="C0C0C0"/>
                  </a:outerShdw>
                </a:effectLst>
              </a:rPr>
            </a:br>
            <a:r>
              <a:rPr lang="en-US" sz="2613" b="1" dirty="0" smtClean="0">
                <a:latin typeface="Aptos" panose="020B0004020202020204" pitchFamily="34" charset="0"/>
              </a:rPr>
              <a:t>Multizol-35</a:t>
            </a:r>
            <a:r>
              <a:rPr lang="pl-PL" sz="2613" dirty="0" smtClean="0">
                <a:ln w="28575">
                  <a:noFill/>
                </a:ln>
                <a:latin typeface="Aptos" panose="020B0004020202020204" pitchFamily="34" charset="0"/>
              </a:rPr>
              <a:t>©</a:t>
            </a:r>
            <a:r>
              <a:rPr lang="en-US" sz="2613" b="1" dirty="0" smtClean="0">
                <a:latin typeface="Aptos" panose="020B0004020202020204" pitchFamily="34" charset="0"/>
              </a:rPr>
              <a:t> </a:t>
            </a:r>
            <a:r>
              <a:rPr lang="en-US" sz="2613" b="1" dirty="0">
                <a:latin typeface="Aptos" panose="020B0004020202020204" pitchFamily="34" charset="0"/>
              </a:rPr>
              <a:t>–  Water Shut-Off</a:t>
            </a:r>
            <a:br>
              <a:rPr lang="en-US" sz="2613" b="1" dirty="0">
                <a:latin typeface="Aptos" panose="020B0004020202020204" pitchFamily="34" charset="0"/>
              </a:rPr>
            </a:br>
            <a:r>
              <a:rPr lang="en-US" sz="2613" b="1" dirty="0">
                <a:latin typeface="Aptos" panose="020B0004020202020204" pitchFamily="34" charset="0"/>
              </a:rPr>
              <a:t> Fluid Characteristics </a:t>
            </a:r>
            <a:r>
              <a:rPr lang="pl-PL" altLang="pl-PL" sz="2520" b="1" dirty="0">
                <a:solidFill>
                  <a:srgbClr val="316033"/>
                </a:solidFill>
                <a:effectLst>
                  <a:outerShdw blurRad="38100" dist="38100" dir="2700000" algn="tl">
                    <a:srgbClr val="C0C0C0"/>
                  </a:outerShdw>
                </a:effectLst>
              </a:rPr>
              <a:t/>
            </a:r>
            <a:br>
              <a:rPr lang="pl-PL" altLang="pl-PL" sz="2520" b="1" dirty="0">
                <a:solidFill>
                  <a:srgbClr val="316033"/>
                </a:solidFill>
                <a:effectLst>
                  <a:outerShdw blurRad="38100" dist="38100" dir="2700000" algn="tl">
                    <a:srgbClr val="C0C0C0"/>
                  </a:outerShdw>
                </a:effectLst>
              </a:rPr>
            </a:br>
            <a:r>
              <a:rPr lang="pl-PL" sz="2893" dirty="0">
                <a:latin typeface="Aptos" panose="020B0004020202020204" pitchFamily="34" charset="0"/>
              </a:rPr>
              <a:t/>
            </a:r>
            <a:br>
              <a:rPr lang="pl-PL" sz="2893" dirty="0">
                <a:latin typeface="Aptos" panose="020B0004020202020204" pitchFamily="34" charset="0"/>
              </a:rPr>
            </a:br>
            <a:endParaRPr lang="pl-PL" altLang="pl-PL" sz="2893" b="1" dirty="0">
              <a:solidFill>
                <a:srgbClr val="316033"/>
              </a:solidFill>
              <a:effectLst>
                <a:outerShdw blurRad="38100" dist="38100" dir="2700000" algn="tl">
                  <a:srgbClr val="C0C0C0"/>
                </a:outerShdw>
              </a:effectLst>
              <a:latin typeface="Aptos" panose="020B0004020202020204" pitchFamily="34" charset="0"/>
            </a:endParaRPr>
          </a:p>
        </p:txBody>
      </p:sp>
      <p:sp>
        <p:nvSpPr>
          <p:cNvPr id="9219" name="Line 3">
            <a:extLst>
              <a:ext uri="{FF2B5EF4-FFF2-40B4-BE49-F238E27FC236}">
                <a16:creationId xmlns="" xmlns:a16="http://schemas.microsoft.com/office/drawing/2014/main" id="{C087F531-9637-88BB-28E3-4F78B6975145}"/>
              </a:ext>
            </a:extLst>
          </p:cNvPr>
          <p:cNvSpPr>
            <a:spLocks noChangeShapeType="1"/>
          </p:cNvSpPr>
          <p:nvPr/>
        </p:nvSpPr>
        <p:spPr bwMode="auto">
          <a:xfrm>
            <a:off x="1154583" y="915346"/>
            <a:ext cx="6854190" cy="0"/>
          </a:xfrm>
          <a:prstGeom prst="line">
            <a:avLst/>
          </a:prstGeom>
          <a:noFill/>
          <a:ln w="22225">
            <a:solidFill>
              <a:srgbClr val="006600"/>
            </a:solidFill>
            <a:round/>
            <a:headEnd/>
            <a:tailEnd/>
          </a:ln>
        </p:spPr>
        <p:txBody>
          <a:bodyPr/>
          <a:lstStyle/>
          <a:p>
            <a:endParaRPr lang="pl-PL" sz="1407">
              <a:solidFill>
                <a:srgbClr val="000000"/>
              </a:solidFill>
            </a:endParaRPr>
          </a:p>
        </p:txBody>
      </p:sp>
      <p:sp>
        <p:nvSpPr>
          <p:cNvPr id="28815" name="Rectangle 3215">
            <a:extLst>
              <a:ext uri="{FF2B5EF4-FFF2-40B4-BE49-F238E27FC236}">
                <a16:creationId xmlns="" xmlns:a16="http://schemas.microsoft.com/office/drawing/2014/main" id="{B1A4C238-EFD8-1FB5-3488-139A464BD1D0}"/>
              </a:ext>
            </a:extLst>
          </p:cNvPr>
          <p:cNvSpPr>
            <a:spLocks noChangeArrowheads="1"/>
          </p:cNvSpPr>
          <p:nvPr/>
        </p:nvSpPr>
        <p:spPr bwMode="auto">
          <a:xfrm>
            <a:off x="76200" y="-151355"/>
            <a:ext cx="172420" cy="302712"/>
          </a:xfrm>
          <a:prstGeom prst="rect">
            <a:avLst/>
          </a:prstGeom>
          <a:noFill/>
          <a:ln w="9525">
            <a:noFill/>
            <a:miter lim="800000"/>
            <a:headEnd/>
            <a:tailEnd/>
          </a:ln>
          <a:effectLst/>
        </p:spPr>
        <p:txBody>
          <a:bodyPr vert="horz" wrap="none" lIns="85344" tIns="42672" rIns="85344" bIns="42672" numCol="1" anchor="ctr" anchorCtr="0" compatLnSpc="1">
            <a:prstTxWarp prst="textNoShape">
              <a:avLst/>
            </a:prstTxWarp>
            <a:spAutoFit/>
          </a:bodyPr>
          <a:lstStyle/>
          <a:p>
            <a:endParaRPr lang="pl-PL" sz="1407">
              <a:solidFill>
                <a:srgbClr val="000000"/>
              </a:solidFill>
            </a:endParaRPr>
          </a:p>
        </p:txBody>
      </p:sp>
      <p:pic>
        <p:nvPicPr>
          <p:cNvPr id="1026" name="Picture 2">
            <a:extLst>
              <a:ext uri="{FF2B5EF4-FFF2-40B4-BE49-F238E27FC236}">
                <a16:creationId xmlns="" xmlns:a16="http://schemas.microsoft.com/office/drawing/2014/main" id="{D0C242C8-4053-BF7F-F66F-527E342154DC}"/>
              </a:ext>
            </a:extLst>
          </p:cNvPr>
          <p:cNvPicPr>
            <a:picLocks noChangeAspect="1" noChangeArrowheads="1"/>
          </p:cNvPicPr>
          <p:nvPr/>
        </p:nvPicPr>
        <p:blipFill>
          <a:blip r:embed="rId3" cstate="print"/>
          <a:srcRect/>
          <a:stretch>
            <a:fillRect/>
          </a:stretch>
        </p:blipFill>
        <p:spPr bwMode="auto">
          <a:xfrm>
            <a:off x="4581678" y="1587421"/>
            <a:ext cx="3787016" cy="2217845"/>
          </a:xfrm>
          <a:prstGeom prst="rect">
            <a:avLst/>
          </a:prstGeom>
          <a:noFill/>
          <a:ln w="9525">
            <a:noFill/>
            <a:miter lim="800000"/>
            <a:headEnd/>
            <a:tailEnd/>
          </a:ln>
          <a:effectLst/>
        </p:spPr>
      </p:pic>
      <p:sp>
        <p:nvSpPr>
          <p:cNvPr id="2" name="pole tekstowe 3">
            <a:extLst>
              <a:ext uri="{FF2B5EF4-FFF2-40B4-BE49-F238E27FC236}">
                <a16:creationId xmlns="" xmlns:a16="http://schemas.microsoft.com/office/drawing/2014/main" id="{7FD69F78-C422-F21C-9751-D48588EB0170}"/>
              </a:ext>
            </a:extLst>
          </p:cNvPr>
          <p:cNvSpPr txBox="1"/>
          <p:nvPr/>
        </p:nvSpPr>
        <p:spPr>
          <a:xfrm>
            <a:off x="445367" y="982555"/>
            <a:ext cx="6519124" cy="5120184"/>
          </a:xfrm>
          <a:prstGeom prst="rect">
            <a:avLst/>
          </a:prstGeom>
          <a:noFill/>
        </p:spPr>
        <p:txBody>
          <a:bodyPr wrap="square">
            <a:spAutoFit/>
          </a:bodyPr>
          <a:lstStyle/>
          <a:p>
            <a:pPr>
              <a:buClr>
                <a:srgbClr val="000000"/>
              </a:buClr>
              <a:buSzPct val="100000"/>
            </a:pPr>
            <a:endParaRPr lang="pl-PL" altLang="pl-PL" sz="1773" b="0" dirty="0">
              <a:solidFill>
                <a:srgbClr val="000000"/>
              </a:solidFill>
              <a:latin typeface="Aptos" panose="020B0004020202020204" pitchFamily="34" charset="0"/>
            </a:endParaRPr>
          </a:p>
          <a:p>
            <a:pPr marL="320029" indent="-320029">
              <a:lnSpc>
                <a:spcPct val="250000"/>
              </a:lnSpc>
              <a:buClr>
                <a:srgbClr val="000000"/>
              </a:buClr>
              <a:buSzPct val="100000"/>
              <a:buFont typeface="Wingdings" pitchFamily="2" charset="2"/>
              <a:buChar char="§"/>
            </a:pPr>
            <a:r>
              <a:rPr lang="en-US" altLang="pl-PL" sz="1587" b="0" dirty="0">
                <a:solidFill>
                  <a:srgbClr val="000000"/>
                </a:solidFill>
                <a:latin typeface="Aptos" panose="020B0004020202020204" pitchFamily="34" charset="0"/>
              </a:rPr>
              <a:t>Phase transition mechanism</a:t>
            </a:r>
          </a:p>
          <a:p>
            <a:pPr marL="320029" indent="-320029">
              <a:lnSpc>
                <a:spcPct val="250000"/>
              </a:lnSpc>
              <a:buClr>
                <a:srgbClr val="000000"/>
              </a:buClr>
              <a:buSzPct val="100000"/>
              <a:buFont typeface="Wingdings" pitchFamily="2" charset="2"/>
              <a:buChar char="§"/>
            </a:pPr>
            <a:r>
              <a:rPr lang="en-US" altLang="pl-PL" sz="1587" b="0" dirty="0">
                <a:solidFill>
                  <a:srgbClr val="000000"/>
                </a:solidFill>
                <a:latin typeface="Aptos" panose="020B0004020202020204" pitchFamily="34" charset="0"/>
              </a:rPr>
              <a:t>Activated by brine concentration</a:t>
            </a:r>
          </a:p>
          <a:p>
            <a:pPr marL="320029" indent="-320029">
              <a:lnSpc>
                <a:spcPct val="250000"/>
              </a:lnSpc>
              <a:buClr>
                <a:srgbClr val="000000"/>
              </a:buClr>
              <a:buSzPct val="100000"/>
              <a:buFont typeface="Wingdings" pitchFamily="2" charset="2"/>
              <a:buChar char="§"/>
            </a:pPr>
            <a:r>
              <a:rPr lang="en-US" altLang="pl-PL" sz="1587" b="0" dirty="0" smtClean="0">
                <a:solidFill>
                  <a:srgbClr val="000000"/>
                </a:solidFill>
                <a:latin typeface="Aptos" panose="020B0004020202020204" pitchFamily="34" charset="0"/>
              </a:rPr>
              <a:t>Rheologically </a:t>
            </a:r>
            <a:r>
              <a:rPr lang="en-US" altLang="pl-PL" sz="1587" b="0" dirty="0">
                <a:solidFill>
                  <a:srgbClr val="000000"/>
                </a:solidFill>
                <a:latin typeface="Aptos" panose="020B0004020202020204" pitchFamily="34" charset="0"/>
              </a:rPr>
              <a:t>stable fluid system</a:t>
            </a:r>
          </a:p>
          <a:p>
            <a:pPr marL="320029" indent="-320029">
              <a:lnSpc>
                <a:spcPct val="250000"/>
              </a:lnSpc>
              <a:buClr>
                <a:srgbClr val="000000"/>
              </a:buClr>
              <a:buSzPct val="100000"/>
              <a:buFont typeface="Wingdings" pitchFamily="2" charset="2"/>
              <a:buChar char="§"/>
            </a:pPr>
            <a:r>
              <a:rPr lang="en-US" altLang="pl-PL" sz="1587" b="0" dirty="0">
                <a:solidFill>
                  <a:srgbClr val="000000"/>
                </a:solidFill>
                <a:latin typeface="Aptos" panose="020B0004020202020204" pitchFamily="34" charset="0"/>
              </a:rPr>
              <a:t>Validated on over 80 core flow test</a:t>
            </a:r>
          </a:p>
          <a:p>
            <a:pPr marL="320029" indent="-320029">
              <a:lnSpc>
                <a:spcPct val="250000"/>
              </a:lnSpc>
              <a:buClr>
                <a:srgbClr val="000000"/>
              </a:buClr>
              <a:buSzPct val="100000"/>
              <a:buFont typeface="Wingdings" pitchFamily="2" charset="2"/>
              <a:buChar char="§"/>
            </a:pPr>
            <a:r>
              <a:rPr lang="en-US" altLang="pl-PL" sz="1587" b="0" dirty="0">
                <a:solidFill>
                  <a:srgbClr val="000000"/>
                </a:solidFill>
                <a:latin typeface="Aptos" panose="020B0004020202020204" pitchFamily="34" charset="0"/>
              </a:rPr>
              <a:t>Proved in the field conditions</a:t>
            </a:r>
          </a:p>
          <a:p>
            <a:pPr marL="320029" indent="-320029">
              <a:lnSpc>
                <a:spcPct val="250000"/>
              </a:lnSpc>
              <a:buClr>
                <a:srgbClr val="000000"/>
              </a:buClr>
              <a:buSzPct val="100000"/>
              <a:buFont typeface="Wingdings" pitchFamily="2" charset="2"/>
              <a:buChar char="§"/>
            </a:pPr>
            <a:r>
              <a:rPr lang="en-US" altLang="pl-PL" sz="1587" b="0" dirty="0">
                <a:solidFill>
                  <a:srgbClr val="000000"/>
                </a:solidFill>
                <a:latin typeface="Aptos" panose="020B0004020202020204" pitchFamily="34" charset="0"/>
              </a:rPr>
              <a:t>Reversible </a:t>
            </a:r>
          </a:p>
          <a:p>
            <a:pPr marL="320029" indent="-320029">
              <a:buClr>
                <a:srgbClr val="000000"/>
              </a:buClr>
              <a:buSzPct val="100000"/>
              <a:buFont typeface="Wingdings" pitchFamily="2" charset="2"/>
              <a:buChar char="§"/>
            </a:pPr>
            <a:endParaRPr lang="en-US" altLang="pl-PL" sz="1773" b="0" dirty="0">
              <a:solidFill>
                <a:srgbClr val="000000"/>
              </a:solidFill>
              <a:latin typeface="Aptos" panose="020B0004020202020204" pitchFamily="34" charset="0"/>
            </a:endParaRPr>
          </a:p>
          <a:p>
            <a:pPr marL="320029" indent="-320029">
              <a:buClr>
                <a:srgbClr val="000000"/>
              </a:buClr>
              <a:buSzPct val="100000"/>
              <a:buFont typeface="Wingdings" pitchFamily="2" charset="2"/>
              <a:buChar char="§"/>
            </a:pPr>
            <a:endParaRPr lang="en-US" altLang="pl-PL" sz="1773" b="0" dirty="0">
              <a:solidFill>
                <a:srgbClr val="000000"/>
              </a:solidFill>
              <a:latin typeface="Aptos" panose="020B0004020202020204" pitchFamily="34" charset="0"/>
            </a:endParaRPr>
          </a:p>
          <a:p>
            <a:pPr marL="320029" indent="-320029" algn="just">
              <a:buClr>
                <a:srgbClr val="000000"/>
              </a:buClr>
              <a:buSzPct val="100000"/>
              <a:buFont typeface="Wingdings" pitchFamily="2" charset="2"/>
              <a:buChar char="§"/>
            </a:pPr>
            <a:endParaRPr lang="pl-PL" altLang="pl-PL" sz="1773" b="0" dirty="0">
              <a:solidFill>
                <a:srgbClr val="000000"/>
              </a:solidFill>
              <a:latin typeface="Aptos" panose="020B0004020202020204" pitchFamily="34" charset="0"/>
            </a:endParaRPr>
          </a:p>
          <a:p>
            <a:pPr marL="320029" indent="-320029">
              <a:buClr>
                <a:srgbClr val="000000"/>
              </a:buClr>
              <a:buSzPct val="100000"/>
              <a:buFont typeface="Wingdings" pitchFamily="2" charset="2"/>
              <a:buChar char="§"/>
            </a:pPr>
            <a:endParaRPr lang="en-US" altLang="pl-PL" sz="1773" b="0" dirty="0">
              <a:solidFill>
                <a:srgbClr val="000000"/>
              </a:solidFill>
              <a:latin typeface="Aptos" panose="020B0004020202020204" pitchFamily="34" charset="0"/>
            </a:endParaRPr>
          </a:p>
        </p:txBody>
      </p:sp>
      <p:sp>
        <p:nvSpPr>
          <p:cNvPr id="5" name="TextBox 4">
            <a:extLst>
              <a:ext uri="{FF2B5EF4-FFF2-40B4-BE49-F238E27FC236}">
                <a16:creationId xmlns="" xmlns:a16="http://schemas.microsoft.com/office/drawing/2014/main" id="{026F7BE4-7F7F-5ECE-3430-81BD5912D020}"/>
              </a:ext>
            </a:extLst>
          </p:cNvPr>
          <p:cNvSpPr txBox="1"/>
          <p:nvPr/>
        </p:nvSpPr>
        <p:spPr>
          <a:xfrm>
            <a:off x="5307573" y="3805265"/>
            <a:ext cx="2620401" cy="293478"/>
          </a:xfrm>
          <a:prstGeom prst="rect">
            <a:avLst/>
          </a:prstGeom>
          <a:noFill/>
        </p:spPr>
        <p:txBody>
          <a:bodyPr wrap="square">
            <a:spAutoFit/>
          </a:bodyPr>
          <a:lstStyle/>
          <a:p>
            <a:r>
              <a:rPr lang="en-US" sz="1307" i="1" kern="0" dirty="0">
                <a:solidFill>
                  <a:srgbClr val="000000"/>
                </a:solidFill>
                <a:latin typeface="Aptos" panose="020B0004020202020204" pitchFamily="34" charset="0"/>
                <a:cs typeface="Arial" pitchFamily="34" charset="0"/>
              </a:rPr>
              <a:t>Phase transition mechanism </a:t>
            </a:r>
            <a:endParaRPr lang="en-US" sz="1307" i="1" dirty="0">
              <a:solidFill>
                <a:srgbClr val="000000"/>
              </a:solidFill>
            </a:endParaRPr>
          </a:p>
        </p:txBody>
      </p:sp>
    </p:spTree>
    <p:extLst>
      <p:ext uri="{BB962C8B-B14F-4D97-AF65-F5344CB8AC3E}">
        <p14:creationId xmlns:p14="http://schemas.microsoft.com/office/powerpoint/2010/main" val="3111705797"/>
      </p:ext>
    </p:extLst>
  </p:cSld>
  <p:clrMapOvr>
    <a:masterClrMapping/>
  </p:clrMapOvr>
  <p:transition/>
  <p:timing>
    <p:tnLst>
      <p:par>
        <p:cTn id="1" dur="indefinite" restart="never" nodeType="tmRoot">
          <p:childTnLst>
            <p:par>
              <p:cTn id="2"/>
            </p:par>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C80BA8C-96E9-19DD-0220-E7F8B37370F4}"/>
            </a:ext>
          </a:extLst>
        </p:cNvPr>
        <p:cNvGrpSpPr/>
        <p:nvPr/>
      </p:nvGrpSpPr>
      <p:grpSpPr>
        <a:xfrm>
          <a:off x="0" y="0"/>
          <a:ext cx="0" cy="0"/>
          <a:chOff x="0" y="0"/>
          <a:chExt cx="0" cy="0"/>
        </a:xfrm>
      </p:grpSpPr>
      <p:sp>
        <p:nvSpPr>
          <p:cNvPr id="184322" name="Rectangle 2">
            <a:extLst>
              <a:ext uri="{FF2B5EF4-FFF2-40B4-BE49-F238E27FC236}">
                <a16:creationId xmlns="" xmlns:a16="http://schemas.microsoft.com/office/drawing/2014/main" id="{33E02A8C-F841-3274-EE27-D0C1B55C0D30}"/>
              </a:ext>
            </a:extLst>
          </p:cNvPr>
          <p:cNvSpPr>
            <a:spLocks noGrp="1" noChangeArrowheads="1"/>
          </p:cNvSpPr>
          <p:nvPr>
            <p:ph type="title"/>
          </p:nvPr>
        </p:nvSpPr>
        <p:spPr>
          <a:xfrm>
            <a:off x="1587894" y="176064"/>
            <a:ext cx="6183087" cy="672075"/>
          </a:xfrm>
        </p:spPr>
        <p:txBody>
          <a:bodyPr>
            <a:normAutofit fontScale="90000"/>
          </a:bodyPr>
          <a:lstStyle/>
          <a:p>
            <a:pPr algn="ctr">
              <a:defRPr/>
            </a:pPr>
            <a:r>
              <a:rPr lang="pl-PL" altLang="pl-PL" sz="2053" b="1" dirty="0">
                <a:solidFill>
                  <a:srgbClr val="316033"/>
                </a:solidFill>
                <a:effectLst>
                  <a:outerShdw blurRad="38100" dist="38100" dir="2700000" algn="tl">
                    <a:srgbClr val="C0C0C0"/>
                  </a:outerShdw>
                </a:effectLst>
              </a:rPr>
              <a:t> </a:t>
            </a:r>
            <a:br>
              <a:rPr lang="pl-PL" altLang="pl-PL" sz="2053" b="1" dirty="0">
                <a:solidFill>
                  <a:srgbClr val="316033"/>
                </a:solidFill>
                <a:effectLst>
                  <a:outerShdw blurRad="38100" dist="38100" dir="2700000" algn="tl">
                    <a:srgbClr val="C0C0C0"/>
                  </a:outerShdw>
                </a:effectLst>
              </a:rPr>
            </a:br>
            <a:r>
              <a:rPr lang="en-US" altLang="pl-PL" sz="2053" b="1" dirty="0">
                <a:solidFill>
                  <a:srgbClr val="316033"/>
                </a:solidFill>
                <a:effectLst>
                  <a:outerShdw blurRad="38100" dist="38100" dir="2700000" algn="tl">
                    <a:srgbClr val="C0C0C0"/>
                  </a:outerShdw>
                </a:effectLst>
              </a:rPr>
              <a:t/>
            </a:r>
            <a:br>
              <a:rPr lang="en-US" altLang="pl-PL" sz="2053" b="1" dirty="0">
                <a:solidFill>
                  <a:srgbClr val="316033"/>
                </a:solidFill>
                <a:effectLst>
                  <a:outerShdw blurRad="38100" dist="38100" dir="2700000" algn="tl">
                    <a:srgbClr val="C0C0C0"/>
                  </a:outerShdw>
                </a:effectLst>
              </a:rPr>
            </a:br>
            <a:r>
              <a:rPr lang="en-US" altLang="pl-PL" sz="2053" b="1" dirty="0">
                <a:solidFill>
                  <a:srgbClr val="316033"/>
                </a:solidFill>
                <a:effectLst>
                  <a:outerShdw blurRad="38100" dist="38100" dir="2700000" algn="tl">
                    <a:srgbClr val="C0C0C0"/>
                  </a:outerShdw>
                </a:effectLst>
              </a:rPr>
              <a:t/>
            </a:r>
            <a:br>
              <a:rPr lang="en-US" altLang="pl-PL" sz="2053" b="1" dirty="0">
                <a:solidFill>
                  <a:srgbClr val="316033"/>
                </a:solidFill>
                <a:effectLst>
                  <a:outerShdw blurRad="38100" dist="38100" dir="2700000" algn="tl">
                    <a:srgbClr val="C0C0C0"/>
                  </a:outerShdw>
                </a:effectLst>
              </a:rPr>
            </a:br>
            <a:r>
              <a:rPr lang="en-US" sz="2613" b="1" dirty="0" smtClean="0">
                <a:latin typeface="Aptos" panose="020B0004020202020204" pitchFamily="34" charset="0"/>
              </a:rPr>
              <a:t>Multizol-35</a:t>
            </a:r>
            <a:r>
              <a:rPr lang="pl-PL" sz="2613" dirty="0" smtClean="0">
                <a:ln w="28575">
                  <a:noFill/>
                </a:ln>
                <a:latin typeface="Aptos" panose="020B0004020202020204" pitchFamily="34" charset="0"/>
              </a:rPr>
              <a:t>©</a:t>
            </a:r>
            <a:r>
              <a:rPr lang="en-US" sz="2613" b="1" dirty="0" smtClean="0">
                <a:latin typeface="Aptos" panose="020B0004020202020204" pitchFamily="34" charset="0"/>
              </a:rPr>
              <a:t> </a:t>
            </a:r>
            <a:r>
              <a:rPr lang="en-US" sz="2613" b="1" dirty="0">
                <a:latin typeface="Aptos" panose="020B0004020202020204" pitchFamily="34" charset="0"/>
              </a:rPr>
              <a:t>– Effective System Applications</a:t>
            </a:r>
            <a:r>
              <a:rPr lang="pl-PL" altLang="pl-PL" sz="2520" b="1" dirty="0">
                <a:solidFill>
                  <a:srgbClr val="316033"/>
                </a:solidFill>
                <a:effectLst>
                  <a:outerShdw blurRad="38100" dist="38100" dir="2700000" algn="tl">
                    <a:srgbClr val="C0C0C0"/>
                  </a:outerShdw>
                </a:effectLst>
              </a:rPr>
              <a:t/>
            </a:r>
            <a:br>
              <a:rPr lang="pl-PL" altLang="pl-PL" sz="2520" b="1" dirty="0">
                <a:solidFill>
                  <a:srgbClr val="316033"/>
                </a:solidFill>
                <a:effectLst>
                  <a:outerShdw blurRad="38100" dist="38100" dir="2700000" algn="tl">
                    <a:srgbClr val="C0C0C0"/>
                  </a:outerShdw>
                </a:effectLst>
              </a:rPr>
            </a:br>
            <a:r>
              <a:rPr lang="pl-PL" sz="2893" dirty="0">
                <a:latin typeface="Aptos" panose="020B0004020202020204" pitchFamily="34" charset="0"/>
              </a:rPr>
              <a:t/>
            </a:r>
            <a:br>
              <a:rPr lang="pl-PL" sz="2893" dirty="0">
                <a:latin typeface="Aptos" panose="020B0004020202020204" pitchFamily="34" charset="0"/>
              </a:rPr>
            </a:br>
            <a:endParaRPr lang="pl-PL" altLang="pl-PL" sz="2893" b="1" dirty="0">
              <a:solidFill>
                <a:srgbClr val="316033"/>
              </a:solidFill>
              <a:effectLst>
                <a:outerShdw blurRad="38100" dist="38100" dir="2700000" algn="tl">
                  <a:srgbClr val="C0C0C0"/>
                </a:outerShdw>
              </a:effectLst>
              <a:latin typeface="Aptos" panose="020B0004020202020204" pitchFamily="34" charset="0"/>
            </a:endParaRPr>
          </a:p>
        </p:txBody>
      </p:sp>
      <p:sp>
        <p:nvSpPr>
          <p:cNvPr id="9219" name="Line 3">
            <a:extLst>
              <a:ext uri="{FF2B5EF4-FFF2-40B4-BE49-F238E27FC236}">
                <a16:creationId xmlns="" xmlns:a16="http://schemas.microsoft.com/office/drawing/2014/main" id="{0099462D-ED95-DCA1-2CF4-151B71F4BE23}"/>
              </a:ext>
            </a:extLst>
          </p:cNvPr>
          <p:cNvSpPr>
            <a:spLocks noChangeShapeType="1"/>
          </p:cNvSpPr>
          <p:nvPr/>
        </p:nvSpPr>
        <p:spPr bwMode="auto">
          <a:xfrm>
            <a:off x="1154583" y="915346"/>
            <a:ext cx="6854190" cy="0"/>
          </a:xfrm>
          <a:prstGeom prst="line">
            <a:avLst/>
          </a:prstGeom>
          <a:noFill/>
          <a:ln w="22225">
            <a:solidFill>
              <a:srgbClr val="006600"/>
            </a:solidFill>
            <a:round/>
            <a:headEnd/>
            <a:tailEnd/>
          </a:ln>
        </p:spPr>
        <p:txBody>
          <a:bodyPr/>
          <a:lstStyle/>
          <a:p>
            <a:endParaRPr lang="pl-PL" sz="1407">
              <a:solidFill>
                <a:srgbClr val="000000"/>
              </a:solidFill>
            </a:endParaRPr>
          </a:p>
        </p:txBody>
      </p:sp>
      <p:sp>
        <p:nvSpPr>
          <p:cNvPr id="28815" name="Rectangle 3215">
            <a:extLst>
              <a:ext uri="{FF2B5EF4-FFF2-40B4-BE49-F238E27FC236}">
                <a16:creationId xmlns="" xmlns:a16="http://schemas.microsoft.com/office/drawing/2014/main" id="{25BB6867-3590-4711-FCEB-791B3636CF5F}"/>
              </a:ext>
            </a:extLst>
          </p:cNvPr>
          <p:cNvSpPr>
            <a:spLocks noChangeArrowheads="1"/>
          </p:cNvSpPr>
          <p:nvPr/>
        </p:nvSpPr>
        <p:spPr bwMode="auto">
          <a:xfrm>
            <a:off x="76200" y="-151355"/>
            <a:ext cx="172420" cy="302712"/>
          </a:xfrm>
          <a:prstGeom prst="rect">
            <a:avLst/>
          </a:prstGeom>
          <a:noFill/>
          <a:ln w="9525">
            <a:noFill/>
            <a:miter lim="800000"/>
            <a:headEnd/>
            <a:tailEnd/>
          </a:ln>
          <a:effectLst/>
        </p:spPr>
        <p:txBody>
          <a:bodyPr vert="horz" wrap="none" lIns="85344" tIns="42672" rIns="85344" bIns="42672" numCol="1" anchor="ctr" anchorCtr="0" compatLnSpc="1">
            <a:prstTxWarp prst="textNoShape">
              <a:avLst/>
            </a:prstTxWarp>
            <a:spAutoFit/>
          </a:bodyPr>
          <a:lstStyle/>
          <a:p>
            <a:endParaRPr lang="pl-PL" sz="1407">
              <a:solidFill>
                <a:srgbClr val="000000"/>
              </a:solidFill>
            </a:endParaRPr>
          </a:p>
        </p:txBody>
      </p:sp>
      <p:sp>
        <p:nvSpPr>
          <p:cNvPr id="2" name="pole tekstowe 3">
            <a:extLst>
              <a:ext uri="{FF2B5EF4-FFF2-40B4-BE49-F238E27FC236}">
                <a16:creationId xmlns="" xmlns:a16="http://schemas.microsoft.com/office/drawing/2014/main" id="{BABEE344-27D2-39E2-4B28-D14FB752AFCC}"/>
              </a:ext>
            </a:extLst>
          </p:cNvPr>
          <p:cNvSpPr txBox="1"/>
          <p:nvPr/>
        </p:nvSpPr>
        <p:spPr>
          <a:xfrm>
            <a:off x="438579" y="399633"/>
            <a:ext cx="5443805" cy="4997907"/>
          </a:xfrm>
          <a:prstGeom prst="rect">
            <a:avLst/>
          </a:prstGeom>
          <a:noFill/>
        </p:spPr>
        <p:txBody>
          <a:bodyPr wrap="square">
            <a:spAutoFit/>
          </a:bodyPr>
          <a:lstStyle/>
          <a:p>
            <a:pPr>
              <a:buClr>
                <a:srgbClr val="000000"/>
              </a:buClr>
              <a:buSzPct val="100000"/>
            </a:pPr>
            <a:endParaRPr lang="pl-PL" altLang="pl-PL" sz="1773" b="0" dirty="0">
              <a:solidFill>
                <a:srgbClr val="000000"/>
              </a:solidFill>
              <a:latin typeface="Aptos" panose="020B0004020202020204" pitchFamily="34" charset="0"/>
            </a:endParaRPr>
          </a:p>
          <a:p>
            <a:pPr marL="320029" indent="-320029">
              <a:lnSpc>
                <a:spcPct val="250000"/>
              </a:lnSpc>
              <a:buClr>
                <a:srgbClr val="000000"/>
              </a:buClr>
              <a:buSzPct val="100000"/>
              <a:buFont typeface="Wingdings" pitchFamily="2" charset="2"/>
              <a:buChar char="§"/>
            </a:pPr>
            <a:endParaRPr lang="en-US" altLang="pl-PL" sz="1587" b="0" dirty="0">
              <a:solidFill>
                <a:srgbClr val="000000"/>
              </a:solidFill>
              <a:latin typeface="Aptos" panose="020B0004020202020204" pitchFamily="34" charset="0"/>
            </a:endParaRPr>
          </a:p>
          <a:p>
            <a:pPr marL="320029" indent="-320029">
              <a:lnSpc>
                <a:spcPct val="300000"/>
              </a:lnSpc>
              <a:buClr>
                <a:srgbClr val="000000"/>
              </a:buClr>
              <a:buSzPct val="100000"/>
              <a:buFont typeface="Wingdings" panose="05000000000000000000" pitchFamily="2" charset="2"/>
              <a:buChar char="Ø"/>
            </a:pPr>
            <a:r>
              <a:rPr lang="en-US" altLang="pl-PL" sz="1587" b="0" dirty="0">
                <a:solidFill>
                  <a:srgbClr val="000000"/>
                </a:solidFill>
                <a:latin typeface="Aptos" panose="020B0004020202020204" pitchFamily="34" charset="0"/>
              </a:rPr>
              <a:t> </a:t>
            </a:r>
            <a:r>
              <a:rPr lang="en-US" altLang="pl-PL" sz="1587" b="0" dirty="0" smtClean="0">
                <a:solidFill>
                  <a:srgbClr val="000000"/>
                </a:solidFill>
                <a:latin typeface="Aptos" panose="020B0004020202020204" pitchFamily="34" charset="0"/>
              </a:rPr>
              <a:t>Insolate </a:t>
            </a:r>
            <a:r>
              <a:rPr lang="en-US" altLang="pl-PL" sz="1587" b="0" dirty="0">
                <a:solidFill>
                  <a:srgbClr val="000000"/>
                </a:solidFill>
                <a:latin typeface="Aptos" panose="020B0004020202020204" pitchFamily="34" charset="0"/>
              </a:rPr>
              <a:t>water flow from high permeability zones</a:t>
            </a:r>
          </a:p>
          <a:p>
            <a:pPr marL="320029" indent="-320029">
              <a:lnSpc>
                <a:spcPct val="300000"/>
              </a:lnSpc>
              <a:buClr>
                <a:srgbClr val="000000"/>
              </a:buClr>
              <a:buSzPct val="100000"/>
              <a:buFont typeface="Wingdings" panose="05000000000000000000" pitchFamily="2" charset="2"/>
              <a:buChar char="Ø"/>
            </a:pPr>
            <a:r>
              <a:rPr lang="en-US" altLang="pl-PL" sz="1587" b="0" dirty="0">
                <a:solidFill>
                  <a:srgbClr val="000000"/>
                </a:solidFill>
                <a:latin typeface="Aptos" panose="020B0004020202020204" pitchFamily="34" charset="0"/>
              </a:rPr>
              <a:t>Mitigate water flow behind the pipe</a:t>
            </a:r>
          </a:p>
          <a:p>
            <a:pPr marL="320029" indent="-320029">
              <a:lnSpc>
                <a:spcPct val="300000"/>
              </a:lnSpc>
              <a:buClr>
                <a:srgbClr val="000000"/>
              </a:buClr>
              <a:buSzPct val="100000"/>
              <a:buFont typeface="Wingdings" panose="05000000000000000000" pitchFamily="2" charset="2"/>
              <a:buChar char="Ø"/>
            </a:pPr>
            <a:r>
              <a:rPr lang="en-US" altLang="pl-PL" sz="1587" b="0" dirty="0">
                <a:solidFill>
                  <a:srgbClr val="000000"/>
                </a:solidFill>
                <a:latin typeface="Aptos" panose="020B0004020202020204" pitchFamily="34" charset="0"/>
              </a:rPr>
              <a:t>Block water flow from faults and fractures</a:t>
            </a:r>
          </a:p>
          <a:p>
            <a:pPr marL="320029" indent="-320029">
              <a:lnSpc>
                <a:spcPct val="300000"/>
              </a:lnSpc>
              <a:buClr>
                <a:srgbClr val="000000"/>
              </a:buClr>
              <a:buSzPct val="100000"/>
              <a:buFont typeface="Wingdings" panose="05000000000000000000" pitchFamily="2" charset="2"/>
              <a:buChar char="Ø"/>
            </a:pPr>
            <a:r>
              <a:rPr lang="en-US" altLang="pl-PL" sz="1587" b="0" dirty="0">
                <a:solidFill>
                  <a:srgbClr val="000000"/>
                </a:solidFill>
                <a:latin typeface="Aptos" panose="020B0004020202020204" pitchFamily="34" charset="0"/>
              </a:rPr>
              <a:t>Block water incursion from casing leaks</a:t>
            </a:r>
          </a:p>
          <a:p>
            <a:pPr>
              <a:buClr>
                <a:srgbClr val="000000"/>
              </a:buClr>
              <a:buSzPct val="100000"/>
            </a:pPr>
            <a:endParaRPr lang="en-US" altLang="pl-PL" sz="1773" b="0" dirty="0">
              <a:solidFill>
                <a:srgbClr val="000000"/>
              </a:solidFill>
              <a:latin typeface="Aptos" panose="020B0004020202020204" pitchFamily="34" charset="0"/>
            </a:endParaRPr>
          </a:p>
          <a:p>
            <a:pPr marL="320029" indent="-320029">
              <a:buClr>
                <a:srgbClr val="000000"/>
              </a:buClr>
              <a:buSzPct val="100000"/>
              <a:buFont typeface="Wingdings" pitchFamily="2" charset="2"/>
              <a:buChar char="§"/>
            </a:pPr>
            <a:endParaRPr lang="en-US" altLang="pl-PL" sz="1773" b="0" dirty="0">
              <a:solidFill>
                <a:srgbClr val="000000"/>
              </a:solidFill>
              <a:latin typeface="Aptos" panose="020B0004020202020204" pitchFamily="34" charset="0"/>
            </a:endParaRPr>
          </a:p>
          <a:p>
            <a:pPr marL="320029" indent="-320029" algn="just">
              <a:buClr>
                <a:srgbClr val="000000"/>
              </a:buClr>
              <a:buSzPct val="100000"/>
              <a:buFont typeface="Wingdings" pitchFamily="2" charset="2"/>
              <a:buChar char="§"/>
            </a:pPr>
            <a:endParaRPr lang="pl-PL" altLang="pl-PL" sz="1773" b="0" dirty="0">
              <a:solidFill>
                <a:srgbClr val="000000"/>
              </a:solidFill>
              <a:latin typeface="Aptos" panose="020B0004020202020204" pitchFamily="34" charset="0"/>
            </a:endParaRPr>
          </a:p>
          <a:p>
            <a:pPr marL="320029" indent="-320029">
              <a:buClr>
                <a:srgbClr val="000000"/>
              </a:buClr>
              <a:buSzPct val="100000"/>
              <a:buFont typeface="Wingdings" pitchFamily="2" charset="2"/>
              <a:buChar char="§"/>
            </a:pPr>
            <a:endParaRPr lang="en-US" altLang="pl-PL" sz="1773" b="0" dirty="0">
              <a:solidFill>
                <a:srgbClr val="000000"/>
              </a:solidFill>
              <a:latin typeface="Aptos" panose="020B0004020202020204" pitchFamily="34" charset="0"/>
            </a:endParaRPr>
          </a:p>
        </p:txBody>
      </p:sp>
      <p:pic>
        <p:nvPicPr>
          <p:cNvPr id="3" name="Obraz 3">
            <a:extLst>
              <a:ext uri="{FF2B5EF4-FFF2-40B4-BE49-F238E27FC236}">
                <a16:creationId xmlns="" xmlns:a16="http://schemas.microsoft.com/office/drawing/2014/main" id="{CA5837A7-2CA5-C367-F403-B45DA8A30339}"/>
              </a:ext>
            </a:extLst>
          </p:cNvPr>
          <p:cNvPicPr>
            <a:picLocks noChangeAspect="1"/>
          </p:cNvPicPr>
          <p:nvPr/>
        </p:nvPicPr>
        <p:blipFill>
          <a:blip r:embed="rId3" cstate="print"/>
          <a:stretch>
            <a:fillRect/>
          </a:stretch>
        </p:blipFill>
        <p:spPr>
          <a:xfrm>
            <a:off x="5452190" y="1472545"/>
            <a:ext cx="2796031" cy="3360371"/>
          </a:xfrm>
          <a:prstGeom prst="rect">
            <a:avLst/>
          </a:prstGeom>
        </p:spPr>
      </p:pic>
      <p:sp>
        <p:nvSpPr>
          <p:cNvPr id="6" name="TextBox 5">
            <a:extLst>
              <a:ext uri="{FF2B5EF4-FFF2-40B4-BE49-F238E27FC236}">
                <a16:creationId xmlns="" xmlns:a16="http://schemas.microsoft.com/office/drawing/2014/main" id="{2273F895-5CCD-9905-63E2-1E6346CE72C9}"/>
              </a:ext>
            </a:extLst>
          </p:cNvPr>
          <p:cNvSpPr txBox="1"/>
          <p:nvPr/>
        </p:nvSpPr>
        <p:spPr>
          <a:xfrm>
            <a:off x="5752903" y="4858551"/>
            <a:ext cx="2620401" cy="293478"/>
          </a:xfrm>
          <a:prstGeom prst="rect">
            <a:avLst/>
          </a:prstGeom>
          <a:noFill/>
        </p:spPr>
        <p:txBody>
          <a:bodyPr wrap="square">
            <a:spAutoFit/>
          </a:bodyPr>
          <a:lstStyle/>
          <a:p>
            <a:r>
              <a:rPr lang="en-US" sz="1307" i="1" kern="0" dirty="0">
                <a:solidFill>
                  <a:srgbClr val="000000"/>
                </a:solidFill>
                <a:latin typeface="Aptos" panose="020B0004020202020204" pitchFamily="34" charset="0"/>
                <a:cs typeface="Arial" pitchFamily="34" charset="0"/>
              </a:rPr>
              <a:t>Water </a:t>
            </a:r>
            <a:r>
              <a:rPr lang="en-US" sz="1307" i="1" kern="0" dirty="0" smtClean="0">
                <a:solidFill>
                  <a:srgbClr val="000000"/>
                </a:solidFill>
                <a:latin typeface="Aptos" panose="020B0004020202020204" pitchFamily="34" charset="0"/>
                <a:cs typeface="Arial" pitchFamily="34" charset="0"/>
              </a:rPr>
              <a:t>Shut-Off  </a:t>
            </a:r>
            <a:r>
              <a:rPr lang="en-US" sz="1307" i="1" kern="0" dirty="0">
                <a:solidFill>
                  <a:srgbClr val="000000"/>
                </a:solidFill>
                <a:latin typeface="Aptos" panose="020B0004020202020204" pitchFamily="34" charset="0"/>
                <a:cs typeface="Arial" pitchFamily="34" charset="0"/>
              </a:rPr>
              <a:t>Schematic </a:t>
            </a:r>
            <a:endParaRPr lang="en-US" sz="1307" i="1" dirty="0">
              <a:solidFill>
                <a:srgbClr val="000000"/>
              </a:solidFill>
            </a:endParaRPr>
          </a:p>
        </p:txBody>
      </p:sp>
      <p:sp>
        <p:nvSpPr>
          <p:cNvPr id="4" name="TextBox 3">
            <a:extLst>
              <a:ext uri="{FF2B5EF4-FFF2-40B4-BE49-F238E27FC236}">
                <a16:creationId xmlns="" xmlns:a16="http://schemas.microsoft.com/office/drawing/2014/main" id="{A3009F39-2E44-93BB-44D2-47BB322CEBBB}"/>
              </a:ext>
            </a:extLst>
          </p:cNvPr>
          <p:cNvSpPr txBox="1"/>
          <p:nvPr/>
        </p:nvSpPr>
        <p:spPr>
          <a:xfrm>
            <a:off x="7569359" y="4074097"/>
            <a:ext cx="612668" cy="293478"/>
          </a:xfrm>
          <a:prstGeom prst="rect">
            <a:avLst/>
          </a:prstGeom>
          <a:solidFill>
            <a:srgbClr val="FFFF00"/>
          </a:solidFill>
        </p:spPr>
        <p:txBody>
          <a:bodyPr wrap="none" rtlCol="0">
            <a:spAutoFit/>
          </a:bodyPr>
          <a:lstStyle/>
          <a:p>
            <a:r>
              <a:rPr lang="en-US" sz="1307" dirty="0">
                <a:solidFill>
                  <a:srgbClr val="000000"/>
                </a:solidFill>
              </a:rPr>
              <a:t>Water</a:t>
            </a:r>
          </a:p>
        </p:txBody>
      </p:sp>
      <p:sp>
        <p:nvSpPr>
          <p:cNvPr id="5" name="TextBox 4">
            <a:extLst>
              <a:ext uri="{FF2B5EF4-FFF2-40B4-BE49-F238E27FC236}">
                <a16:creationId xmlns="" xmlns:a16="http://schemas.microsoft.com/office/drawing/2014/main" id="{13F26913-1886-1A6B-B9A0-240CA5EC5061}"/>
              </a:ext>
            </a:extLst>
          </p:cNvPr>
          <p:cNvSpPr txBox="1"/>
          <p:nvPr/>
        </p:nvSpPr>
        <p:spPr>
          <a:xfrm>
            <a:off x="7636566" y="3071707"/>
            <a:ext cx="532385" cy="293478"/>
          </a:xfrm>
          <a:prstGeom prst="rect">
            <a:avLst/>
          </a:prstGeom>
          <a:solidFill>
            <a:srgbClr val="FFFF00"/>
          </a:solidFill>
        </p:spPr>
        <p:txBody>
          <a:bodyPr wrap="square" rtlCol="0">
            <a:spAutoFit/>
          </a:bodyPr>
          <a:lstStyle/>
          <a:p>
            <a:r>
              <a:rPr lang="en-US" sz="1307" dirty="0">
                <a:solidFill>
                  <a:srgbClr val="000000"/>
                </a:solidFill>
              </a:rPr>
              <a:t>Gas</a:t>
            </a:r>
          </a:p>
        </p:txBody>
      </p:sp>
    </p:spTree>
    <p:extLst>
      <p:ext uri="{BB962C8B-B14F-4D97-AF65-F5344CB8AC3E}">
        <p14:creationId xmlns:p14="http://schemas.microsoft.com/office/powerpoint/2010/main" val="2408009144"/>
      </p:ext>
    </p:extLst>
  </p:cSld>
  <p:clrMapOvr>
    <a:masterClrMapping/>
  </p:clrMapOvr>
  <p:transition/>
  <p:timing>
    <p:tnLst>
      <p:par>
        <p:cTn id="1" dur="indefinite" restart="never" nodeType="tmRoot">
          <p:childTnLst>
            <p:par>
              <p:cTn id="2"/>
            </p:par>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E8E7C50-EDF8-E7C4-05B8-D7C52B7B3BEA}"/>
            </a:ext>
          </a:extLst>
        </p:cNvPr>
        <p:cNvGrpSpPr/>
        <p:nvPr/>
      </p:nvGrpSpPr>
      <p:grpSpPr>
        <a:xfrm>
          <a:off x="0" y="0"/>
          <a:ext cx="0" cy="0"/>
          <a:chOff x="0" y="0"/>
          <a:chExt cx="0" cy="0"/>
        </a:xfrm>
      </p:grpSpPr>
      <p:sp>
        <p:nvSpPr>
          <p:cNvPr id="184322" name="Rectangle 2">
            <a:extLst>
              <a:ext uri="{FF2B5EF4-FFF2-40B4-BE49-F238E27FC236}">
                <a16:creationId xmlns="" xmlns:a16="http://schemas.microsoft.com/office/drawing/2014/main" id="{86F47EEA-6F06-15F6-E09D-2B4C6EEEFEA0}"/>
              </a:ext>
            </a:extLst>
          </p:cNvPr>
          <p:cNvSpPr>
            <a:spLocks noGrp="1" noChangeArrowheads="1"/>
          </p:cNvSpPr>
          <p:nvPr>
            <p:ph type="title"/>
          </p:nvPr>
        </p:nvSpPr>
        <p:spPr>
          <a:xfrm>
            <a:off x="1587894" y="176064"/>
            <a:ext cx="6183087" cy="672075"/>
          </a:xfrm>
        </p:spPr>
        <p:txBody>
          <a:bodyPr>
            <a:normAutofit fontScale="90000"/>
          </a:bodyPr>
          <a:lstStyle/>
          <a:p>
            <a:pPr algn="ctr">
              <a:defRPr/>
            </a:pPr>
            <a:r>
              <a:rPr lang="pl-PL" altLang="pl-PL" sz="2053" b="1" dirty="0">
                <a:solidFill>
                  <a:srgbClr val="316033"/>
                </a:solidFill>
                <a:effectLst>
                  <a:outerShdw blurRad="38100" dist="38100" dir="2700000" algn="tl">
                    <a:srgbClr val="C0C0C0"/>
                  </a:outerShdw>
                </a:effectLst>
              </a:rPr>
              <a:t> </a:t>
            </a:r>
            <a:br>
              <a:rPr lang="pl-PL" altLang="pl-PL" sz="2053" b="1" dirty="0">
                <a:solidFill>
                  <a:srgbClr val="316033"/>
                </a:solidFill>
                <a:effectLst>
                  <a:outerShdw blurRad="38100" dist="38100" dir="2700000" algn="tl">
                    <a:srgbClr val="C0C0C0"/>
                  </a:outerShdw>
                </a:effectLst>
              </a:rPr>
            </a:br>
            <a:r>
              <a:rPr lang="en-US" altLang="pl-PL" sz="2053" b="1" dirty="0">
                <a:solidFill>
                  <a:srgbClr val="316033"/>
                </a:solidFill>
                <a:effectLst>
                  <a:outerShdw blurRad="38100" dist="38100" dir="2700000" algn="tl">
                    <a:srgbClr val="C0C0C0"/>
                  </a:outerShdw>
                </a:effectLst>
              </a:rPr>
              <a:t/>
            </a:r>
            <a:br>
              <a:rPr lang="en-US" altLang="pl-PL" sz="2053" b="1" dirty="0">
                <a:solidFill>
                  <a:srgbClr val="316033"/>
                </a:solidFill>
                <a:effectLst>
                  <a:outerShdw blurRad="38100" dist="38100" dir="2700000" algn="tl">
                    <a:srgbClr val="C0C0C0"/>
                  </a:outerShdw>
                </a:effectLst>
              </a:rPr>
            </a:br>
            <a:r>
              <a:rPr lang="en-US" altLang="pl-PL" sz="2053" b="1" dirty="0">
                <a:solidFill>
                  <a:srgbClr val="316033"/>
                </a:solidFill>
                <a:effectLst>
                  <a:outerShdw blurRad="38100" dist="38100" dir="2700000" algn="tl">
                    <a:srgbClr val="C0C0C0"/>
                  </a:outerShdw>
                </a:effectLst>
              </a:rPr>
              <a:t/>
            </a:r>
            <a:br>
              <a:rPr lang="en-US" altLang="pl-PL" sz="2053" b="1" dirty="0">
                <a:solidFill>
                  <a:srgbClr val="316033"/>
                </a:solidFill>
                <a:effectLst>
                  <a:outerShdw blurRad="38100" dist="38100" dir="2700000" algn="tl">
                    <a:srgbClr val="C0C0C0"/>
                  </a:outerShdw>
                </a:effectLst>
              </a:rPr>
            </a:br>
            <a:r>
              <a:rPr lang="en-US" sz="2613" b="1" dirty="0" smtClean="0">
                <a:latin typeface="Aptos" panose="020B0004020202020204" pitchFamily="34" charset="0"/>
              </a:rPr>
              <a:t>Multizol–35</a:t>
            </a:r>
            <a:r>
              <a:rPr lang="pl-PL" sz="2613" dirty="0" smtClean="0">
                <a:ln w="28575">
                  <a:noFill/>
                </a:ln>
                <a:latin typeface="Aptos" panose="020B0004020202020204" pitchFamily="34" charset="0"/>
              </a:rPr>
              <a:t>©</a:t>
            </a:r>
            <a:r>
              <a:rPr lang="en-US" sz="2613" b="1" dirty="0" smtClean="0">
                <a:latin typeface="Aptos" panose="020B0004020202020204" pitchFamily="34" charset="0"/>
              </a:rPr>
              <a:t> </a:t>
            </a:r>
            <a:r>
              <a:rPr lang="en-US" sz="2613" b="1" dirty="0">
                <a:latin typeface="Aptos" panose="020B0004020202020204" pitchFamily="34" charset="0"/>
              </a:rPr>
              <a:t>– Field Application </a:t>
            </a:r>
            <a:r>
              <a:rPr lang="pl-PL" altLang="pl-PL" sz="2520" b="1" dirty="0">
                <a:solidFill>
                  <a:srgbClr val="316033"/>
                </a:solidFill>
                <a:effectLst>
                  <a:outerShdw blurRad="38100" dist="38100" dir="2700000" algn="tl">
                    <a:srgbClr val="C0C0C0"/>
                  </a:outerShdw>
                </a:effectLst>
              </a:rPr>
              <a:t/>
            </a:r>
            <a:br>
              <a:rPr lang="pl-PL" altLang="pl-PL" sz="2520" b="1" dirty="0">
                <a:solidFill>
                  <a:srgbClr val="316033"/>
                </a:solidFill>
                <a:effectLst>
                  <a:outerShdw blurRad="38100" dist="38100" dir="2700000" algn="tl">
                    <a:srgbClr val="C0C0C0"/>
                  </a:outerShdw>
                </a:effectLst>
              </a:rPr>
            </a:br>
            <a:r>
              <a:rPr lang="pl-PL" sz="2893" dirty="0">
                <a:latin typeface="Aptos" panose="020B0004020202020204" pitchFamily="34" charset="0"/>
              </a:rPr>
              <a:t/>
            </a:r>
            <a:br>
              <a:rPr lang="pl-PL" sz="2893" dirty="0">
                <a:latin typeface="Aptos" panose="020B0004020202020204" pitchFamily="34" charset="0"/>
              </a:rPr>
            </a:br>
            <a:endParaRPr lang="pl-PL" altLang="pl-PL" sz="2893" b="1" dirty="0">
              <a:solidFill>
                <a:srgbClr val="316033"/>
              </a:solidFill>
              <a:effectLst>
                <a:outerShdw blurRad="38100" dist="38100" dir="2700000" algn="tl">
                  <a:srgbClr val="C0C0C0"/>
                </a:outerShdw>
              </a:effectLst>
              <a:latin typeface="Aptos" panose="020B0004020202020204" pitchFamily="34" charset="0"/>
            </a:endParaRPr>
          </a:p>
        </p:txBody>
      </p:sp>
      <p:sp>
        <p:nvSpPr>
          <p:cNvPr id="9219" name="Line 3">
            <a:extLst>
              <a:ext uri="{FF2B5EF4-FFF2-40B4-BE49-F238E27FC236}">
                <a16:creationId xmlns="" xmlns:a16="http://schemas.microsoft.com/office/drawing/2014/main" id="{9D1A4F0D-08FA-8CE5-8EAC-2FAD07CE8A84}"/>
              </a:ext>
            </a:extLst>
          </p:cNvPr>
          <p:cNvSpPr>
            <a:spLocks noChangeShapeType="1"/>
          </p:cNvSpPr>
          <p:nvPr/>
        </p:nvSpPr>
        <p:spPr bwMode="auto">
          <a:xfrm>
            <a:off x="1154583" y="915346"/>
            <a:ext cx="6854190" cy="0"/>
          </a:xfrm>
          <a:prstGeom prst="line">
            <a:avLst/>
          </a:prstGeom>
          <a:noFill/>
          <a:ln w="22225">
            <a:solidFill>
              <a:srgbClr val="006600"/>
            </a:solidFill>
            <a:round/>
            <a:headEnd/>
            <a:tailEnd/>
          </a:ln>
        </p:spPr>
        <p:txBody>
          <a:bodyPr/>
          <a:lstStyle/>
          <a:p>
            <a:endParaRPr lang="pl-PL" sz="1407">
              <a:solidFill>
                <a:srgbClr val="000000"/>
              </a:solidFill>
            </a:endParaRPr>
          </a:p>
        </p:txBody>
      </p:sp>
      <p:sp>
        <p:nvSpPr>
          <p:cNvPr id="28815" name="Rectangle 3215">
            <a:extLst>
              <a:ext uri="{FF2B5EF4-FFF2-40B4-BE49-F238E27FC236}">
                <a16:creationId xmlns="" xmlns:a16="http://schemas.microsoft.com/office/drawing/2014/main" id="{91390729-F58D-98C2-D4C3-CBEB62354217}"/>
              </a:ext>
            </a:extLst>
          </p:cNvPr>
          <p:cNvSpPr>
            <a:spLocks noChangeArrowheads="1"/>
          </p:cNvSpPr>
          <p:nvPr/>
        </p:nvSpPr>
        <p:spPr bwMode="auto">
          <a:xfrm>
            <a:off x="76200" y="-151355"/>
            <a:ext cx="172420" cy="302712"/>
          </a:xfrm>
          <a:prstGeom prst="rect">
            <a:avLst/>
          </a:prstGeom>
          <a:noFill/>
          <a:ln w="9525">
            <a:noFill/>
            <a:miter lim="800000"/>
            <a:headEnd/>
            <a:tailEnd/>
          </a:ln>
          <a:effectLst/>
        </p:spPr>
        <p:txBody>
          <a:bodyPr vert="horz" wrap="none" lIns="85344" tIns="42672" rIns="85344" bIns="42672" numCol="1" anchor="ctr" anchorCtr="0" compatLnSpc="1">
            <a:prstTxWarp prst="textNoShape">
              <a:avLst/>
            </a:prstTxWarp>
            <a:spAutoFit/>
          </a:bodyPr>
          <a:lstStyle/>
          <a:p>
            <a:endParaRPr lang="pl-PL" sz="1407">
              <a:solidFill>
                <a:srgbClr val="000000"/>
              </a:solidFill>
            </a:endParaRPr>
          </a:p>
        </p:txBody>
      </p:sp>
      <p:sp>
        <p:nvSpPr>
          <p:cNvPr id="2" name="pole tekstowe 3">
            <a:extLst>
              <a:ext uri="{FF2B5EF4-FFF2-40B4-BE49-F238E27FC236}">
                <a16:creationId xmlns="" xmlns:a16="http://schemas.microsoft.com/office/drawing/2014/main" id="{E5178121-1D0A-4CEF-D694-0E2CFD4BC187}"/>
              </a:ext>
            </a:extLst>
          </p:cNvPr>
          <p:cNvSpPr txBox="1"/>
          <p:nvPr/>
        </p:nvSpPr>
        <p:spPr>
          <a:xfrm>
            <a:off x="1116902" y="1481220"/>
            <a:ext cx="4669366" cy="1384995"/>
          </a:xfrm>
          <a:prstGeom prst="rect">
            <a:avLst/>
          </a:prstGeom>
          <a:noFill/>
        </p:spPr>
        <p:txBody>
          <a:bodyPr wrap="square">
            <a:spAutoFit/>
          </a:bodyPr>
          <a:lstStyle/>
          <a:p>
            <a:pPr marL="266690" indent="-266690">
              <a:lnSpc>
                <a:spcPct val="200000"/>
              </a:lnSpc>
              <a:buClr>
                <a:srgbClr val="000000"/>
              </a:buClr>
              <a:buSzPct val="100000"/>
              <a:buFont typeface="Arial" panose="020B0604020202020204" pitchFamily="34" charset="0"/>
              <a:buChar char="•"/>
            </a:pPr>
            <a:r>
              <a:rPr lang="en-US" altLang="pl-PL" sz="1400" b="0" dirty="0">
                <a:solidFill>
                  <a:srgbClr val="000000"/>
                </a:solidFill>
                <a:latin typeface="Aptos" panose="020B0004020202020204" pitchFamily="34" charset="0"/>
              </a:rPr>
              <a:t> Nitrogen displacement with Multizol-35 batch </a:t>
            </a:r>
          </a:p>
          <a:p>
            <a:pPr marL="320029" indent="-320029">
              <a:lnSpc>
                <a:spcPct val="200000"/>
              </a:lnSpc>
              <a:buClr>
                <a:srgbClr val="000000"/>
              </a:buClr>
              <a:buSzPct val="100000"/>
              <a:buFont typeface="Arial" panose="020B0604020202020204" pitchFamily="34" charset="0"/>
              <a:buChar char="•"/>
            </a:pPr>
            <a:r>
              <a:rPr lang="en-US" altLang="pl-PL" sz="1400" b="0" dirty="0">
                <a:solidFill>
                  <a:srgbClr val="000000"/>
                </a:solidFill>
                <a:latin typeface="Aptos" panose="020B0004020202020204" pitchFamily="34" charset="0"/>
              </a:rPr>
              <a:t>Water displacement with Multizol-35 batch </a:t>
            </a:r>
          </a:p>
          <a:p>
            <a:pPr marL="320029" indent="-320029">
              <a:lnSpc>
                <a:spcPct val="200000"/>
              </a:lnSpc>
              <a:buClr>
                <a:srgbClr val="000000"/>
              </a:buClr>
              <a:buSzPct val="100000"/>
              <a:buFont typeface="Arial" panose="020B0604020202020204" pitchFamily="34" charset="0"/>
              <a:buChar char="•"/>
            </a:pPr>
            <a:r>
              <a:rPr lang="en-US" altLang="pl-PL" sz="1400" b="0" dirty="0">
                <a:solidFill>
                  <a:srgbClr val="000000"/>
                </a:solidFill>
                <a:latin typeface="Aptos" panose="020B0004020202020204" pitchFamily="34" charset="0"/>
              </a:rPr>
              <a:t>Natural gas displacement with Multizol-35 batch  </a:t>
            </a:r>
          </a:p>
        </p:txBody>
      </p:sp>
      <p:sp>
        <p:nvSpPr>
          <p:cNvPr id="5" name="TextBox 4">
            <a:extLst>
              <a:ext uri="{FF2B5EF4-FFF2-40B4-BE49-F238E27FC236}">
                <a16:creationId xmlns="" xmlns:a16="http://schemas.microsoft.com/office/drawing/2014/main" id="{B0DB1E37-14A1-7C1F-787C-36D98EFA6805}"/>
              </a:ext>
            </a:extLst>
          </p:cNvPr>
          <p:cNvSpPr txBox="1"/>
          <p:nvPr/>
        </p:nvSpPr>
        <p:spPr>
          <a:xfrm>
            <a:off x="1304273" y="3121610"/>
            <a:ext cx="4267200" cy="338554"/>
          </a:xfrm>
          <a:prstGeom prst="rect">
            <a:avLst/>
          </a:prstGeom>
          <a:noFill/>
        </p:spPr>
        <p:txBody>
          <a:bodyPr wrap="square">
            <a:spAutoFit/>
          </a:bodyPr>
          <a:lstStyle/>
          <a:p>
            <a:pPr algn="ctr">
              <a:buClr>
                <a:srgbClr val="FF0000"/>
              </a:buClr>
              <a:buSzPct val="75000"/>
              <a:defRPr/>
            </a:pPr>
            <a:r>
              <a:rPr lang="en-US" sz="1600" dirty="0">
                <a:solidFill>
                  <a:srgbClr val="000000"/>
                </a:solidFill>
                <a:latin typeface="Aptos" panose="020B0004020202020204"/>
              </a:rPr>
              <a:t>Requirements</a:t>
            </a:r>
          </a:p>
        </p:txBody>
      </p:sp>
      <p:pic>
        <p:nvPicPr>
          <p:cNvPr id="7" name="Obraz 3">
            <a:extLst>
              <a:ext uri="{FF2B5EF4-FFF2-40B4-BE49-F238E27FC236}">
                <a16:creationId xmlns="" xmlns:a16="http://schemas.microsoft.com/office/drawing/2014/main" id="{82FD62DA-ACC3-B6BF-3661-CC0840B6683C}"/>
              </a:ext>
            </a:extLst>
          </p:cNvPr>
          <p:cNvPicPr/>
          <p:nvPr/>
        </p:nvPicPr>
        <p:blipFill>
          <a:blip r:embed="rId3" cstate="print"/>
          <a:srcRect/>
          <a:stretch>
            <a:fillRect/>
          </a:stretch>
        </p:blipFill>
        <p:spPr bwMode="auto">
          <a:xfrm>
            <a:off x="5924156" y="1624570"/>
            <a:ext cx="2083431" cy="2628843"/>
          </a:xfrm>
          <a:prstGeom prst="rect">
            <a:avLst/>
          </a:prstGeom>
          <a:noFill/>
          <a:ln w="9525">
            <a:noFill/>
            <a:miter lim="800000"/>
            <a:headEnd/>
            <a:tailEnd/>
          </a:ln>
        </p:spPr>
      </p:pic>
      <p:sp>
        <p:nvSpPr>
          <p:cNvPr id="8" name="TextBox 7">
            <a:extLst>
              <a:ext uri="{FF2B5EF4-FFF2-40B4-BE49-F238E27FC236}">
                <a16:creationId xmlns="" xmlns:a16="http://schemas.microsoft.com/office/drawing/2014/main" id="{0175DF83-8754-5287-DF71-4FE422FEF4E5}"/>
              </a:ext>
            </a:extLst>
          </p:cNvPr>
          <p:cNvSpPr txBox="1"/>
          <p:nvPr/>
        </p:nvSpPr>
        <p:spPr>
          <a:xfrm>
            <a:off x="6590346" y="4365639"/>
            <a:ext cx="1119259" cy="293478"/>
          </a:xfrm>
          <a:prstGeom prst="rect">
            <a:avLst/>
          </a:prstGeom>
          <a:noFill/>
        </p:spPr>
        <p:txBody>
          <a:bodyPr wrap="square">
            <a:spAutoFit/>
          </a:bodyPr>
          <a:lstStyle/>
          <a:p>
            <a:r>
              <a:rPr lang="en-US" sz="1307" i="1" kern="0" dirty="0">
                <a:solidFill>
                  <a:srgbClr val="000000"/>
                </a:solidFill>
                <a:latin typeface="Aptos" panose="020B0004020202020204" pitchFamily="34" charset="0"/>
                <a:cs typeface="Arial" pitchFamily="34" charset="0"/>
              </a:rPr>
              <a:t>Multizol-35</a:t>
            </a:r>
            <a:endParaRPr lang="en-US" sz="1307" i="1" dirty="0">
              <a:solidFill>
                <a:srgbClr val="000000"/>
              </a:solidFill>
            </a:endParaRPr>
          </a:p>
        </p:txBody>
      </p:sp>
      <p:sp>
        <p:nvSpPr>
          <p:cNvPr id="9" name="TextBox 8">
            <a:extLst>
              <a:ext uri="{FF2B5EF4-FFF2-40B4-BE49-F238E27FC236}">
                <a16:creationId xmlns="" xmlns:a16="http://schemas.microsoft.com/office/drawing/2014/main" id="{326B7EFD-7C3D-1833-AB42-EAECBB26743A}"/>
              </a:ext>
            </a:extLst>
          </p:cNvPr>
          <p:cNvSpPr txBox="1"/>
          <p:nvPr/>
        </p:nvSpPr>
        <p:spPr>
          <a:xfrm>
            <a:off x="1317985" y="1225825"/>
            <a:ext cx="4267200" cy="338554"/>
          </a:xfrm>
          <a:prstGeom prst="rect">
            <a:avLst/>
          </a:prstGeom>
          <a:noFill/>
        </p:spPr>
        <p:txBody>
          <a:bodyPr wrap="square">
            <a:spAutoFit/>
          </a:bodyPr>
          <a:lstStyle/>
          <a:p>
            <a:pPr algn="ctr">
              <a:buClr>
                <a:srgbClr val="FF0000"/>
              </a:buClr>
              <a:buSzPct val="75000"/>
              <a:defRPr/>
            </a:pPr>
            <a:r>
              <a:rPr lang="en-US" sz="1600" dirty="0">
                <a:solidFill>
                  <a:srgbClr val="000000"/>
                </a:solidFill>
                <a:latin typeface="Aptos" panose="020B0004020202020204"/>
              </a:rPr>
              <a:t>Application Methods</a:t>
            </a:r>
          </a:p>
        </p:txBody>
      </p:sp>
      <p:sp>
        <p:nvSpPr>
          <p:cNvPr id="10" name="pole tekstowe 3">
            <a:extLst>
              <a:ext uri="{FF2B5EF4-FFF2-40B4-BE49-F238E27FC236}">
                <a16:creationId xmlns="" xmlns:a16="http://schemas.microsoft.com/office/drawing/2014/main" id="{8B8CBF91-C9F9-275C-2A46-8268B7D5DBA0}"/>
              </a:ext>
            </a:extLst>
          </p:cNvPr>
          <p:cNvSpPr txBox="1"/>
          <p:nvPr/>
        </p:nvSpPr>
        <p:spPr>
          <a:xfrm>
            <a:off x="1154583" y="3432088"/>
            <a:ext cx="5443805" cy="1384995"/>
          </a:xfrm>
          <a:prstGeom prst="rect">
            <a:avLst/>
          </a:prstGeom>
          <a:noFill/>
        </p:spPr>
        <p:txBody>
          <a:bodyPr wrap="square">
            <a:spAutoFit/>
          </a:bodyPr>
          <a:lstStyle/>
          <a:p>
            <a:pPr marL="266690" indent="-266690">
              <a:lnSpc>
                <a:spcPct val="200000"/>
              </a:lnSpc>
              <a:buClr>
                <a:srgbClr val="000000"/>
              </a:buClr>
              <a:buSzPct val="100000"/>
              <a:buFont typeface="Arial" panose="020B0604020202020204" pitchFamily="34" charset="0"/>
              <a:buChar char="•"/>
            </a:pPr>
            <a:r>
              <a:rPr lang="en-US" altLang="pl-PL" sz="1400" b="0" dirty="0">
                <a:solidFill>
                  <a:srgbClr val="000000"/>
                </a:solidFill>
                <a:latin typeface="Aptos" panose="020B0004020202020204" pitchFamily="34" charset="0"/>
              </a:rPr>
              <a:t> Displacement of at least 5 ft into the formation </a:t>
            </a:r>
          </a:p>
          <a:p>
            <a:pPr marL="320029" indent="-320029">
              <a:lnSpc>
                <a:spcPct val="200000"/>
              </a:lnSpc>
              <a:buClr>
                <a:srgbClr val="000000"/>
              </a:buClr>
              <a:buSzPct val="100000"/>
              <a:buFont typeface="Arial" panose="020B0604020202020204" pitchFamily="34" charset="0"/>
              <a:buChar char="•"/>
            </a:pPr>
            <a:r>
              <a:rPr lang="en-US" altLang="pl-PL" sz="1400" b="0" dirty="0">
                <a:solidFill>
                  <a:srgbClr val="000000"/>
                </a:solidFill>
                <a:latin typeface="Aptos" panose="020B0004020202020204" pitchFamily="34" charset="0"/>
              </a:rPr>
              <a:t> Shut in activation time of 72 hours</a:t>
            </a:r>
          </a:p>
          <a:p>
            <a:pPr marL="320029" indent="-320029">
              <a:lnSpc>
                <a:spcPct val="200000"/>
              </a:lnSpc>
              <a:buClr>
                <a:srgbClr val="000000"/>
              </a:buClr>
              <a:buSzPct val="100000"/>
              <a:buFont typeface="Arial" panose="020B0604020202020204" pitchFamily="34" charset="0"/>
              <a:buChar char="•"/>
            </a:pPr>
            <a:r>
              <a:rPr lang="en-US" altLang="pl-PL" sz="1400" b="0" dirty="0">
                <a:solidFill>
                  <a:srgbClr val="000000"/>
                </a:solidFill>
                <a:latin typeface="Aptos" panose="020B0004020202020204" pitchFamily="34" charset="0"/>
              </a:rPr>
              <a:t>Clean fluid for all procedures </a:t>
            </a:r>
          </a:p>
        </p:txBody>
      </p:sp>
    </p:spTree>
    <p:extLst>
      <p:ext uri="{BB962C8B-B14F-4D97-AF65-F5344CB8AC3E}">
        <p14:creationId xmlns:p14="http://schemas.microsoft.com/office/powerpoint/2010/main" val="4045173266"/>
      </p:ext>
    </p:extLst>
  </p:cSld>
  <p:clrMapOvr>
    <a:masterClrMapping/>
  </p:clrMapOvr>
  <p:transition/>
  <p:timing>
    <p:tnLst>
      <p:par>
        <p:cTn id="1" dur="indefinite" restart="never" nodeType="tmRoot">
          <p:childTnLst>
            <p:par>
              <p:cTn id="2"/>
            </p:par>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B07F138-8ACF-8B5A-C726-5606D22844DA}"/>
            </a:ext>
          </a:extLst>
        </p:cNvPr>
        <p:cNvGrpSpPr/>
        <p:nvPr/>
      </p:nvGrpSpPr>
      <p:grpSpPr>
        <a:xfrm>
          <a:off x="0" y="0"/>
          <a:ext cx="0" cy="0"/>
          <a:chOff x="0" y="0"/>
          <a:chExt cx="0" cy="0"/>
        </a:xfrm>
      </p:grpSpPr>
      <p:sp>
        <p:nvSpPr>
          <p:cNvPr id="184322" name="Rectangle 2">
            <a:extLst>
              <a:ext uri="{FF2B5EF4-FFF2-40B4-BE49-F238E27FC236}">
                <a16:creationId xmlns="" xmlns:a16="http://schemas.microsoft.com/office/drawing/2014/main" id="{131DCDA4-7C5C-FA86-9372-B3E918EE803F}"/>
              </a:ext>
            </a:extLst>
          </p:cNvPr>
          <p:cNvSpPr>
            <a:spLocks noGrp="1" noChangeArrowheads="1"/>
          </p:cNvSpPr>
          <p:nvPr>
            <p:ph type="title"/>
          </p:nvPr>
        </p:nvSpPr>
        <p:spPr>
          <a:xfrm>
            <a:off x="1587894" y="176064"/>
            <a:ext cx="6183087" cy="672075"/>
          </a:xfrm>
        </p:spPr>
        <p:txBody>
          <a:bodyPr>
            <a:normAutofit fontScale="90000"/>
          </a:bodyPr>
          <a:lstStyle/>
          <a:p>
            <a:pPr algn="ctr">
              <a:defRPr/>
            </a:pPr>
            <a:r>
              <a:rPr lang="pl-PL" altLang="pl-PL" sz="2053" b="1" dirty="0">
                <a:solidFill>
                  <a:srgbClr val="316033"/>
                </a:solidFill>
                <a:effectLst>
                  <a:outerShdw blurRad="38100" dist="38100" dir="2700000" algn="tl">
                    <a:srgbClr val="C0C0C0"/>
                  </a:outerShdw>
                </a:effectLst>
              </a:rPr>
              <a:t> </a:t>
            </a:r>
            <a:br>
              <a:rPr lang="pl-PL" altLang="pl-PL" sz="2053" b="1" dirty="0">
                <a:solidFill>
                  <a:srgbClr val="316033"/>
                </a:solidFill>
                <a:effectLst>
                  <a:outerShdw blurRad="38100" dist="38100" dir="2700000" algn="tl">
                    <a:srgbClr val="C0C0C0"/>
                  </a:outerShdw>
                </a:effectLst>
              </a:rPr>
            </a:br>
            <a:r>
              <a:rPr lang="en-US" altLang="pl-PL" sz="2053" b="1" dirty="0">
                <a:solidFill>
                  <a:srgbClr val="316033"/>
                </a:solidFill>
                <a:effectLst>
                  <a:outerShdw blurRad="38100" dist="38100" dir="2700000" algn="tl">
                    <a:srgbClr val="C0C0C0"/>
                  </a:outerShdw>
                </a:effectLst>
              </a:rPr>
              <a:t/>
            </a:r>
            <a:br>
              <a:rPr lang="en-US" altLang="pl-PL" sz="2053" b="1" dirty="0">
                <a:solidFill>
                  <a:srgbClr val="316033"/>
                </a:solidFill>
                <a:effectLst>
                  <a:outerShdw blurRad="38100" dist="38100" dir="2700000" algn="tl">
                    <a:srgbClr val="C0C0C0"/>
                  </a:outerShdw>
                </a:effectLst>
              </a:rPr>
            </a:br>
            <a:r>
              <a:rPr lang="en-US" altLang="pl-PL" sz="2053" b="1" dirty="0">
                <a:solidFill>
                  <a:srgbClr val="316033"/>
                </a:solidFill>
                <a:effectLst>
                  <a:outerShdw blurRad="38100" dist="38100" dir="2700000" algn="tl">
                    <a:srgbClr val="C0C0C0"/>
                  </a:outerShdw>
                </a:effectLst>
              </a:rPr>
              <a:t/>
            </a:r>
            <a:br>
              <a:rPr lang="en-US" altLang="pl-PL" sz="2053" b="1" dirty="0">
                <a:solidFill>
                  <a:srgbClr val="316033"/>
                </a:solidFill>
                <a:effectLst>
                  <a:outerShdw blurRad="38100" dist="38100" dir="2700000" algn="tl">
                    <a:srgbClr val="C0C0C0"/>
                  </a:outerShdw>
                </a:effectLst>
              </a:rPr>
            </a:br>
            <a:r>
              <a:rPr lang="en-US" sz="2613" b="1" dirty="0">
                <a:latin typeface="Aptos" panose="020B0004020202020204" pitchFamily="34" charset="0"/>
              </a:rPr>
              <a:t>Tributazol – 25 </a:t>
            </a:r>
            <a:r>
              <a:rPr lang="pl-PL" sz="2613" dirty="0">
                <a:ln w="28575">
                  <a:noFill/>
                </a:ln>
                <a:latin typeface="Aptos" panose="020B0004020202020204" pitchFamily="34" charset="0"/>
              </a:rPr>
              <a:t>©</a:t>
            </a:r>
            <a:r>
              <a:rPr lang="en-US" sz="2613" b="1" dirty="0">
                <a:latin typeface="Aptos" panose="020B0004020202020204" pitchFamily="34" charset="0"/>
              </a:rPr>
              <a:t> – reversible fluid</a:t>
            </a:r>
            <a:r>
              <a:rPr lang="pl-PL" altLang="pl-PL" sz="2520" b="1" dirty="0">
                <a:solidFill>
                  <a:srgbClr val="316033"/>
                </a:solidFill>
                <a:effectLst>
                  <a:outerShdw blurRad="38100" dist="38100" dir="2700000" algn="tl">
                    <a:srgbClr val="C0C0C0"/>
                  </a:outerShdw>
                </a:effectLst>
              </a:rPr>
              <a:t/>
            </a:r>
            <a:br>
              <a:rPr lang="pl-PL" altLang="pl-PL" sz="2520" b="1" dirty="0">
                <a:solidFill>
                  <a:srgbClr val="316033"/>
                </a:solidFill>
                <a:effectLst>
                  <a:outerShdw blurRad="38100" dist="38100" dir="2700000" algn="tl">
                    <a:srgbClr val="C0C0C0"/>
                  </a:outerShdw>
                </a:effectLst>
              </a:rPr>
            </a:br>
            <a:r>
              <a:rPr lang="pl-PL" sz="2893" dirty="0">
                <a:latin typeface="Aptos" panose="020B0004020202020204" pitchFamily="34" charset="0"/>
              </a:rPr>
              <a:t/>
            </a:r>
            <a:br>
              <a:rPr lang="pl-PL" sz="2893" dirty="0">
                <a:latin typeface="Aptos" panose="020B0004020202020204" pitchFamily="34" charset="0"/>
              </a:rPr>
            </a:br>
            <a:endParaRPr lang="pl-PL" altLang="pl-PL" sz="2893" b="1" dirty="0">
              <a:solidFill>
                <a:srgbClr val="316033"/>
              </a:solidFill>
              <a:effectLst>
                <a:outerShdw blurRad="38100" dist="38100" dir="2700000" algn="tl">
                  <a:srgbClr val="C0C0C0"/>
                </a:outerShdw>
              </a:effectLst>
              <a:latin typeface="Aptos" panose="020B0004020202020204" pitchFamily="34" charset="0"/>
            </a:endParaRPr>
          </a:p>
        </p:txBody>
      </p:sp>
      <p:sp>
        <p:nvSpPr>
          <p:cNvPr id="9219" name="Line 3">
            <a:extLst>
              <a:ext uri="{FF2B5EF4-FFF2-40B4-BE49-F238E27FC236}">
                <a16:creationId xmlns="" xmlns:a16="http://schemas.microsoft.com/office/drawing/2014/main" id="{C752F937-7028-C6AB-9CA6-D10D672523E9}"/>
              </a:ext>
            </a:extLst>
          </p:cNvPr>
          <p:cNvSpPr>
            <a:spLocks noChangeShapeType="1"/>
          </p:cNvSpPr>
          <p:nvPr/>
        </p:nvSpPr>
        <p:spPr bwMode="auto">
          <a:xfrm>
            <a:off x="1154583" y="915346"/>
            <a:ext cx="6854190" cy="0"/>
          </a:xfrm>
          <a:prstGeom prst="line">
            <a:avLst/>
          </a:prstGeom>
          <a:noFill/>
          <a:ln w="22225">
            <a:solidFill>
              <a:srgbClr val="006600"/>
            </a:solidFill>
            <a:round/>
            <a:headEnd/>
            <a:tailEnd/>
          </a:ln>
        </p:spPr>
        <p:txBody>
          <a:bodyPr/>
          <a:lstStyle/>
          <a:p>
            <a:endParaRPr lang="pl-PL" sz="1407">
              <a:solidFill>
                <a:srgbClr val="000000"/>
              </a:solidFill>
            </a:endParaRPr>
          </a:p>
        </p:txBody>
      </p:sp>
      <p:sp>
        <p:nvSpPr>
          <p:cNvPr id="28815" name="Rectangle 3215">
            <a:extLst>
              <a:ext uri="{FF2B5EF4-FFF2-40B4-BE49-F238E27FC236}">
                <a16:creationId xmlns="" xmlns:a16="http://schemas.microsoft.com/office/drawing/2014/main" id="{7B75B4AD-249B-003E-6508-5203CBE37101}"/>
              </a:ext>
            </a:extLst>
          </p:cNvPr>
          <p:cNvSpPr>
            <a:spLocks noChangeArrowheads="1"/>
          </p:cNvSpPr>
          <p:nvPr/>
        </p:nvSpPr>
        <p:spPr bwMode="auto">
          <a:xfrm>
            <a:off x="76200" y="-151355"/>
            <a:ext cx="172420" cy="302712"/>
          </a:xfrm>
          <a:prstGeom prst="rect">
            <a:avLst/>
          </a:prstGeom>
          <a:noFill/>
          <a:ln w="9525">
            <a:noFill/>
            <a:miter lim="800000"/>
            <a:headEnd/>
            <a:tailEnd/>
          </a:ln>
          <a:effectLst/>
        </p:spPr>
        <p:txBody>
          <a:bodyPr vert="horz" wrap="none" lIns="85344" tIns="42672" rIns="85344" bIns="42672" numCol="1" anchor="ctr" anchorCtr="0" compatLnSpc="1">
            <a:prstTxWarp prst="textNoShape">
              <a:avLst/>
            </a:prstTxWarp>
            <a:spAutoFit/>
          </a:bodyPr>
          <a:lstStyle/>
          <a:p>
            <a:endParaRPr lang="pl-PL" sz="1407">
              <a:solidFill>
                <a:srgbClr val="000000"/>
              </a:solidFill>
            </a:endParaRPr>
          </a:p>
        </p:txBody>
      </p:sp>
      <p:sp>
        <p:nvSpPr>
          <p:cNvPr id="2" name="pole tekstowe 3">
            <a:extLst>
              <a:ext uri="{FF2B5EF4-FFF2-40B4-BE49-F238E27FC236}">
                <a16:creationId xmlns="" xmlns:a16="http://schemas.microsoft.com/office/drawing/2014/main" id="{359FE590-CD0F-DB19-A95E-A3F3B7F56CE9}"/>
              </a:ext>
            </a:extLst>
          </p:cNvPr>
          <p:cNvSpPr txBox="1"/>
          <p:nvPr/>
        </p:nvSpPr>
        <p:spPr>
          <a:xfrm>
            <a:off x="785901" y="1758349"/>
            <a:ext cx="4299743" cy="2656881"/>
          </a:xfrm>
          <a:prstGeom prst="rect">
            <a:avLst/>
          </a:prstGeom>
          <a:noFill/>
        </p:spPr>
        <p:txBody>
          <a:bodyPr wrap="square">
            <a:spAutoFit/>
          </a:bodyPr>
          <a:lstStyle/>
          <a:p>
            <a:pPr marL="266690" indent="-266690">
              <a:lnSpc>
                <a:spcPct val="250000"/>
              </a:lnSpc>
              <a:buClr>
                <a:srgbClr val="000000"/>
              </a:buClr>
              <a:buSzPct val="100000"/>
              <a:buFont typeface="Wingdings" panose="05000000000000000000" pitchFamily="2" charset="2"/>
              <a:buChar char="ü"/>
            </a:pPr>
            <a:r>
              <a:rPr lang="en-US" altLang="pl-PL" sz="1587" b="0" dirty="0">
                <a:solidFill>
                  <a:srgbClr val="000000"/>
                </a:solidFill>
                <a:latin typeface="Aptos" panose="020B0004020202020204" pitchFamily="34" charset="0"/>
              </a:rPr>
              <a:t> </a:t>
            </a:r>
            <a:r>
              <a:rPr lang="en-US" altLang="pl-PL" sz="1600" dirty="0">
                <a:solidFill>
                  <a:srgbClr val="000000"/>
                </a:solidFill>
                <a:latin typeface="Aptos" panose="020B0004020202020204" pitchFamily="34" charset="0"/>
              </a:rPr>
              <a:t>Reversed on contact </a:t>
            </a:r>
          </a:p>
          <a:p>
            <a:pPr marL="320029" indent="-320029">
              <a:lnSpc>
                <a:spcPct val="250000"/>
              </a:lnSpc>
              <a:buClr>
                <a:srgbClr val="000000"/>
              </a:buClr>
              <a:buSzPct val="100000"/>
              <a:buFont typeface="Wingdings" panose="05000000000000000000" pitchFamily="2" charset="2"/>
              <a:buChar char="ü"/>
            </a:pPr>
            <a:r>
              <a:rPr lang="en-US" altLang="pl-PL" sz="1600" dirty="0">
                <a:solidFill>
                  <a:srgbClr val="000000"/>
                </a:solidFill>
                <a:latin typeface="Aptos" panose="020B0004020202020204" pitchFamily="34" charset="0"/>
              </a:rPr>
              <a:t>Complete gel bridging removal </a:t>
            </a:r>
          </a:p>
          <a:p>
            <a:pPr marL="320029" indent="-320029">
              <a:lnSpc>
                <a:spcPct val="250000"/>
              </a:lnSpc>
              <a:buClr>
                <a:srgbClr val="000000"/>
              </a:buClr>
              <a:buSzPct val="100000"/>
              <a:buFont typeface="Wingdings" panose="05000000000000000000" pitchFamily="2" charset="2"/>
              <a:buChar char="ü"/>
            </a:pPr>
            <a:r>
              <a:rPr lang="en-US" altLang="pl-PL" sz="1600" dirty="0">
                <a:solidFill>
                  <a:srgbClr val="000000"/>
                </a:solidFill>
                <a:latin typeface="Aptos" panose="020B0004020202020204" pitchFamily="34" charset="0"/>
              </a:rPr>
              <a:t>Easily applicable</a:t>
            </a:r>
          </a:p>
          <a:p>
            <a:pPr marL="320029" indent="-320029">
              <a:lnSpc>
                <a:spcPct val="300000"/>
              </a:lnSpc>
              <a:buClr>
                <a:srgbClr val="000000"/>
              </a:buClr>
              <a:buSzPct val="100000"/>
              <a:buFont typeface="Wingdings" panose="05000000000000000000" pitchFamily="2" charset="2"/>
              <a:buChar char="ü"/>
            </a:pPr>
            <a:r>
              <a:rPr lang="en-US" altLang="pl-PL" sz="1600" dirty="0">
                <a:solidFill>
                  <a:srgbClr val="000000"/>
                </a:solidFill>
                <a:latin typeface="Aptos" panose="020B0004020202020204" pitchFamily="34" charset="0"/>
              </a:rPr>
              <a:t>No specialized equipment needed</a:t>
            </a:r>
          </a:p>
        </p:txBody>
      </p:sp>
      <p:pic>
        <p:nvPicPr>
          <p:cNvPr id="4" name="Picture 3">
            <a:extLst>
              <a:ext uri="{FF2B5EF4-FFF2-40B4-BE49-F238E27FC236}">
                <a16:creationId xmlns="" xmlns:a16="http://schemas.microsoft.com/office/drawing/2014/main" id="{709FBA00-32CD-6067-79A0-9E4F848D8753}"/>
              </a:ext>
            </a:extLst>
          </p:cNvPr>
          <p:cNvPicPr>
            <a:picLocks noChangeAspect="1"/>
          </p:cNvPicPr>
          <p:nvPr/>
        </p:nvPicPr>
        <p:blipFill>
          <a:blip r:embed="rId3"/>
          <a:stretch>
            <a:fillRect/>
          </a:stretch>
        </p:blipFill>
        <p:spPr>
          <a:xfrm>
            <a:off x="5283736" y="1671318"/>
            <a:ext cx="1918045" cy="1939779"/>
          </a:xfrm>
          <a:prstGeom prst="rect">
            <a:avLst/>
          </a:prstGeom>
          <a:solidFill>
            <a:srgbClr val="FFFF00"/>
          </a:solidFill>
          <a:ln w="12700" cmpd="sng">
            <a:solidFill>
              <a:schemeClr val="tx1"/>
            </a:solidFill>
          </a:ln>
        </p:spPr>
      </p:pic>
      <p:pic>
        <p:nvPicPr>
          <p:cNvPr id="11" name="Picture 10">
            <a:extLst>
              <a:ext uri="{FF2B5EF4-FFF2-40B4-BE49-F238E27FC236}">
                <a16:creationId xmlns="" xmlns:a16="http://schemas.microsoft.com/office/drawing/2014/main" id="{D0BC2B52-35F9-FEB0-B7A6-EAC5D9F2AB64}"/>
              </a:ext>
            </a:extLst>
          </p:cNvPr>
          <p:cNvPicPr>
            <a:picLocks noChangeAspect="1"/>
          </p:cNvPicPr>
          <p:nvPr/>
        </p:nvPicPr>
        <p:blipFill>
          <a:blip r:embed="rId4"/>
          <a:stretch>
            <a:fillRect/>
          </a:stretch>
        </p:blipFill>
        <p:spPr>
          <a:xfrm>
            <a:off x="5283736" y="3801069"/>
            <a:ext cx="1918045" cy="1930306"/>
          </a:xfrm>
          <a:prstGeom prst="rect">
            <a:avLst/>
          </a:prstGeom>
          <a:solidFill>
            <a:srgbClr val="FFFF00"/>
          </a:solidFill>
          <a:ln w="12700" cmpd="sng">
            <a:solidFill>
              <a:schemeClr val="tx1"/>
            </a:solidFill>
          </a:ln>
        </p:spPr>
      </p:pic>
      <p:sp>
        <p:nvSpPr>
          <p:cNvPr id="14" name="TextBox 13">
            <a:extLst>
              <a:ext uri="{FF2B5EF4-FFF2-40B4-BE49-F238E27FC236}">
                <a16:creationId xmlns="" xmlns:a16="http://schemas.microsoft.com/office/drawing/2014/main" id="{EE815618-430C-7E22-E829-E23EE0310411}"/>
              </a:ext>
            </a:extLst>
          </p:cNvPr>
          <p:cNvSpPr txBox="1"/>
          <p:nvPr/>
        </p:nvSpPr>
        <p:spPr>
          <a:xfrm>
            <a:off x="4714536" y="1151581"/>
            <a:ext cx="3056445" cy="494623"/>
          </a:xfrm>
          <a:prstGeom prst="rect">
            <a:avLst/>
          </a:prstGeom>
          <a:noFill/>
        </p:spPr>
        <p:txBody>
          <a:bodyPr wrap="square">
            <a:spAutoFit/>
          </a:bodyPr>
          <a:lstStyle/>
          <a:p>
            <a:pPr algn="ctr"/>
            <a:r>
              <a:rPr lang="en-US" sz="1307" i="1" kern="0" dirty="0">
                <a:solidFill>
                  <a:srgbClr val="000000"/>
                </a:solidFill>
                <a:latin typeface="Aptos" panose="020B0004020202020204" pitchFamily="34" charset="0"/>
                <a:cs typeface="Arial" pitchFamily="34" charset="0"/>
              </a:rPr>
              <a:t>Gel Decomposition </a:t>
            </a:r>
          </a:p>
          <a:p>
            <a:pPr algn="ctr"/>
            <a:r>
              <a:rPr lang="en-US" sz="1307" i="1" kern="0" dirty="0">
                <a:solidFill>
                  <a:srgbClr val="000000"/>
                </a:solidFill>
                <a:latin typeface="Aptos" panose="020B0004020202020204" pitchFamily="34" charset="0"/>
                <a:cs typeface="Arial" pitchFamily="34" charset="0"/>
              </a:rPr>
              <a:t>20% Tributazol – 25 Concentration  </a:t>
            </a:r>
            <a:endParaRPr lang="en-US" sz="1307" i="1" dirty="0">
              <a:solidFill>
                <a:srgbClr val="000000"/>
              </a:solidFill>
            </a:endParaRPr>
          </a:p>
        </p:txBody>
      </p:sp>
      <p:cxnSp>
        <p:nvCxnSpPr>
          <p:cNvPr id="15" name="Łącznik prosty ze strzałką 14">
            <a:extLst>
              <a:ext uri="{FF2B5EF4-FFF2-40B4-BE49-F238E27FC236}">
                <a16:creationId xmlns="" xmlns:a16="http://schemas.microsoft.com/office/drawing/2014/main" id="{51457579-D111-E92E-FF05-D505DD27457A}"/>
              </a:ext>
            </a:extLst>
          </p:cNvPr>
          <p:cNvCxnSpPr>
            <a:cxnSpLocks/>
            <a:stCxn id="17" idx="2"/>
          </p:cNvCxnSpPr>
          <p:nvPr/>
        </p:nvCxnSpPr>
        <p:spPr>
          <a:xfrm>
            <a:off x="4751361" y="2575330"/>
            <a:ext cx="1674902" cy="368635"/>
          </a:xfrm>
          <a:prstGeom prst="straightConnector1">
            <a:avLst/>
          </a:prstGeom>
          <a:ln w="19050">
            <a:solidFill>
              <a:srgbClr val="00B0F0"/>
            </a:solidFill>
            <a:headEnd w="sm" len="sm"/>
            <a:tailEnd type="arrow"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726EA247-C9CA-E392-0368-A9F84CB548DA}"/>
              </a:ext>
            </a:extLst>
          </p:cNvPr>
          <p:cNvSpPr txBox="1"/>
          <p:nvPr/>
        </p:nvSpPr>
        <p:spPr>
          <a:xfrm>
            <a:off x="4287131" y="2310642"/>
            <a:ext cx="928459" cy="264688"/>
          </a:xfrm>
          <a:prstGeom prst="rect">
            <a:avLst/>
          </a:prstGeom>
          <a:noFill/>
        </p:spPr>
        <p:txBody>
          <a:bodyPr wrap="none" rtlCol="0">
            <a:spAutoFit/>
          </a:bodyPr>
          <a:lstStyle/>
          <a:p>
            <a:r>
              <a:rPr lang="en-US" sz="1120" dirty="0">
                <a:solidFill>
                  <a:srgbClr val="000000"/>
                </a:solidFill>
              </a:rPr>
              <a:t>Multizol - 35</a:t>
            </a:r>
          </a:p>
        </p:txBody>
      </p:sp>
      <p:sp>
        <p:nvSpPr>
          <p:cNvPr id="19" name="TextBox 18">
            <a:extLst>
              <a:ext uri="{FF2B5EF4-FFF2-40B4-BE49-F238E27FC236}">
                <a16:creationId xmlns="" xmlns:a16="http://schemas.microsoft.com/office/drawing/2014/main" id="{11F52A64-5DF1-1221-53A4-E4DBCCB67131}"/>
              </a:ext>
            </a:extLst>
          </p:cNvPr>
          <p:cNvSpPr txBox="1"/>
          <p:nvPr/>
        </p:nvSpPr>
        <p:spPr>
          <a:xfrm>
            <a:off x="7227185" y="1659736"/>
            <a:ext cx="1037463" cy="264688"/>
          </a:xfrm>
          <a:prstGeom prst="rect">
            <a:avLst/>
          </a:prstGeom>
          <a:noFill/>
        </p:spPr>
        <p:txBody>
          <a:bodyPr wrap="none" rtlCol="0">
            <a:spAutoFit/>
          </a:bodyPr>
          <a:lstStyle/>
          <a:p>
            <a:r>
              <a:rPr lang="en-US" sz="1120" dirty="0">
                <a:solidFill>
                  <a:srgbClr val="000000"/>
                </a:solidFill>
              </a:rPr>
              <a:t>Tributazol - 25</a:t>
            </a:r>
          </a:p>
        </p:txBody>
      </p:sp>
      <p:cxnSp>
        <p:nvCxnSpPr>
          <p:cNvPr id="20" name="Łącznik prosty ze strzałką 14">
            <a:extLst>
              <a:ext uri="{FF2B5EF4-FFF2-40B4-BE49-F238E27FC236}">
                <a16:creationId xmlns="" xmlns:a16="http://schemas.microsoft.com/office/drawing/2014/main" id="{CC3FC7A4-0D1A-0456-9B44-F850B978C566}"/>
              </a:ext>
            </a:extLst>
          </p:cNvPr>
          <p:cNvCxnSpPr>
            <a:cxnSpLocks/>
          </p:cNvCxnSpPr>
          <p:nvPr/>
        </p:nvCxnSpPr>
        <p:spPr>
          <a:xfrm flipH="1">
            <a:off x="6481493" y="1925669"/>
            <a:ext cx="1256412" cy="679329"/>
          </a:xfrm>
          <a:prstGeom prst="straightConnector1">
            <a:avLst/>
          </a:prstGeom>
          <a:ln w="19050">
            <a:solidFill>
              <a:srgbClr val="00B0F0"/>
            </a:solidFill>
            <a:headEnd w="sm" len="sm"/>
            <a:tailEnd type="arrow" w="lg" len="lg"/>
          </a:ln>
        </p:spPr>
        <p:style>
          <a:lnRef idx="1">
            <a:schemeClr val="accent1"/>
          </a:lnRef>
          <a:fillRef idx="0">
            <a:schemeClr val="accent1"/>
          </a:fillRef>
          <a:effectRef idx="0">
            <a:schemeClr val="accent1"/>
          </a:effectRef>
          <a:fontRef idx="minor">
            <a:schemeClr val="tx1"/>
          </a:fontRef>
        </p:style>
      </p:cxnSp>
      <p:cxnSp>
        <p:nvCxnSpPr>
          <p:cNvPr id="23" name="Łącznik prosty ze strzałką 14">
            <a:extLst>
              <a:ext uri="{FF2B5EF4-FFF2-40B4-BE49-F238E27FC236}">
                <a16:creationId xmlns="" xmlns:a16="http://schemas.microsoft.com/office/drawing/2014/main" id="{5C5F725C-40D8-3E09-9A19-BF86FCA975DE}"/>
              </a:ext>
            </a:extLst>
          </p:cNvPr>
          <p:cNvCxnSpPr>
            <a:cxnSpLocks/>
            <a:stCxn id="24" idx="2"/>
          </p:cNvCxnSpPr>
          <p:nvPr/>
        </p:nvCxnSpPr>
        <p:spPr>
          <a:xfrm>
            <a:off x="4751361" y="5146125"/>
            <a:ext cx="1674902" cy="339329"/>
          </a:xfrm>
          <a:prstGeom prst="straightConnector1">
            <a:avLst/>
          </a:prstGeom>
          <a:ln w="19050">
            <a:solidFill>
              <a:srgbClr val="00B0F0"/>
            </a:solidFill>
            <a:headEnd w="sm" len="sm"/>
            <a:tailEnd type="arrow"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 xmlns:a16="http://schemas.microsoft.com/office/drawing/2014/main" id="{9691D803-A70F-9383-10FA-1268CAF6DD13}"/>
              </a:ext>
            </a:extLst>
          </p:cNvPr>
          <p:cNvSpPr txBox="1"/>
          <p:nvPr/>
        </p:nvSpPr>
        <p:spPr>
          <a:xfrm>
            <a:off x="4287131" y="4881437"/>
            <a:ext cx="928459" cy="264688"/>
          </a:xfrm>
          <a:prstGeom prst="rect">
            <a:avLst/>
          </a:prstGeom>
          <a:noFill/>
        </p:spPr>
        <p:txBody>
          <a:bodyPr wrap="none" rtlCol="0">
            <a:spAutoFit/>
          </a:bodyPr>
          <a:lstStyle/>
          <a:p>
            <a:r>
              <a:rPr lang="en-US" sz="1120" dirty="0">
                <a:solidFill>
                  <a:srgbClr val="000000"/>
                </a:solidFill>
              </a:rPr>
              <a:t>Multizol - 35</a:t>
            </a:r>
          </a:p>
        </p:txBody>
      </p:sp>
      <p:cxnSp>
        <p:nvCxnSpPr>
          <p:cNvPr id="26" name="Łącznik prosty ze strzałką 14">
            <a:extLst>
              <a:ext uri="{FF2B5EF4-FFF2-40B4-BE49-F238E27FC236}">
                <a16:creationId xmlns="" xmlns:a16="http://schemas.microsoft.com/office/drawing/2014/main" id="{E9AC9133-5E2A-EE81-7B38-8E54A0CA7625}"/>
              </a:ext>
            </a:extLst>
          </p:cNvPr>
          <p:cNvCxnSpPr>
            <a:cxnSpLocks/>
          </p:cNvCxnSpPr>
          <p:nvPr/>
        </p:nvCxnSpPr>
        <p:spPr>
          <a:xfrm flipH="1">
            <a:off x="6531734" y="4223995"/>
            <a:ext cx="1071400" cy="601193"/>
          </a:xfrm>
          <a:prstGeom prst="straightConnector1">
            <a:avLst/>
          </a:prstGeom>
          <a:ln w="19050">
            <a:solidFill>
              <a:srgbClr val="00B0F0"/>
            </a:solidFill>
            <a:headEnd w="sm" len="sm"/>
            <a:tailEnd type="arrow" w="lg"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 xmlns:a16="http://schemas.microsoft.com/office/drawing/2014/main" id="{9A9CB040-C313-89A8-540D-7F690F02D27E}"/>
              </a:ext>
            </a:extLst>
          </p:cNvPr>
          <p:cNvSpPr txBox="1"/>
          <p:nvPr/>
        </p:nvSpPr>
        <p:spPr>
          <a:xfrm>
            <a:off x="7144070" y="5500295"/>
            <a:ext cx="1330814" cy="264688"/>
          </a:xfrm>
          <a:prstGeom prst="rect">
            <a:avLst/>
          </a:prstGeom>
          <a:noFill/>
        </p:spPr>
        <p:txBody>
          <a:bodyPr wrap="none" rtlCol="0">
            <a:spAutoFit/>
          </a:bodyPr>
          <a:lstStyle/>
          <a:p>
            <a:r>
              <a:rPr lang="en-US" sz="1120" dirty="0">
                <a:solidFill>
                  <a:srgbClr val="000000"/>
                </a:solidFill>
              </a:rPr>
              <a:t>o/w Nanoemulsion</a:t>
            </a:r>
          </a:p>
        </p:txBody>
      </p:sp>
      <p:cxnSp>
        <p:nvCxnSpPr>
          <p:cNvPr id="28" name="Łącznik prosty ze strzałką 14">
            <a:extLst>
              <a:ext uri="{FF2B5EF4-FFF2-40B4-BE49-F238E27FC236}">
                <a16:creationId xmlns="" xmlns:a16="http://schemas.microsoft.com/office/drawing/2014/main" id="{15F65691-E9EC-9701-AB31-AC19BF3E826A}"/>
              </a:ext>
            </a:extLst>
          </p:cNvPr>
          <p:cNvCxnSpPr>
            <a:cxnSpLocks/>
          </p:cNvCxnSpPr>
          <p:nvPr/>
        </p:nvCxnSpPr>
        <p:spPr>
          <a:xfrm flipH="1" flipV="1">
            <a:off x="6481493" y="5148590"/>
            <a:ext cx="1121641" cy="357549"/>
          </a:xfrm>
          <a:prstGeom prst="straightConnector1">
            <a:avLst/>
          </a:prstGeom>
          <a:ln w="19050">
            <a:solidFill>
              <a:srgbClr val="00B0F0"/>
            </a:solidFill>
            <a:headEnd w="sm" len="sm"/>
            <a:tailEnd type="arrow" w="lg" len="lg"/>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 xmlns:a16="http://schemas.microsoft.com/office/drawing/2014/main" id="{6829D157-BBB7-AE59-3976-3245DE2A32E5}"/>
              </a:ext>
            </a:extLst>
          </p:cNvPr>
          <p:cNvSpPr txBox="1"/>
          <p:nvPr/>
        </p:nvSpPr>
        <p:spPr>
          <a:xfrm>
            <a:off x="7153815" y="3788280"/>
            <a:ext cx="1330814" cy="264688"/>
          </a:xfrm>
          <a:prstGeom prst="rect">
            <a:avLst/>
          </a:prstGeom>
          <a:noFill/>
        </p:spPr>
        <p:txBody>
          <a:bodyPr wrap="none" rtlCol="0">
            <a:spAutoFit/>
          </a:bodyPr>
          <a:lstStyle/>
          <a:p>
            <a:r>
              <a:rPr lang="en-US" sz="1120" dirty="0">
                <a:solidFill>
                  <a:srgbClr val="000000"/>
                </a:solidFill>
              </a:rPr>
              <a:t>w/o Nanoemulsion</a:t>
            </a:r>
          </a:p>
        </p:txBody>
      </p:sp>
    </p:spTree>
    <p:extLst>
      <p:ext uri="{BB962C8B-B14F-4D97-AF65-F5344CB8AC3E}">
        <p14:creationId xmlns:p14="http://schemas.microsoft.com/office/powerpoint/2010/main" val="2494432242"/>
      </p:ext>
    </p:extLst>
  </p:cSld>
  <p:clrMapOvr>
    <a:masterClrMapping/>
  </p:clrMapOvr>
  <p:transition/>
  <p:timing>
    <p:tnLst>
      <p:par>
        <p:cTn id="1" dur="indefinite" restart="never" nodeType="tmRoot">
          <p:childTnLst>
            <p:par>
              <p:cTn id="2"/>
            </p:par>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ole tekstowe 17">
            <a:extLst>
              <a:ext uri="{FF2B5EF4-FFF2-40B4-BE49-F238E27FC236}">
                <a16:creationId xmlns="" xmlns:a16="http://schemas.microsoft.com/office/drawing/2014/main" id="{2DF34A44-9564-17FA-F0B3-7723E46E3821}"/>
              </a:ext>
            </a:extLst>
          </p:cNvPr>
          <p:cNvSpPr txBox="1"/>
          <p:nvPr/>
        </p:nvSpPr>
        <p:spPr>
          <a:xfrm>
            <a:off x="959024" y="464096"/>
            <a:ext cx="6855162" cy="5577840"/>
          </a:xfrm>
          <a:prstGeom prst="rect">
            <a:avLst/>
          </a:prstGeom>
          <a:noFill/>
        </p:spPr>
        <p:txBody>
          <a:bodyPr wrap="square" lIns="182880" tIns="0" rIns="0" bIns="0" rtlCol="0">
            <a:noAutofit/>
          </a:bodyPr>
          <a:lstStyle/>
          <a:p>
            <a:pPr algn="ctr"/>
            <a:endParaRPr lang="en-US" sz="2613" dirty="0">
              <a:ln w="28575">
                <a:noFill/>
              </a:ln>
              <a:solidFill>
                <a:srgbClr val="000000"/>
              </a:solidFill>
              <a:latin typeface="Aptos" panose="020B0004020202020204" pitchFamily="34" charset="0"/>
            </a:endParaRPr>
          </a:p>
          <a:p>
            <a:pPr algn="ctr"/>
            <a:r>
              <a:rPr lang="pl-PL" sz="2613" dirty="0">
                <a:ln w="28575">
                  <a:noFill/>
                </a:ln>
                <a:solidFill>
                  <a:srgbClr val="000000"/>
                </a:solidFill>
                <a:latin typeface="Aptos" panose="020B0004020202020204" pitchFamily="34" charset="0"/>
              </a:rPr>
              <a:t>Multizol© </a:t>
            </a:r>
            <a:r>
              <a:rPr lang="en-US" sz="2613" dirty="0">
                <a:ln w="28575">
                  <a:noFill/>
                </a:ln>
                <a:solidFill>
                  <a:srgbClr val="000000"/>
                </a:solidFill>
                <a:latin typeface="Aptos" panose="020B0004020202020204" pitchFamily="34" charset="0"/>
              </a:rPr>
              <a:t>Water Shut-off Technology</a:t>
            </a:r>
          </a:p>
          <a:p>
            <a:pPr algn="ctr"/>
            <a:endParaRPr lang="en-US" sz="2613" dirty="0">
              <a:ln w="28575">
                <a:noFill/>
              </a:ln>
              <a:solidFill>
                <a:srgbClr val="000000"/>
              </a:solidFill>
              <a:latin typeface="Aptos" panose="020B0004020202020204" pitchFamily="34" charset="0"/>
            </a:endParaRPr>
          </a:p>
          <a:p>
            <a:pPr algn="ctr"/>
            <a:r>
              <a:rPr lang="en-US" sz="2240" dirty="0">
                <a:ln w="28575">
                  <a:noFill/>
                </a:ln>
                <a:solidFill>
                  <a:srgbClr val="000000"/>
                </a:solidFill>
                <a:latin typeface="Aptos" panose="020B0004020202020204" pitchFamily="34" charset="0"/>
              </a:rPr>
              <a:t>M</a:t>
            </a:r>
            <a:r>
              <a:rPr lang="pl-PL" sz="2240" dirty="0" smtClean="0">
                <a:ln w="28575">
                  <a:noFill/>
                </a:ln>
                <a:solidFill>
                  <a:srgbClr val="000000"/>
                </a:solidFill>
                <a:latin typeface="Aptos" panose="020B0004020202020204" pitchFamily="34" charset="0"/>
              </a:rPr>
              <a:t>icel</a:t>
            </a:r>
            <a:r>
              <a:rPr lang="en-US" sz="2240" dirty="0" smtClean="0">
                <a:ln w="28575">
                  <a:noFill/>
                </a:ln>
                <a:solidFill>
                  <a:srgbClr val="000000"/>
                </a:solidFill>
                <a:latin typeface="Aptos" panose="020B0004020202020204" pitchFamily="34" charset="0"/>
              </a:rPr>
              <a:t>l</a:t>
            </a:r>
            <a:r>
              <a:rPr lang="pl-PL" sz="2240" dirty="0" smtClean="0">
                <a:ln w="28575">
                  <a:noFill/>
                </a:ln>
                <a:solidFill>
                  <a:srgbClr val="000000"/>
                </a:solidFill>
                <a:latin typeface="Aptos" panose="020B0004020202020204" pitchFamily="34" charset="0"/>
              </a:rPr>
              <a:t>ar </a:t>
            </a:r>
            <a:r>
              <a:rPr lang="en-AU" sz="2240" dirty="0" smtClean="0">
                <a:ln w="28575">
                  <a:noFill/>
                </a:ln>
                <a:solidFill>
                  <a:srgbClr val="000000"/>
                </a:solidFill>
                <a:latin typeface="Aptos" panose="020B0004020202020204" pitchFamily="34" charset="0"/>
              </a:rPr>
              <a:t>Microemulsion</a:t>
            </a:r>
            <a:r>
              <a:rPr lang="pl-PL" sz="2240" dirty="0" smtClean="0">
                <a:ln w="28575">
                  <a:noFill/>
                </a:ln>
                <a:solidFill>
                  <a:srgbClr val="000000"/>
                </a:solidFill>
                <a:latin typeface="Aptos" panose="020B0004020202020204" pitchFamily="34" charset="0"/>
              </a:rPr>
              <a:t> </a:t>
            </a:r>
            <a:r>
              <a:rPr lang="en-US" sz="2240" dirty="0">
                <a:ln w="28575">
                  <a:noFill/>
                </a:ln>
                <a:solidFill>
                  <a:srgbClr val="000000"/>
                </a:solidFill>
                <a:latin typeface="Aptos" panose="020B0004020202020204" pitchFamily="34" charset="0"/>
              </a:rPr>
              <a:t>F</a:t>
            </a:r>
            <a:r>
              <a:rPr lang="pl-PL" sz="2240" dirty="0">
                <a:ln w="28575">
                  <a:noFill/>
                </a:ln>
                <a:solidFill>
                  <a:srgbClr val="000000"/>
                </a:solidFill>
                <a:latin typeface="Aptos" panose="020B0004020202020204" pitchFamily="34" charset="0"/>
              </a:rPr>
              <a:t>luid </a:t>
            </a:r>
            <a:endParaRPr lang="en-US" sz="2240" dirty="0">
              <a:ln w="28575">
                <a:noFill/>
              </a:ln>
              <a:solidFill>
                <a:srgbClr val="000000"/>
              </a:solidFill>
              <a:latin typeface="Aptos" panose="020B0004020202020204" pitchFamily="34" charset="0"/>
            </a:endParaRPr>
          </a:p>
          <a:p>
            <a:pPr algn="ctr"/>
            <a:endParaRPr lang="en-US" sz="2240" dirty="0">
              <a:ln w="28575">
                <a:noFill/>
              </a:ln>
              <a:solidFill>
                <a:srgbClr val="000000"/>
              </a:solidFill>
              <a:latin typeface="Aptos" panose="020B0004020202020204" pitchFamily="34" charset="0"/>
            </a:endParaRPr>
          </a:p>
          <a:p>
            <a:pPr algn="ctr"/>
            <a:endParaRPr lang="en-US" sz="2240" dirty="0">
              <a:ln w="28575">
                <a:noFill/>
              </a:ln>
              <a:solidFill>
                <a:srgbClr val="000000"/>
              </a:solidFill>
              <a:latin typeface="Aptos" panose="020B0004020202020204" pitchFamily="34" charset="0"/>
            </a:endParaRPr>
          </a:p>
          <a:p>
            <a:pPr algn="ctr"/>
            <a:endParaRPr lang="en-US" sz="1867" b="0" dirty="0">
              <a:ln w="28575">
                <a:noFill/>
              </a:ln>
              <a:solidFill>
                <a:srgbClr val="000000"/>
              </a:solidFill>
              <a:latin typeface="Aptos" panose="020B0004020202020204" pitchFamily="34" charset="0"/>
            </a:endParaRPr>
          </a:p>
          <a:p>
            <a:pPr algn="ctr"/>
            <a:endParaRPr lang="en-US" sz="1867" b="0" dirty="0">
              <a:solidFill>
                <a:srgbClr val="000000"/>
              </a:solidFill>
              <a:latin typeface="Aptos" panose="020B0004020202020204"/>
            </a:endParaRPr>
          </a:p>
          <a:p>
            <a:pPr algn="ctr"/>
            <a:endParaRPr lang="en-US" sz="2240" dirty="0">
              <a:solidFill>
                <a:srgbClr val="000000"/>
              </a:solidFill>
              <a:latin typeface="Aptos" panose="020B0004020202020204"/>
            </a:endParaRPr>
          </a:p>
          <a:p>
            <a:pPr algn="ctr"/>
            <a:r>
              <a:rPr lang="en-US" sz="2240" dirty="0" smtClean="0">
                <a:solidFill>
                  <a:srgbClr val="000000"/>
                </a:solidFill>
                <a:latin typeface="Aptos" panose="020B0004020202020204"/>
              </a:rPr>
              <a:t>CONTACTS</a:t>
            </a:r>
            <a:endParaRPr lang="en-US" sz="2240" dirty="0">
              <a:solidFill>
                <a:srgbClr val="000000"/>
              </a:solidFill>
              <a:latin typeface="Aptos" panose="020B0004020202020204"/>
            </a:endParaRPr>
          </a:p>
          <a:p>
            <a:pPr algn="ctr"/>
            <a:endParaRPr lang="en-US" sz="1867" b="0" dirty="0">
              <a:solidFill>
                <a:srgbClr val="000000"/>
              </a:solidFill>
              <a:latin typeface="Aptos" panose="020B0004020202020204"/>
            </a:endParaRPr>
          </a:p>
          <a:p>
            <a:pPr algn="ctr"/>
            <a:r>
              <a:rPr lang="en-US" sz="2000" b="0" dirty="0">
                <a:solidFill>
                  <a:srgbClr val="000000"/>
                </a:solidFill>
                <a:latin typeface="Aptos" panose="020B0004020202020204"/>
              </a:rPr>
              <a:t>Sławomir Falkowicz</a:t>
            </a:r>
            <a:r>
              <a:rPr lang="en-US" sz="2000" dirty="0">
                <a:solidFill>
                  <a:srgbClr val="000000"/>
                </a:solidFill>
                <a:latin typeface="Aptos" panose="020B0004020202020204"/>
              </a:rPr>
              <a:t>, </a:t>
            </a:r>
            <a:r>
              <a:rPr lang="en-US" sz="2000" dirty="0">
                <a:solidFill>
                  <a:srgbClr val="0070C0"/>
                </a:solidFill>
                <a:latin typeface="Aptos" panose="020B0004020202020204"/>
              </a:rPr>
              <a:t>falkowicz@inig.pl</a:t>
            </a:r>
          </a:p>
          <a:p>
            <a:pPr algn="ctr"/>
            <a:r>
              <a:rPr lang="en-US" sz="1867" dirty="0">
                <a:solidFill>
                  <a:srgbClr val="000000"/>
                </a:solidFill>
              </a:rPr>
              <a:t/>
            </a:r>
            <a:br>
              <a:rPr lang="en-US" sz="1867" dirty="0">
                <a:solidFill>
                  <a:srgbClr val="000000"/>
                </a:solidFill>
              </a:rPr>
            </a:br>
            <a:r>
              <a:rPr lang="en-US" sz="2000" b="0" dirty="0">
                <a:solidFill>
                  <a:srgbClr val="000000"/>
                </a:solidFill>
                <a:latin typeface="Aptos" panose="020B0004020202020204"/>
              </a:rPr>
              <a:t>Winicjusz Stanik, </a:t>
            </a:r>
            <a:r>
              <a:rPr lang="en-US" sz="2000" dirty="0">
                <a:solidFill>
                  <a:srgbClr val="0070C0"/>
                </a:solidFill>
                <a:latin typeface="Aptos" panose="020B0004020202020204"/>
              </a:rPr>
              <a:t>stanik@inig.pl</a:t>
            </a:r>
          </a:p>
          <a:p>
            <a:pPr algn="ctr"/>
            <a:endParaRPr lang="en-US" sz="1867" dirty="0">
              <a:solidFill>
                <a:srgbClr val="0070C0"/>
              </a:solidFill>
              <a:latin typeface="Aptos" panose="020B0004020202020204"/>
            </a:endParaRPr>
          </a:p>
          <a:p>
            <a:pPr algn="ctr"/>
            <a:endParaRPr lang="en-US" sz="1867" dirty="0">
              <a:solidFill>
                <a:srgbClr val="0070C0"/>
              </a:solidFill>
              <a:latin typeface="Aptos" panose="020B0004020202020204"/>
            </a:endParaRPr>
          </a:p>
          <a:p>
            <a:pPr algn="ctr"/>
            <a:endParaRPr lang="en-US" sz="1867" b="0" dirty="0">
              <a:ln w="28575">
                <a:noFill/>
              </a:ln>
              <a:solidFill>
                <a:srgbClr val="000000"/>
              </a:solidFill>
              <a:latin typeface="Aptos" panose="020B0004020202020204" pitchFamily="34" charset="0"/>
            </a:endParaRPr>
          </a:p>
          <a:p>
            <a:pPr algn="ctr"/>
            <a:endParaRPr lang="en-US" sz="1867" b="0" dirty="0">
              <a:ln w="28575">
                <a:noFill/>
              </a:ln>
              <a:solidFill>
                <a:srgbClr val="000000"/>
              </a:solidFill>
              <a:latin typeface="Aptos" panose="020B0004020202020204" pitchFamily="34" charset="0"/>
            </a:endParaRPr>
          </a:p>
          <a:p>
            <a:pPr algn="ctr"/>
            <a:endParaRPr lang="pl-PL" sz="1867" b="0" dirty="0">
              <a:ln w="28575">
                <a:solidFill>
                  <a:srgbClr val="000000"/>
                </a:solidFill>
              </a:ln>
              <a:solidFill>
                <a:srgbClr val="000000"/>
              </a:solidFill>
              <a:latin typeface="Aptos" panose="020B0004020202020204" pitchFamily="34" charset="0"/>
            </a:endParaRPr>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7176" y="2552328"/>
            <a:ext cx="3926566" cy="938784"/>
          </a:xfrm>
          <a:prstGeom prst="rect">
            <a:avLst/>
          </a:prstGeom>
        </p:spPr>
      </p:pic>
      <p:sp>
        <p:nvSpPr>
          <p:cNvPr id="3" name="TextBox 2"/>
          <p:cNvSpPr txBox="1"/>
          <p:nvPr/>
        </p:nvSpPr>
        <p:spPr>
          <a:xfrm>
            <a:off x="2183160" y="6080720"/>
            <a:ext cx="1080120" cy="324384"/>
          </a:xfrm>
          <a:prstGeom prst="rect">
            <a:avLst/>
          </a:prstGeom>
          <a:noFill/>
        </p:spPr>
        <p:txBody>
          <a:bodyPr wrap="square" rtlCol="0">
            <a:spAutoFit/>
          </a:bodyPr>
          <a:lstStyle/>
          <a:p>
            <a:endParaRPr lang="en-US" dirty="0"/>
          </a:p>
        </p:txBody>
      </p:sp>
      <p:sp>
        <p:nvSpPr>
          <p:cNvPr id="4" name="TextBox 3"/>
          <p:cNvSpPr txBox="1"/>
          <p:nvPr/>
        </p:nvSpPr>
        <p:spPr>
          <a:xfrm>
            <a:off x="1247056" y="5936704"/>
            <a:ext cx="2448272" cy="464096"/>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6156128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011600" y="433274"/>
            <a:ext cx="6480720" cy="1138773"/>
          </a:xfrm>
          <a:prstGeom prst="rect">
            <a:avLst/>
          </a:prstGeom>
          <a:solidFill>
            <a:schemeClr val="bg1">
              <a:lumMod val="95000"/>
            </a:schemeClr>
          </a:solidFill>
        </p:spPr>
        <p:txBody>
          <a:bodyPr wrap="square" rtlCol="0">
            <a:spAutoFit/>
          </a:bodyPr>
          <a:lstStyle/>
          <a:p>
            <a:pPr lvl="0" algn="ctr"/>
            <a:r>
              <a:rPr lang="en-US" sz="2000" dirty="0" smtClean="0">
                <a:solidFill>
                  <a:srgbClr val="0070C0"/>
                </a:solidFill>
                <a:latin typeface="Times New Roman" panose="02020603050405020304" pitchFamily="18" charset="0"/>
                <a:cs typeface="Times New Roman" panose="02020603050405020304" pitchFamily="18" charset="0"/>
              </a:rPr>
              <a:t>Thank you for attending</a:t>
            </a:r>
          </a:p>
          <a:p>
            <a:pPr lvl="0" algn="ctr"/>
            <a:endParaRPr lang="en-US" sz="2400" dirty="0" smtClean="0">
              <a:solidFill>
                <a:srgbClr val="0070C0"/>
              </a:solidFill>
              <a:latin typeface="Times New Roman" panose="02020603050405020304" pitchFamily="18" charset="0"/>
              <a:cs typeface="Times New Roman" panose="02020603050405020304" pitchFamily="18" charset="0"/>
            </a:endParaRPr>
          </a:p>
          <a:p>
            <a:pPr lvl="0" algn="ctr"/>
            <a:r>
              <a:rPr lang="en-US" sz="2400" i="1" dirty="0" smtClean="0">
                <a:solidFill>
                  <a:srgbClr val="0070C0"/>
                </a:solidFill>
                <a:latin typeface="Times New Roman" panose="02020603050405020304" pitchFamily="18" charset="0"/>
                <a:cs typeface="Times New Roman" panose="02020603050405020304" pitchFamily="18" charset="0"/>
              </a:rPr>
              <a:t>Microbial EOR Past, Present &amp; Future </a:t>
            </a:r>
            <a:endParaRPr lang="en-US" sz="2400" i="1" dirty="0">
              <a:solidFill>
                <a:srgbClr val="0070C0"/>
              </a:solidFill>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363528" y="4784576"/>
            <a:ext cx="3888432" cy="1015663"/>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smtClean="0">
                <a:ln>
                  <a:noFill/>
                </a:ln>
                <a:solidFill>
                  <a:srgbClr val="222222"/>
                </a:solidFill>
                <a:effectLst/>
                <a:latin typeface="Verdana" panose="020B0604030504040204" pitchFamily="34" charset="0"/>
                <a:ea typeface="Verdana" panose="020B0604030504040204" pitchFamily="34" charset="0"/>
                <a:cs typeface="Verdana" panose="020B0604030504040204" pitchFamily="34" charset="0"/>
              </a:rPr>
              <a:t>Dominion Energy Services</a:t>
            </a:r>
            <a:r>
              <a:rPr kumimoji="0" lang="en-US" altLang="en-US" sz="1200" b="0" i="0" u="none" strike="noStrike" cap="none" normalizeH="0" baseline="0" dirty="0" smtClean="0">
                <a:ln>
                  <a:noFill/>
                </a:ln>
                <a:solidFill>
                  <a:srgbClr val="222222"/>
                </a:solidFill>
                <a:effectLst/>
                <a:latin typeface="Verdana" panose="020B0604030504040204" pitchFamily="34" charset="0"/>
                <a:ea typeface="Verdana" panose="020B0604030504040204" pitchFamily="34" charset="0"/>
                <a:cs typeface="Verdana" panose="020B0604030504040204" pitchFamily="34" charset="0"/>
              </a:rPr>
              <a:t> </a:t>
            </a:r>
            <a:r>
              <a:rPr kumimoji="0" lang="en-US" altLang="en-US" sz="1200" b="1" i="0" u="none" strike="noStrike" cap="none" normalizeH="0" baseline="0" dirty="0" smtClean="0">
                <a:ln>
                  <a:noFill/>
                </a:ln>
                <a:solidFill>
                  <a:srgbClr val="222222"/>
                </a:solidFill>
                <a:effectLst/>
                <a:latin typeface="Verdana" panose="020B0604030504040204" pitchFamily="34" charset="0"/>
                <a:ea typeface="Verdana" panose="020B0604030504040204" pitchFamily="34" charset="0"/>
                <a:cs typeface="Verdana" panose="020B060403050404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smtClean="0">
                <a:ln>
                  <a:noFill/>
                </a:ln>
                <a:solidFill>
                  <a:srgbClr val="222222"/>
                </a:solidFill>
                <a:effectLst/>
                <a:latin typeface="Verdana" panose="020B0604030504040204" pitchFamily="34" charset="0"/>
                <a:ea typeface="Verdana" panose="020B0604030504040204" pitchFamily="34" charset="0"/>
                <a:cs typeface="Verdana" panose="020B0604030504040204" pitchFamily="34" charset="0"/>
              </a:rPr>
              <a:t>Michael Walvoord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222222"/>
                </a:solidFill>
                <a:effectLst/>
                <a:latin typeface="Verdana" panose="020B0604030504040204" pitchFamily="34" charset="0"/>
                <a:ea typeface="Verdana" panose="020B0604030504040204" pitchFamily="34" charset="0"/>
                <a:cs typeface="Verdana" panose="020B0604030504040204" pitchFamily="34" charset="0"/>
              </a:rPr>
              <a:t>713-899-2861</a:t>
            </a:r>
            <a:endParaRPr lang="en-US" altLang="en-US" sz="1200" b="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1155CC"/>
                </a:solidFill>
                <a:effectLst/>
                <a:latin typeface="Verdana" panose="020B0604030504040204" pitchFamily="34" charset="0"/>
                <a:ea typeface="Verdana" panose="020B0604030504040204" pitchFamily="34" charset="0"/>
                <a:cs typeface="Verdana" panose="020B0604030504040204" pitchFamily="34" charset="0"/>
                <a:hlinkClick r:id="rId3"/>
              </a:rPr>
              <a:t>mwalvoord@dominionenergyservices.net</a:t>
            </a:r>
            <a:endParaRPr lang="en-US" altLang="en-US" sz="1200" b="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1155CC"/>
                </a:solidFill>
                <a:effectLst/>
                <a:latin typeface="Verdana" panose="020B0604030504040204" pitchFamily="34" charset="0"/>
                <a:ea typeface="Verdana" panose="020B0604030504040204" pitchFamily="34" charset="0"/>
                <a:cs typeface="Verdana" panose="020B0604030504040204" pitchFamily="34" charset="0"/>
                <a:hlinkClick r:id="rId4"/>
              </a:rPr>
              <a:t>www.dominionenergyservices.net</a:t>
            </a:r>
            <a:endParaRPr kumimoji="0" lang="en-US" altLang="en-US" sz="12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Rectangle 1"/>
          <p:cNvSpPr>
            <a:spLocks noChangeArrowheads="1"/>
          </p:cNvSpPr>
          <p:nvPr/>
        </p:nvSpPr>
        <p:spPr bwMode="auto">
          <a:xfrm>
            <a:off x="5265744" y="4709169"/>
            <a:ext cx="3075384" cy="1015663"/>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smtClean="0">
                <a:solidFill>
                  <a:srgbClr val="222222"/>
                </a:solidFill>
                <a:latin typeface="Verdana" panose="020B0604030504040204" pitchFamily="34" charset="0"/>
                <a:ea typeface="Verdana" panose="020B0604030504040204" pitchFamily="34" charset="0"/>
                <a:cs typeface="Verdana" panose="020B0604030504040204" pitchFamily="34" charset="0"/>
              </a:rPr>
              <a:t>RAM Biochemicals, Inc.</a:t>
            </a:r>
            <a:r>
              <a:rPr kumimoji="0" lang="en-US" altLang="en-US" sz="1200" b="0" i="0" u="none" strike="noStrike" cap="none" normalizeH="0" baseline="0" dirty="0" smtClean="0">
                <a:ln>
                  <a:noFill/>
                </a:ln>
                <a:solidFill>
                  <a:srgbClr val="222222"/>
                </a:solidFill>
                <a:effectLst/>
                <a:latin typeface="Verdana" panose="020B0604030504040204" pitchFamily="34" charset="0"/>
                <a:ea typeface="Verdana" panose="020B0604030504040204" pitchFamily="34" charset="0"/>
                <a:cs typeface="Verdana" panose="020B0604030504040204" pitchFamily="34" charset="0"/>
              </a:rPr>
              <a:t> </a:t>
            </a:r>
            <a:r>
              <a:rPr kumimoji="0" lang="en-US" altLang="en-US" sz="1200" b="1" i="0" u="none" strike="noStrike" cap="none" normalizeH="0" baseline="0" dirty="0" smtClean="0">
                <a:ln>
                  <a:noFill/>
                </a:ln>
                <a:solidFill>
                  <a:srgbClr val="222222"/>
                </a:solidFill>
                <a:effectLst/>
                <a:latin typeface="Verdana" panose="020B0604030504040204" pitchFamily="34" charset="0"/>
                <a:ea typeface="Verdana" panose="020B0604030504040204" pitchFamily="34" charset="0"/>
                <a:cs typeface="Verdana" panose="020B060403050404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smtClean="0">
                <a:solidFill>
                  <a:srgbClr val="222222"/>
                </a:solidFill>
                <a:latin typeface="Verdana" panose="020B0604030504040204" pitchFamily="34" charset="0"/>
                <a:ea typeface="Verdana" panose="020B0604030504040204" pitchFamily="34" charset="0"/>
                <a:cs typeface="Verdana" panose="020B0604030504040204" pitchFamily="34" charset="0"/>
              </a:rPr>
              <a:t>Phillip Launt</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smtClean="0">
                <a:solidFill>
                  <a:srgbClr val="222222"/>
                </a:solidFill>
                <a:latin typeface="Verdana" panose="020B0604030504040204" pitchFamily="34" charset="0"/>
                <a:ea typeface="Verdana" panose="020B0604030504040204" pitchFamily="34" charset="0"/>
                <a:cs typeface="Verdana" panose="020B0604030504040204" pitchFamily="34" charset="0"/>
              </a:rPr>
              <a:t>806-395-2022</a:t>
            </a:r>
            <a:endParaRPr lang="en-US" altLang="en-US" sz="1200" b="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smtClean="0">
                <a:solidFill>
                  <a:srgbClr val="1155CC"/>
                </a:solidFill>
                <a:latin typeface="Verdana" panose="020B0604030504040204" pitchFamily="34" charset="0"/>
                <a:ea typeface="Verdana" panose="020B0604030504040204" pitchFamily="34" charset="0"/>
                <a:cs typeface="Verdana" panose="020B0604030504040204" pitchFamily="34" charset="0"/>
              </a:rPr>
              <a:t>pdlaunt@rambiochemicals.com</a:t>
            </a:r>
            <a:endParaRPr lang="en-US" altLang="en-US" sz="1200" b="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smtClean="0">
                <a:solidFill>
                  <a:srgbClr val="1155CC"/>
                </a:solidFill>
                <a:latin typeface="Verdana" panose="020B0604030504040204" pitchFamily="34" charset="0"/>
                <a:ea typeface="Verdana" panose="020B0604030504040204" pitchFamily="34" charset="0"/>
                <a:cs typeface="Verdana" panose="020B0604030504040204" pitchFamily="34" charset="0"/>
              </a:rPr>
              <a:t>www.rambiochemicals.com</a:t>
            </a:r>
            <a:endParaRPr kumimoji="0" lang="en-US" altLang="en-US" sz="12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descr="Logo, company name&#10;&#10;Description automatically generated">
            <a:hlinkClick r:id="rId5"/>
            <a:extLst>
              <a:ext uri="{FF2B5EF4-FFF2-40B4-BE49-F238E27FC236}">
                <a16:creationId xmlns:a16="http://schemas.microsoft.com/office/drawing/2014/main" xmlns="" id="{EB6C54CC-242C-3610-C9B3-1C6A1FC08006}"/>
              </a:ext>
            </a:extLst>
          </p:cNvPr>
          <p:cNvPicPr preferRelativeResize="0">
            <a:picLocks/>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10384" y="3606758"/>
            <a:ext cx="1097280" cy="1097280"/>
          </a:xfrm>
          <a:prstGeom prst="rect">
            <a:avLst/>
          </a:prstGeom>
          <a:noFill/>
          <a:ln>
            <a:noFill/>
          </a:ln>
        </p:spPr>
      </p:pic>
      <p:pic>
        <p:nvPicPr>
          <p:cNvPr id="13" name="Picture 5">
            <a:hlinkClick r:id="rId8"/>
          </p:cNvP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2816" y="3695926"/>
            <a:ext cx="1554480" cy="1008112"/>
          </a:xfrm>
          <a:prstGeom prst="rect">
            <a:avLst/>
          </a:prstGeom>
          <a:noFill/>
          <a:ln>
            <a:noFill/>
          </a:ln>
          <a:effectLst/>
          <a:extLst/>
        </p:spPr>
      </p:pic>
      <p:sp>
        <p:nvSpPr>
          <p:cNvPr id="14" name="TextBox 13"/>
          <p:cNvSpPr txBox="1"/>
          <p:nvPr/>
        </p:nvSpPr>
        <p:spPr>
          <a:xfrm>
            <a:off x="1645920" y="1804200"/>
            <a:ext cx="5212080" cy="646331"/>
          </a:xfrm>
          <a:prstGeom prst="rect">
            <a:avLst/>
          </a:prstGeom>
          <a:noFill/>
        </p:spPr>
        <p:txBody>
          <a:bodyPr wrap="square" rtlCol="0">
            <a:spAutoFit/>
          </a:bodyPr>
          <a:lstStyle/>
          <a:p>
            <a:pPr algn="ctr"/>
            <a:r>
              <a:rPr lang="en-US" sz="1800" dirty="0" smtClean="0">
                <a:latin typeface="Times New Roman" panose="02020603050405020304" pitchFamily="18" charset="0"/>
                <a:cs typeface="Times New Roman" panose="02020603050405020304" pitchFamily="18" charset="0"/>
              </a:rPr>
              <a:t>A special thanks to TORP and Kansas University</a:t>
            </a:r>
          </a:p>
          <a:p>
            <a:pPr algn="ctr"/>
            <a:r>
              <a:rPr lang="en-US" sz="1800" dirty="0" smtClean="0">
                <a:latin typeface="Times New Roman" panose="02020603050405020304" pitchFamily="18" charset="0"/>
                <a:cs typeface="Times New Roman" panose="02020603050405020304" pitchFamily="18" charset="0"/>
              </a:rPr>
              <a:t>For hosting this video conference</a:t>
            </a:r>
            <a:endParaRPr lang="en-US" sz="1800" dirty="0">
              <a:latin typeface="Times New Roman" panose="02020603050405020304" pitchFamily="18" charset="0"/>
              <a:cs typeface="Times New Roman" panose="02020603050405020304" pitchFamily="18" charset="0"/>
            </a:endParaRPr>
          </a:p>
        </p:txBody>
      </p:sp>
      <p:pic>
        <p:nvPicPr>
          <p:cNvPr id="8" name="Picture 7">
            <a:hlinkClick r:id="rId10"/>
          </p:cNvPr>
          <p:cNvPicPr preferRelativeResize="0">
            <a:picLocks/>
          </p:cNvPicPr>
          <p:nvPr/>
        </p:nvPicPr>
        <p:blipFill>
          <a:blip r:embed="rId11">
            <a:extLst>
              <a:ext uri="{28A0092B-C50C-407E-A947-70E740481C1C}">
                <a14:useLocalDpi xmlns:a14="http://schemas.microsoft.com/office/drawing/2010/main" val="0"/>
              </a:ext>
            </a:extLst>
          </a:blip>
          <a:stretch>
            <a:fillRect/>
          </a:stretch>
        </p:blipFill>
        <p:spPr>
          <a:xfrm>
            <a:off x="2589616" y="2596081"/>
            <a:ext cx="2743200" cy="731520"/>
          </a:xfrm>
          <a:prstGeom prst="rect">
            <a:avLst/>
          </a:prstGeom>
        </p:spPr>
      </p:pic>
      <p:sp>
        <p:nvSpPr>
          <p:cNvPr id="2" name="Rectangle 1"/>
          <p:cNvSpPr/>
          <p:nvPr/>
        </p:nvSpPr>
        <p:spPr>
          <a:xfrm>
            <a:off x="2280312" y="3254250"/>
            <a:ext cx="3353803" cy="307777"/>
          </a:xfrm>
          <a:prstGeom prst="rect">
            <a:avLst/>
          </a:prstGeom>
        </p:spPr>
        <p:txBody>
          <a:bodyPr wrap="none">
            <a:spAutoFit/>
          </a:bodyPr>
          <a:lstStyle/>
          <a:p>
            <a:pPr algn="ctr"/>
            <a:r>
              <a:rPr lang="en-US" sz="1400" b="0" dirty="0">
                <a:solidFill>
                  <a:srgbClr val="000000"/>
                </a:solidFill>
                <a:latin typeface="Aptos" panose="020B0004020202020204"/>
              </a:rPr>
              <a:t>Sławomir Falkowicz</a:t>
            </a:r>
            <a:r>
              <a:rPr lang="en-US" sz="1400" dirty="0">
                <a:solidFill>
                  <a:srgbClr val="000000"/>
                </a:solidFill>
                <a:latin typeface="Aptos" panose="020B0004020202020204"/>
              </a:rPr>
              <a:t>, </a:t>
            </a:r>
            <a:r>
              <a:rPr lang="en-US" sz="1400" dirty="0">
                <a:solidFill>
                  <a:srgbClr val="0070C0"/>
                </a:solidFill>
                <a:latin typeface="Aptos" panose="020B0004020202020204"/>
              </a:rPr>
              <a:t>falkowicz@inig.pl</a:t>
            </a:r>
            <a:endParaRPr lang="en-US" sz="1400" dirty="0">
              <a:solidFill>
                <a:srgbClr val="0070C0"/>
              </a:solidFill>
              <a:latin typeface="Aptos" panose="020B0004020202020204"/>
            </a:endParaRPr>
          </a:p>
        </p:txBody>
      </p:sp>
      <p:sp>
        <p:nvSpPr>
          <p:cNvPr id="5" name="TextBox 4"/>
          <p:cNvSpPr txBox="1"/>
          <p:nvPr/>
        </p:nvSpPr>
        <p:spPr>
          <a:xfrm>
            <a:off x="2568672" y="3562027"/>
            <a:ext cx="2985432" cy="307777"/>
          </a:xfrm>
          <a:prstGeom prst="rect">
            <a:avLst/>
          </a:prstGeom>
          <a:noFill/>
        </p:spPr>
        <p:txBody>
          <a:bodyPr wrap="square" rtlCol="0">
            <a:spAutoFit/>
          </a:bodyPr>
          <a:lstStyle/>
          <a:p>
            <a:r>
              <a:rPr lang="en-US" sz="1400" b="0" dirty="0" err="1">
                <a:solidFill>
                  <a:srgbClr val="000000"/>
                </a:solidFill>
                <a:latin typeface="Aptos" panose="020B0004020202020204"/>
              </a:rPr>
              <a:t>Winicjusz</a:t>
            </a:r>
            <a:r>
              <a:rPr lang="en-US" sz="1400" b="0" dirty="0">
                <a:solidFill>
                  <a:srgbClr val="000000"/>
                </a:solidFill>
                <a:latin typeface="Aptos" panose="020B0004020202020204"/>
              </a:rPr>
              <a:t> </a:t>
            </a:r>
            <a:r>
              <a:rPr lang="en-US" sz="1400" b="0" dirty="0" err="1">
                <a:solidFill>
                  <a:srgbClr val="000000"/>
                </a:solidFill>
                <a:latin typeface="Aptos" panose="020B0004020202020204"/>
              </a:rPr>
              <a:t>Stanik</a:t>
            </a:r>
            <a:r>
              <a:rPr lang="en-US" sz="1400" b="0" dirty="0">
                <a:solidFill>
                  <a:srgbClr val="000000"/>
                </a:solidFill>
                <a:latin typeface="Aptos" panose="020B0004020202020204"/>
              </a:rPr>
              <a:t>, </a:t>
            </a:r>
            <a:r>
              <a:rPr lang="en-US" sz="1400" dirty="0">
                <a:solidFill>
                  <a:srgbClr val="0070C0"/>
                </a:solidFill>
                <a:latin typeface="Aptos" panose="020B0004020202020204"/>
              </a:rPr>
              <a:t>stanik@inig.pl</a:t>
            </a:r>
            <a:endParaRPr lang="en-US" sz="1400" dirty="0"/>
          </a:p>
        </p:txBody>
      </p:sp>
    </p:spTree>
    <p:extLst>
      <p:ext uri="{BB962C8B-B14F-4D97-AF65-F5344CB8AC3E}">
        <p14:creationId xmlns:p14="http://schemas.microsoft.com/office/powerpoint/2010/main" val="2290453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656808" y="824801"/>
            <a:ext cx="7741440" cy="26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6195" tIns="50045" rIns="76195" bIns="38098"/>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9pPr>
          </a:lstStyle>
          <a:p>
            <a:pPr algn="ctr"/>
            <a:r>
              <a:rPr lang="en-US" altLang="en-US" sz="1354" dirty="0"/>
              <a:t>Tertiary recovery – enhanced oil recovery (EOR) is comprised of a suite of technologies </a:t>
            </a:r>
          </a:p>
        </p:txBody>
      </p:sp>
      <p:sp>
        <p:nvSpPr>
          <p:cNvPr id="16386" name="Text Box 2"/>
          <p:cNvSpPr txBox="1">
            <a:spLocks noChangeArrowheads="1"/>
          </p:cNvSpPr>
          <p:nvPr/>
        </p:nvSpPr>
        <p:spPr bwMode="auto">
          <a:xfrm>
            <a:off x="1043880" y="195217"/>
            <a:ext cx="6967296" cy="396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6195" tIns="57512" rIns="76195" bIns="38098"/>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Lucida Sans Unicode" panose="020B0602030504020204" pitchFamily="34" charset="0"/>
              </a:defRPr>
            </a:lvl9pPr>
          </a:lstStyle>
          <a:p>
            <a:pPr algn="ctr"/>
            <a:r>
              <a:rPr lang="en-US" altLang="en-US" sz="2000" dirty="0">
                <a:solidFill>
                  <a:srgbClr val="280099"/>
                </a:solidFill>
                <a:effectLst>
                  <a:outerShdw blurRad="38100" dist="38100" dir="2700000" algn="tl">
                    <a:srgbClr val="C0C0C0"/>
                  </a:outerShdw>
                </a:effectLst>
                <a:latin typeface="Microsoft Sans Serif" panose="020B0604020202020204" pitchFamily="34" charset="0"/>
              </a:rPr>
              <a:t>Tertiary Recovery</a:t>
            </a:r>
          </a:p>
          <a:p>
            <a:pPr algn="ctr"/>
            <a:endParaRPr lang="en-US" altLang="en-US" sz="2201" dirty="0"/>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b="55032"/>
          <a:stretch>
            <a:fillRect/>
          </a:stretch>
        </p:blipFill>
        <p:spPr bwMode="auto">
          <a:xfrm>
            <a:off x="781404" y="1161500"/>
            <a:ext cx="7305831" cy="4358531"/>
          </a:xfrm>
          <a:prstGeom prst="rect">
            <a:avLst/>
          </a:prstGeom>
          <a:noFill/>
          <a:ln>
            <a:noFill/>
          </a:ln>
          <a:effectLst/>
          <a:extLst>
            <a:ext uri="{909E8E84-426E-40DD-AFC4-6F175D3DCCD1}">
              <a14:hiddenFill xmlns:a14="http://schemas.microsoft.com/office/drawing/2010/main">
                <a:blipFill dpi="0" rotWithShape="0">
                  <a:blip/>
                  <a:srcRect b="55032"/>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595891" y="4700747"/>
            <a:ext cx="7863274" cy="350865"/>
          </a:xfrm>
          <a:prstGeom prst="rect">
            <a:avLst/>
          </a:prstGeom>
          <a:noFill/>
        </p:spPr>
        <p:txBody>
          <a:bodyPr wrap="square" rtlCol="0">
            <a:spAutoFit/>
          </a:bodyPr>
          <a:lstStyle/>
          <a:p>
            <a:pPr lvl="0" algn="ctr"/>
            <a:r>
              <a:rPr lang="en-US" altLang="en-US" sz="1680" dirty="0">
                <a:solidFill>
                  <a:srgbClr val="FF0000"/>
                </a:solidFill>
              </a:rPr>
              <a:t>Tertiary recovery targets remaining 60 to 70% of OOIP still stranded in the reservoir.</a:t>
            </a:r>
          </a:p>
        </p:txBody>
      </p:sp>
      <p:pic>
        <p:nvPicPr>
          <p:cNvPr id="8" name="Picture 5"/>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5394960"/>
            <a:ext cx="1280160"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249162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214" y="98962"/>
            <a:ext cx="7254240" cy="426720"/>
          </a:xfrm>
        </p:spPr>
        <p:txBody>
          <a:bodyPr anchor="t" anchorCtr="0">
            <a:normAutofit fontScale="90000"/>
          </a:bodyPr>
          <a:lstStyle/>
          <a:p>
            <a:pPr algn="ctr" defTabSz="853321" fontAlgn="auto">
              <a:spcAft>
                <a:spcPts val="0"/>
              </a:spcAft>
              <a:defRPr/>
            </a:pPr>
            <a:r>
              <a:rPr lang="en-US" altLang="en-US" sz="2200" b="1" dirty="0">
                <a:solidFill>
                  <a:srgbClr val="280099"/>
                </a:solidFill>
                <a:effectLst>
                  <a:outerShdw blurRad="38100" dist="38100" dir="2700000" algn="tl">
                    <a:srgbClr val="C0C0C0"/>
                  </a:outerShdw>
                </a:effectLst>
                <a:latin typeface="Microsoft Sans Serif" panose="020B0604020202020204" pitchFamily="34" charset="0"/>
              </a:rPr>
              <a:t>MEOR Past History 1926 – 1985</a:t>
            </a:r>
            <a:br>
              <a:rPr lang="en-US" altLang="en-US" sz="2200" b="1" dirty="0">
                <a:solidFill>
                  <a:srgbClr val="280099"/>
                </a:solidFill>
                <a:effectLst>
                  <a:outerShdw blurRad="38100" dist="38100" dir="2700000" algn="tl">
                    <a:srgbClr val="C0C0C0"/>
                  </a:outerShdw>
                </a:effectLst>
                <a:latin typeface="Microsoft Sans Serif" panose="020B0604020202020204" pitchFamily="34" charset="0"/>
              </a:rPr>
            </a:br>
            <a:r>
              <a:rPr lang="en-US" altLang="en-US" sz="2200" b="1" dirty="0">
                <a:solidFill>
                  <a:srgbClr val="280099"/>
                </a:solidFill>
                <a:effectLst>
                  <a:outerShdw blurRad="38100" dist="38100" dir="2700000" algn="tl">
                    <a:srgbClr val="C0C0C0"/>
                  </a:outerShdw>
                </a:effectLst>
                <a:latin typeface="Microsoft Sans Serif" panose="020B0604020202020204" pitchFamily="34" charset="0"/>
              </a:rPr>
              <a:t/>
            </a:r>
            <a:br>
              <a:rPr lang="en-US" altLang="en-US" sz="2200" b="1" dirty="0">
                <a:solidFill>
                  <a:srgbClr val="280099"/>
                </a:solidFill>
                <a:effectLst>
                  <a:outerShdw blurRad="38100" dist="38100" dir="2700000" algn="tl">
                    <a:srgbClr val="C0C0C0"/>
                  </a:outerShdw>
                </a:effectLst>
                <a:latin typeface="Microsoft Sans Serif" panose="020B0604020202020204" pitchFamily="34" charset="0"/>
              </a:rPr>
            </a:br>
            <a:r>
              <a:rPr lang="en-US" altLang="en-US" sz="2200" b="1" dirty="0">
                <a:solidFill>
                  <a:srgbClr val="280099"/>
                </a:solidFill>
                <a:effectLst>
                  <a:outerShdw blurRad="38100" dist="38100" dir="2700000" algn="tl">
                    <a:srgbClr val="C0C0C0"/>
                  </a:outerShdw>
                </a:effectLst>
                <a:latin typeface="Microsoft Sans Serif" panose="020B0604020202020204" pitchFamily="34" charset="0"/>
              </a:rPr>
              <a:t/>
            </a:r>
            <a:br>
              <a:rPr lang="en-US" altLang="en-US" sz="2200" b="1" dirty="0">
                <a:solidFill>
                  <a:srgbClr val="280099"/>
                </a:solidFill>
                <a:effectLst>
                  <a:outerShdw blurRad="38100" dist="38100" dir="2700000" algn="tl">
                    <a:srgbClr val="C0C0C0"/>
                  </a:outerShdw>
                </a:effectLst>
                <a:latin typeface="Microsoft Sans Serif" panose="020B0604020202020204" pitchFamily="34" charset="0"/>
              </a:rPr>
            </a:br>
            <a:r>
              <a:rPr lang="en-US" altLang="en-US" sz="4106" b="1" dirty="0">
                <a:solidFill>
                  <a:srgbClr val="280099"/>
                </a:solidFill>
                <a:effectLst>
                  <a:outerShdw blurRad="38100" dist="38100" dir="2700000" algn="tl">
                    <a:srgbClr val="C0C0C0"/>
                  </a:outerShdw>
                </a:effectLst>
                <a:latin typeface="Microsoft Sans Serif" panose="020B0604020202020204" pitchFamily="34" charset="0"/>
              </a:rPr>
              <a:t/>
            </a:r>
            <a:br>
              <a:rPr lang="en-US" altLang="en-US" sz="4106" b="1" dirty="0">
                <a:solidFill>
                  <a:srgbClr val="280099"/>
                </a:solidFill>
                <a:effectLst>
                  <a:outerShdw blurRad="38100" dist="38100" dir="2700000" algn="tl">
                    <a:srgbClr val="C0C0C0"/>
                  </a:outerShdw>
                </a:effectLst>
                <a:latin typeface="Microsoft Sans Serif" panose="020B0604020202020204" pitchFamily="34" charset="0"/>
              </a:rPr>
            </a:br>
            <a:endParaRPr lang="en-US" sz="2053" dirty="0"/>
          </a:p>
        </p:txBody>
      </p:sp>
      <p:sp>
        <p:nvSpPr>
          <p:cNvPr id="13315" name="TextBox 2"/>
          <p:cNvSpPr txBox="1">
            <a:spLocks noChangeArrowheads="1"/>
          </p:cNvSpPr>
          <p:nvPr/>
        </p:nvSpPr>
        <p:spPr bwMode="auto">
          <a:xfrm>
            <a:off x="747214" y="525682"/>
            <a:ext cx="7680960" cy="566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noAutofit/>
          </a:bodyPr>
          <a:lstStyle/>
          <a:p>
            <a:pPr marL="0" lvl="4">
              <a:lnSpc>
                <a:spcPts val="1400"/>
              </a:lnSpc>
              <a:spcAft>
                <a:spcPts val="0"/>
              </a:spcAft>
              <a:tabLst>
                <a:tab pos="1280114" algn="l"/>
              </a:tabLst>
            </a:pPr>
            <a:r>
              <a:rPr lang="en-US" sz="1000" u="sng" dirty="0" smtClean="0">
                <a:solidFill>
                  <a:srgbClr val="C00000"/>
                </a:solidFill>
                <a:latin typeface="Verdana" panose="020B0604030504040204" pitchFamily="34" charset="0"/>
                <a:ea typeface="Verdana" panose="020B0604030504040204" pitchFamily="34" charset="0"/>
                <a:cs typeface="Verdana" panose="020B0604030504040204" pitchFamily="34" charset="0"/>
              </a:rPr>
              <a:t>1926-1940s</a:t>
            </a:r>
            <a:r>
              <a:rPr lang="en-US" sz="1000" u="sng" dirty="0">
                <a:solidFill>
                  <a:srgbClr val="C00000"/>
                </a:solidFill>
                <a:latin typeface="Verdana" panose="020B0604030504040204" pitchFamily="34" charset="0"/>
                <a:ea typeface="Verdana" panose="020B0604030504040204" pitchFamily="34" charset="0"/>
                <a:cs typeface="Verdana" panose="020B0604030504040204" pitchFamily="34" charset="0"/>
              </a:rPr>
              <a:t>: Conceptualization and Foundational </a:t>
            </a:r>
            <a:r>
              <a:rPr lang="en-US" sz="1000" u="sng" dirty="0" smtClean="0">
                <a:solidFill>
                  <a:srgbClr val="C00000"/>
                </a:solidFill>
                <a:latin typeface="Verdana" panose="020B0604030504040204" pitchFamily="34" charset="0"/>
                <a:ea typeface="Verdana" panose="020B0604030504040204" pitchFamily="34" charset="0"/>
                <a:cs typeface="Verdana" panose="020B0604030504040204" pitchFamily="34" charset="0"/>
              </a:rPr>
              <a:t>Work</a:t>
            </a:r>
          </a:p>
          <a:p>
            <a:pPr lvl="0">
              <a:lnSpc>
                <a:spcPts val="1400"/>
              </a:lnSpc>
              <a:tabLst>
                <a:tab pos="640057" algn="l"/>
              </a:tabLst>
            </a:pPr>
            <a:endParaRPr lang="en-US" sz="800" dirty="0" smtClean="0">
              <a:latin typeface="Verdana" panose="020B0604030504040204" pitchFamily="34" charset="0"/>
              <a:ea typeface="Verdana" panose="020B0604030504040204" pitchFamily="34" charset="0"/>
              <a:cs typeface="Verdana" panose="020B0604030504040204" pitchFamily="34" charset="0"/>
            </a:endParaRPr>
          </a:p>
          <a:p>
            <a:pPr lvl="0">
              <a:lnSpc>
                <a:spcPts val="1400"/>
              </a:lnSpc>
              <a:tabLst>
                <a:tab pos="633413" algn="l"/>
              </a:tabLst>
            </a:pPr>
            <a:r>
              <a:rPr lang="en-US" sz="1000" dirty="0" smtClean="0">
                <a:latin typeface="Verdana" panose="020B0604030504040204" pitchFamily="34" charset="0"/>
                <a:ea typeface="Verdana" panose="020B0604030504040204" pitchFamily="34" charset="0"/>
                <a:cs typeface="Verdana" panose="020B0604030504040204" pitchFamily="34" charset="0"/>
              </a:rPr>
              <a:t>1926</a:t>
            </a:r>
            <a:r>
              <a:rPr lang="en-US" sz="1000" dirty="0">
                <a:latin typeface="Verdana" panose="020B0604030504040204" pitchFamily="34" charset="0"/>
                <a:ea typeface="Verdana" panose="020B0604030504040204" pitchFamily="34" charset="0"/>
                <a:cs typeface="Verdana" panose="020B0604030504040204" pitchFamily="34" charset="0"/>
              </a:rPr>
              <a:t>:	</a:t>
            </a:r>
            <a:r>
              <a:rPr lang="en-US" sz="1000" u="sng" dirty="0" smtClean="0">
                <a:latin typeface="Verdana" panose="020B0604030504040204" pitchFamily="34" charset="0"/>
                <a:ea typeface="Verdana" panose="020B0604030504040204" pitchFamily="34" charset="0"/>
                <a:cs typeface="Verdana" panose="020B0604030504040204" pitchFamily="34" charset="0"/>
                <a:hlinkClick r:id="rId3"/>
              </a:rPr>
              <a:t>J.W</a:t>
            </a:r>
            <a:r>
              <a:rPr lang="en-US" sz="1000" u="sng" dirty="0">
                <a:latin typeface="Verdana" panose="020B0604030504040204" pitchFamily="34" charset="0"/>
                <a:ea typeface="Verdana" panose="020B0604030504040204" pitchFamily="34" charset="0"/>
                <a:cs typeface="Verdana" panose="020B0604030504040204" pitchFamily="34" charset="0"/>
                <a:hlinkClick r:id="rId3"/>
              </a:rPr>
              <a:t>. </a:t>
            </a:r>
            <a:r>
              <a:rPr lang="en-US" sz="1000" u="sng" dirty="0" smtClean="0">
                <a:latin typeface="Verdana" panose="020B0604030504040204" pitchFamily="34" charset="0"/>
                <a:ea typeface="Verdana" panose="020B0604030504040204" pitchFamily="34" charset="0"/>
                <a:cs typeface="Verdana" panose="020B0604030504040204" pitchFamily="34" charset="0"/>
                <a:hlinkClick r:id="rId3"/>
              </a:rPr>
              <a:t>Beckman</a:t>
            </a:r>
            <a:r>
              <a:rPr lang="en-US" sz="1000" dirty="0">
                <a:latin typeface="Verdana" panose="020B0604030504040204" pitchFamily="34" charset="0"/>
                <a:ea typeface="Verdana" panose="020B0604030504040204" pitchFamily="34" charset="0"/>
                <a:cs typeface="Verdana" panose="020B0604030504040204" pitchFamily="34" charset="0"/>
              </a:rPr>
              <a:t> </a:t>
            </a:r>
            <a:r>
              <a:rPr lang="en-US" sz="1000" dirty="0" smtClean="0">
                <a:latin typeface="Verdana" panose="020B0604030504040204" pitchFamily="34" charset="0"/>
                <a:ea typeface="Verdana" panose="020B0604030504040204" pitchFamily="34" charset="0"/>
                <a:cs typeface="Verdana" panose="020B0604030504040204" pitchFamily="34" charset="0"/>
              </a:rPr>
              <a:t>Birth of MEOR concept. Beckman suggested microbial activity could 	mobilize oil properties and generate </a:t>
            </a:r>
            <a:r>
              <a:rPr lang="en-US" sz="1000" dirty="0">
                <a:latin typeface="Verdana" panose="020B0604030504040204" pitchFamily="34" charset="0"/>
                <a:ea typeface="Verdana" panose="020B0604030504040204" pitchFamily="34" charset="0"/>
                <a:cs typeface="Verdana" panose="020B0604030504040204" pitchFamily="34" charset="0"/>
              </a:rPr>
              <a:t>gases that increase reservoir pressure</a:t>
            </a:r>
            <a:r>
              <a:rPr lang="en-US" sz="1000" dirty="0" smtClean="0">
                <a:latin typeface="Verdana" panose="020B0604030504040204" pitchFamily="34" charset="0"/>
                <a:ea typeface="Verdana" panose="020B0604030504040204" pitchFamily="34" charset="0"/>
                <a:cs typeface="Verdana" panose="020B0604030504040204" pitchFamily="34" charset="0"/>
              </a:rPr>
              <a:t>.</a:t>
            </a:r>
            <a:endParaRPr lang="en-US" sz="1000" dirty="0">
              <a:latin typeface="Verdana" panose="020B0604030504040204" pitchFamily="34" charset="0"/>
              <a:ea typeface="Verdana" panose="020B0604030504040204" pitchFamily="34" charset="0"/>
              <a:cs typeface="Verdana" panose="020B0604030504040204" pitchFamily="34" charset="0"/>
            </a:endParaRPr>
          </a:p>
          <a:p>
            <a:pPr>
              <a:lnSpc>
                <a:spcPts val="1400"/>
              </a:lnSpc>
              <a:tabLst>
                <a:tab pos="640057" algn="l"/>
              </a:tabLst>
            </a:pPr>
            <a:r>
              <a:rPr lang="en-US" sz="1000" dirty="0">
                <a:latin typeface="Verdana" panose="020B0604030504040204" pitchFamily="34" charset="0"/>
                <a:ea typeface="Verdana" panose="020B0604030504040204" pitchFamily="34" charset="0"/>
                <a:cs typeface="Verdana" panose="020B0604030504040204" pitchFamily="34" charset="0"/>
              </a:rPr>
              <a:t>1947:	</a:t>
            </a:r>
            <a:r>
              <a:rPr lang="en-US" sz="1000" dirty="0">
                <a:latin typeface="Verdana" panose="020B0604030504040204" pitchFamily="34" charset="0"/>
                <a:ea typeface="Verdana" panose="020B0604030504040204" pitchFamily="34" charset="0"/>
                <a:cs typeface="Verdana" panose="020B0604030504040204" pitchFamily="34" charset="0"/>
                <a:hlinkClick r:id="rId4"/>
              </a:rPr>
              <a:t>C. </a:t>
            </a:r>
            <a:r>
              <a:rPr lang="en-US" sz="1000" dirty="0" smtClean="0">
                <a:latin typeface="Verdana" panose="020B0604030504040204" pitchFamily="34" charset="0"/>
                <a:ea typeface="Verdana" panose="020B0604030504040204" pitchFamily="34" charset="0"/>
                <a:cs typeface="Verdana" panose="020B0604030504040204" pitchFamily="34" charset="0"/>
                <a:hlinkClick r:id="rId4"/>
              </a:rPr>
              <a:t>ZoBell </a:t>
            </a:r>
            <a:r>
              <a:rPr lang="en-US" sz="1000" dirty="0">
                <a:latin typeface="Verdana" panose="020B0604030504040204" pitchFamily="34" charset="0"/>
                <a:ea typeface="Verdana" panose="020B0604030504040204" pitchFamily="34" charset="0"/>
                <a:cs typeface="Verdana" panose="020B0604030504040204" pitchFamily="34" charset="0"/>
                <a:hlinkClick r:id="rId4"/>
              </a:rPr>
              <a:t>and colleagues</a:t>
            </a:r>
            <a:r>
              <a:rPr lang="en-US" sz="1000" dirty="0">
                <a:latin typeface="Verdana" panose="020B0604030504040204" pitchFamily="34" charset="0"/>
                <a:ea typeface="Verdana" panose="020B0604030504040204" pitchFamily="34" charset="0"/>
                <a:cs typeface="Verdana" panose="020B0604030504040204" pitchFamily="34" charset="0"/>
              </a:rPr>
              <a:t> laid the groundwork for </a:t>
            </a:r>
            <a:r>
              <a:rPr lang="en-US" sz="1000" dirty="0">
                <a:latin typeface="Verdana" panose="020B0604030504040204" pitchFamily="34" charset="0"/>
                <a:ea typeface="Verdana" panose="020B0604030504040204" pitchFamily="34" charset="0"/>
                <a:cs typeface="Verdana" panose="020B0604030504040204" pitchFamily="34" charset="0"/>
                <a:hlinkClick r:id="rId5"/>
              </a:rPr>
              <a:t>petroleum microbiology</a:t>
            </a:r>
            <a:r>
              <a:rPr lang="en-US" sz="1000" dirty="0">
                <a:latin typeface="Verdana" panose="020B0604030504040204" pitchFamily="34" charset="0"/>
                <a:ea typeface="Verdana" panose="020B0604030504040204" pitchFamily="34" charset="0"/>
                <a:cs typeface="Verdana" panose="020B0604030504040204" pitchFamily="34" charset="0"/>
              </a:rPr>
              <a:t>, with </a:t>
            </a:r>
            <a:r>
              <a:rPr lang="en-US" sz="1000" dirty="0" smtClean="0">
                <a:latin typeface="Verdana" panose="020B0604030504040204" pitchFamily="34" charset="0"/>
                <a:ea typeface="Verdana" panose="020B0604030504040204" pitchFamily="34" charset="0"/>
                <a:cs typeface="Verdana" panose="020B0604030504040204" pitchFamily="34" charset="0"/>
              </a:rPr>
              <a:t>experiments 	showing </a:t>
            </a:r>
            <a:r>
              <a:rPr lang="en-US" sz="1000" dirty="0">
                <a:latin typeface="Verdana" panose="020B0604030504040204" pitchFamily="34" charset="0"/>
                <a:ea typeface="Verdana" panose="020B0604030504040204" pitchFamily="34" charset="0"/>
                <a:cs typeface="Verdana" panose="020B0604030504040204" pitchFamily="34" charset="0"/>
              </a:rPr>
              <a:t>the potential for microbial activity to aid in oil </a:t>
            </a:r>
            <a:r>
              <a:rPr lang="en-US" sz="1000" dirty="0" smtClean="0">
                <a:latin typeface="Verdana" panose="020B0604030504040204" pitchFamily="34" charset="0"/>
                <a:ea typeface="Verdana" panose="020B0604030504040204" pitchFamily="34" charset="0"/>
                <a:cs typeface="Verdana" panose="020B0604030504040204" pitchFamily="34" charset="0"/>
              </a:rPr>
              <a:t>recovery</a:t>
            </a:r>
          </a:p>
          <a:p>
            <a:pPr>
              <a:lnSpc>
                <a:spcPts val="1400"/>
              </a:lnSpc>
              <a:tabLst>
                <a:tab pos="640057" algn="l"/>
              </a:tabLst>
            </a:pPr>
            <a:endParaRPr lang="en-US" sz="800" dirty="0">
              <a:latin typeface="Verdana" panose="020B0604030504040204" pitchFamily="34" charset="0"/>
              <a:ea typeface="Verdana" panose="020B0604030504040204" pitchFamily="34" charset="0"/>
              <a:cs typeface="Verdana" panose="020B0604030504040204" pitchFamily="34" charset="0"/>
            </a:endParaRPr>
          </a:p>
          <a:p>
            <a:pPr>
              <a:lnSpc>
                <a:spcPts val="1400"/>
              </a:lnSpc>
              <a:tabLst>
                <a:tab pos="640057" algn="l"/>
              </a:tabLst>
            </a:pPr>
            <a:r>
              <a:rPr lang="en-US" sz="1000" u="sng" dirty="0" smtClean="0">
                <a:solidFill>
                  <a:srgbClr val="C00000"/>
                </a:solidFill>
                <a:latin typeface="Verdana" panose="020B0604030504040204" pitchFamily="34" charset="0"/>
                <a:ea typeface="Verdana" panose="020B0604030504040204" pitchFamily="34" charset="0"/>
                <a:cs typeface="Verdana" panose="020B0604030504040204" pitchFamily="34" charset="0"/>
              </a:rPr>
              <a:t>1950-1970s</a:t>
            </a:r>
            <a:r>
              <a:rPr lang="en-US" sz="1000" u="sng" dirty="0">
                <a:solidFill>
                  <a:srgbClr val="C00000"/>
                </a:solidFill>
                <a:latin typeface="Verdana" panose="020B0604030504040204" pitchFamily="34" charset="0"/>
                <a:ea typeface="Verdana" panose="020B0604030504040204" pitchFamily="34" charset="0"/>
                <a:cs typeface="Verdana" panose="020B0604030504040204" pitchFamily="34" charset="0"/>
              </a:rPr>
              <a:t>: Basic Research and multiple Field Trials</a:t>
            </a:r>
            <a:r>
              <a:rPr lang="en-US" sz="1000" u="sng" dirty="0">
                <a:latin typeface="Verdana" panose="020B0604030504040204" pitchFamily="34" charset="0"/>
                <a:ea typeface="Verdana" panose="020B0604030504040204" pitchFamily="34" charset="0"/>
                <a:cs typeface="Verdana" panose="020B0604030504040204" pitchFamily="34" charset="0"/>
              </a:rPr>
              <a:t> </a:t>
            </a:r>
            <a:endParaRPr lang="en-US" sz="1000" u="sng" dirty="0" smtClean="0">
              <a:latin typeface="Verdana" panose="020B0604030504040204" pitchFamily="34" charset="0"/>
              <a:ea typeface="Verdana" panose="020B0604030504040204" pitchFamily="34" charset="0"/>
              <a:cs typeface="Verdana" panose="020B0604030504040204" pitchFamily="34" charset="0"/>
            </a:endParaRPr>
          </a:p>
          <a:p>
            <a:pPr>
              <a:lnSpc>
                <a:spcPts val="1400"/>
              </a:lnSpc>
              <a:tabLst>
                <a:tab pos="640057" algn="l"/>
              </a:tabLst>
            </a:pPr>
            <a:endParaRPr lang="en-US" sz="1000" u="sng" dirty="0">
              <a:latin typeface="Verdana" panose="020B0604030504040204" pitchFamily="34" charset="0"/>
              <a:ea typeface="Verdana" panose="020B0604030504040204" pitchFamily="34" charset="0"/>
              <a:cs typeface="Verdana" panose="020B0604030504040204" pitchFamily="34" charset="0"/>
            </a:endParaRPr>
          </a:p>
          <a:p>
            <a:pPr>
              <a:lnSpc>
                <a:spcPts val="1400"/>
              </a:lnSpc>
              <a:tabLst>
                <a:tab pos="640057" algn="l"/>
              </a:tabLst>
            </a:pPr>
            <a:r>
              <a:rPr lang="en-US" sz="1000" dirty="0" smtClean="0">
                <a:latin typeface="Verdana" panose="020B0604030504040204" pitchFamily="34" charset="0"/>
                <a:ea typeface="Verdana" panose="020B0604030504040204" pitchFamily="34" charset="0"/>
                <a:cs typeface="Verdana" panose="020B0604030504040204" pitchFamily="34" charset="0"/>
              </a:rPr>
              <a:t>1954</a:t>
            </a:r>
            <a:r>
              <a:rPr lang="en-US" sz="1000" dirty="0">
                <a:latin typeface="Verdana" panose="020B0604030504040204" pitchFamily="34" charset="0"/>
                <a:ea typeface="Verdana" panose="020B0604030504040204" pitchFamily="34" charset="0"/>
                <a:cs typeface="Verdana" panose="020B0604030504040204" pitchFamily="34" charset="0"/>
              </a:rPr>
              <a:t>: 	First U.Ss field trial conducted in Lisbon field, AR with injected microbes and </a:t>
            </a:r>
            <a:r>
              <a:rPr lang="en-US" sz="1000" dirty="0" smtClean="0">
                <a:latin typeface="Verdana" panose="020B0604030504040204" pitchFamily="34" charset="0"/>
                <a:ea typeface="Verdana" panose="020B0604030504040204" pitchFamily="34" charset="0"/>
                <a:cs typeface="Verdana" panose="020B0604030504040204" pitchFamily="34" charset="0"/>
              </a:rPr>
              <a:t>molasses</a:t>
            </a:r>
            <a:endParaRPr lang="en-US" sz="1000" dirty="0">
              <a:latin typeface="Verdana" panose="020B0604030504040204" pitchFamily="34" charset="0"/>
              <a:ea typeface="Verdana" panose="020B0604030504040204" pitchFamily="34" charset="0"/>
              <a:cs typeface="Verdana" panose="020B0604030504040204" pitchFamily="34" charset="0"/>
            </a:endParaRPr>
          </a:p>
          <a:p>
            <a:pPr>
              <a:lnSpc>
                <a:spcPts val="1400"/>
              </a:lnSpc>
              <a:tabLst>
                <a:tab pos="640057" algn="l"/>
              </a:tabLst>
            </a:pPr>
            <a:r>
              <a:rPr lang="en-US" sz="1000" dirty="0">
                <a:latin typeface="Verdana" panose="020B0604030504040204" pitchFamily="34" charset="0"/>
                <a:ea typeface="Verdana" panose="020B0604030504040204" pitchFamily="34" charset="0"/>
                <a:cs typeface="Verdana" panose="020B0604030504040204" pitchFamily="34" charset="0"/>
              </a:rPr>
              <a:t>1957: 	First patent granted to use injected microbes that produce gases, acids, solvents and 	bio-surfactants to recover stranded oil.</a:t>
            </a:r>
          </a:p>
          <a:p>
            <a:pPr>
              <a:lnSpc>
                <a:spcPts val="1400"/>
              </a:lnSpc>
              <a:tabLst>
                <a:tab pos="640057" algn="l"/>
              </a:tabLst>
            </a:pPr>
            <a:r>
              <a:rPr lang="en-US" sz="1000" dirty="0">
                <a:latin typeface="Verdana" panose="020B0604030504040204" pitchFamily="34" charset="0"/>
                <a:ea typeface="Verdana" panose="020B0604030504040204" pitchFamily="34" charset="0"/>
                <a:cs typeface="Verdana" panose="020B0604030504040204" pitchFamily="34" charset="0"/>
              </a:rPr>
              <a:t>1958: 	A method for selective plugging using microbial biomass was </a:t>
            </a:r>
            <a:r>
              <a:rPr lang="en-US" sz="1000" dirty="0" smtClean="0">
                <a:latin typeface="Verdana" panose="020B0604030504040204" pitchFamily="34" charset="0"/>
                <a:ea typeface="Verdana" panose="020B0604030504040204" pitchFamily="34" charset="0"/>
                <a:cs typeface="Verdana" panose="020B0604030504040204" pitchFamily="34" charset="0"/>
              </a:rPr>
              <a:t>proposed</a:t>
            </a:r>
          </a:p>
          <a:p>
            <a:pPr>
              <a:lnSpc>
                <a:spcPts val="1400"/>
              </a:lnSpc>
              <a:tabLst>
                <a:tab pos="640057" algn="l"/>
              </a:tabLst>
            </a:pPr>
            <a:endParaRPr lang="en-US" sz="1000"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a:lnSpc>
                <a:spcPts val="1400"/>
              </a:lnSpc>
              <a:tabLst>
                <a:tab pos="640057" algn="l"/>
              </a:tabLst>
            </a:pPr>
            <a:r>
              <a:rPr lang="en-US" sz="1000" u="sng" dirty="0" smtClean="0">
                <a:solidFill>
                  <a:srgbClr val="C00000"/>
                </a:solidFill>
                <a:latin typeface="Verdana" panose="020B0604030504040204" pitchFamily="34" charset="0"/>
                <a:ea typeface="Verdana" panose="020B0604030504040204" pitchFamily="34" charset="0"/>
                <a:cs typeface="Verdana" panose="020B0604030504040204" pitchFamily="34" charset="0"/>
              </a:rPr>
              <a:t>1970-1980: Global interest &amp; research intensified, laboratory to field transition</a:t>
            </a:r>
          </a:p>
          <a:p>
            <a:pPr>
              <a:lnSpc>
                <a:spcPts val="1400"/>
              </a:lnSpc>
              <a:tabLst>
                <a:tab pos="640057" algn="l"/>
              </a:tabLst>
            </a:pPr>
            <a:endParaRPr lang="en-US" sz="1000"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a:lnSpc>
                <a:spcPts val="1400"/>
              </a:lnSpc>
              <a:tabLst>
                <a:tab pos="633413" algn="l"/>
              </a:tabLst>
            </a:pPr>
            <a:r>
              <a:rPr lang="en-US" sz="1000" dirty="0" smtClean="0">
                <a:latin typeface="Verdana" panose="020B0604030504040204" pitchFamily="34" charset="0"/>
                <a:ea typeface="Verdana" panose="020B0604030504040204" pitchFamily="34" charset="0"/>
                <a:cs typeface="Verdana" panose="020B0604030504040204" pitchFamily="34" charset="0"/>
              </a:rPr>
              <a:t>1974:</a:t>
            </a:r>
            <a:r>
              <a:rPr lang="en-US" sz="1000" dirty="0">
                <a:latin typeface="Verdana" panose="020B0604030504040204" pitchFamily="34" charset="0"/>
                <a:ea typeface="Verdana" panose="020B0604030504040204" pitchFamily="34" charset="0"/>
                <a:cs typeface="Verdana" panose="020B0604030504040204" pitchFamily="34" charset="0"/>
              </a:rPr>
              <a:t>	</a:t>
            </a:r>
            <a:r>
              <a:rPr lang="en-US" sz="1000" dirty="0" smtClean="0">
                <a:latin typeface="Verdana" panose="020B0604030504040204" pitchFamily="34" charset="0"/>
                <a:ea typeface="Verdana" panose="020B0604030504040204" pitchFamily="34" charset="0"/>
                <a:cs typeface="Verdana" panose="020B0604030504040204" pitchFamily="34" charset="0"/>
              </a:rPr>
              <a:t>Large-scale </a:t>
            </a:r>
            <a:r>
              <a:rPr lang="en-US" sz="1000" dirty="0">
                <a:latin typeface="Verdana" panose="020B0604030504040204" pitchFamily="34" charset="0"/>
                <a:ea typeface="Verdana" panose="020B0604030504040204" pitchFamily="34" charset="0"/>
                <a:cs typeface="Verdana" panose="020B0604030504040204" pitchFamily="34" charset="0"/>
              </a:rPr>
              <a:t>field tests in Siberia using nutrient injection to stimulate indigenous </a:t>
            </a:r>
            <a:r>
              <a:rPr lang="en-US" sz="1000" dirty="0" smtClean="0">
                <a:latin typeface="Verdana" panose="020B0604030504040204" pitchFamily="34" charset="0"/>
                <a:ea typeface="Verdana" panose="020B0604030504040204" pitchFamily="34" charset="0"/>
                <a:cs typeface="Verdana" panose="020B0604030504040204" pitchFamily="34" charset="0"/>
              </a:rPr>
              <a:t>microbes.</a:t>
            </a:r>
          </a:p>
          <a:p>
            <a:pPr>
              <a:lnSpc>
                <a:spcPts val="1400"/>
              </a:lnSpc>
              <a:tabLst>
                <a:tab pos="633413" algn="l"/>
              </a:tabLst>
            </a:pPr>
            <a:r>
              <a:rPr lang="en-US" sz="1000" dirty="0" smtClean="0">
                <a:latin typeface="Verdana" panose="020B0604030504040204" pitchFamily="34" charset="0"/>
                <a:ea typeface="Verdana" panose="020B0604030504040204" pitchFamily="34" charset="0"/>
                <a:cs typeface="Verdana" panose="020B0604030504040204" pitchFamily="34" charset="0"/>
              </a:rPr>
              <a:t>1976:	U.S. pilot </a:t>
            </a:r>
            <a:r>
              <a:rPr lang="en-US" sz="1000" dirty="0">
                <a:latin typeface="Verdana" panose="020B0604030504040204" pitchFamily="34" charset="0"/>
                <a:ea typeface="Verdana" panose="020B0604030504040204" pitchFamily="34" charset="0"/>
                <a:cs typeface="Verdana" panose="020B0604030504040204" pitchFamily="34" charset="0"/>
              </a:rPr>
              <a:t>tests in shallow reservoirs (e.g., Oklahoma, Texas) using </a:t>
            </a:r>
            <a:r>
              <a:rPr lang="en-US" sz="1000" i="1" dirty="0">
                <a:latin typeface="Verdana" panose="020B0604030504040204" pitchFamily="34" charset="0"/>
                <a:ea typeface="Verdana" panose="020B0604030504040204" pitchFamily="34" charset="0"/>
                <a:cs typeface="Verdana" panose="020B0604030504040204" pitchFamily="34" charset="0"/>
              </a:rPr>
              <a:t>Bacillus</a:t>
            </a:r>
            <a:r>
              <a:rPr lang="en-US" sz="1000" dirty="0">
                <a:latin typeface="Verdana" panose="020B0604030504040204" pitchFamily="34" charset="0"/>
                <a:ea typeface="Verdana" panose="020B0604030504040204" pitchFamily="34" charset="0"/>
                <a:cs typeface="Verdana" panose="020B0604030504040204" pitchFamily="34" charset="0"/>
              </a:rPr>
              <a:t> species to produce </a:t>
            </a:r>
            <a:r>
              <a:rPr lang="en-US" sz="1000" dirty="0" smtClean="0">
                <a:latin typeface="Verdana" panose="020B0604030504040204" pitchFamily="34" charset="0"/>
                <a:ea typeface="Verdana" panose="020B0604030504040204" pitchFamily="34" charset="0"/>
                <a:cs typeface="Verdana" panose="020B0604030504040204" pitchFamily="34" charset="0"/>
              </a:rPr>
              <a:t>	surfactants </a:t>
            </a:r>
            <a:r>
              <a:rPr lang="en-US" sz="1000" dirty="0">
                <a:latin typeface="Verdana" panose="020B0604030504040204" pitchFamily="34" charset="0"/>
                <a:ea typeface="Verdana" panose="020B0604030504040204" pitchFamily="34" charset="0"/>
                <a:cs typeface="Verdana" panose="020B0604030504040204" pitchFamily="34" charset="0"/>
              </a:rPr>
              <a:t>and </a:t>
            </a:r>
            <a:r>
              <a:rPr lang="en-US" sz="1000" dirty="0" smtClean="0">
                <a:latin typeface="Verdana" panose="020B0604030504040204" pitchFamily="34" charset="0"/>
                <a:ea typeface="Verdana" panose="020B0604030504040204" pitchFamily="34" charset="0"/>
                <a:cs typeface="Verdana" panose="020B0604030504040204" pitchFamily="34" charset="0"/>
              </a:rPr>
              <a:t>gas.</a:t>
            </a:r>
          </a:p>
          <a:p>
            <a:pPr>
              <a:lnSpc>
                <a:spcPts val="1400"/>
              </a:lnSpc>
              <a:tabLst>
                <a:tab pos="633413" algn="l"/>
              </a:tabLst>
            </a:pPr>
            <a:r>
              <a:rPr lang="en-US" sz="1000" dirty="0" smtClean="0">
                <a:latin typeface="Verdana" panose="020B0604030504040204" pitchFamily="34" charset="0"/>
                <a:ea typeface="Verdana" panose="020B0604030504040204" pitchFamily="34" charset="0"/>
                <a:cs typeface="Verdana" panose="020B0604030504040204" pitchFamily="34" charset="0"/>
              </a:rPr>
              <a:t>1978	U.S</a:t>
            </a:r>
            <a:r>
              <a:rPr lang="en-US" sz="1000" dirty="0">
                <a:latin typeface="Verdana" panose="020B0604030504040204" pitchFamily="34" charset="0"/>
                <a:ea typeface="Verdana" panose="020B0604030504040204" pitchFamily="34" charset="0"/>
                <a:cs typeface="Verdana" panose="020B0604030504040204" pitchFamily="34" charset="0"/>
              </a:rPr>
              <a:t>. researchers (e.g., Bryant, Yarbrough, ZoBell, and Norris) developed mathematical and </a:t>
            </a:r>
            <a:r>
              <a:rPr lang="en-US" sz="1000" dirty="0" smtClean="0">
                <a:latin typeface="Verdana" panose="020B0604030504040204" pitchFamily="34" charset="0"/>
                <a:ea typeface="Verdana" panose="020B0604030504040204" pitchFamily="34" charset="0"/>
                <a:cs typeface="Verdana" panose="020B0604030504040204" pitchFamily="34" charset="0"/>
              </a:rPr>
              <a:t>	experimental </a:t>
            </a:r>
            <a:r>
              <a:rPr lang="en-US" sz="1000" dirty="0">
                <a:latin typeface="Verdana" panose="020B0604030504040204" pitchFamily="34" charset="0"/>
                <a:ea typeface="Verdana" panose="020B0604030504040204" pitchFamily="34" charset="0"/>
                <a:cs typeface="Verdana" panose="020B0604030504040204" pitchFamily="34" charset="0"/>
              </a:rPr>
              <a:t>models of microbial growth and transport in porous </a:t>
            </a:r>
            <a:r>
              <a:rPr lang="en-US" sz="1000" dirty="0" smtClean="0">
                <a:latin typeface="Verdana" panose="020B0604030504040204" pitchFamily="34" charset="0"/>
                <a:ea typeface="Verdana" panose="020B0604030504040204" pitchFamily="34" charset="0"/>
                <a:cs typeface="Verdana" panose="020B0604030504040204" pitchFamily="34" charset="0"/>
              </a:rPr>
              <a:t>media.</a:t>
            </a:r>
            <a:endParaRPr lang="en-US" sz="1000" dirty="0">
              <a:latin typeface="Verdana" panose="020B0604030504040204" pitchFamily="34" charset="0"/>
              <a:ea typeface="Verdana" panose="020B0604030504040204" pitchFamily="34" charset="0"/>
              <a:cs typeface="Verdana" panose="020B0604030504040204" pitchFamily="34" charset="0"/>
            </a:endParaRPr>
          </a:p>
          <a:p>
            <a:pPr lvl="0">
              <a:lnSpc>
                <a:spcPts val="1400"/>
              </a:lnSpc>
            </a:pPr>
            <a:endParaRPr lang="en-US" sz="1000"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lvl="0">
              <a:lnSpc>
                <a:spcPts val="1400"/>
              </a:lnSpc>
            </a:pPr>
            <a:r>
              <a:rPr lang="en-US" sz="1000" u="sng" dirty="0" smtClean="0">
                <a:solidFill>
                  <a:srgbClr val="C00000"/>
                </a:solidFill>
                <a:latin typeface="Verdana" panose="020B0604030504040204" pitchFamily="34" charset="0"/>
                <a:ea typeface="Verdana" panose="020B0604030504040204" pitchFamily="34" charset="0"/>
                <a:cs typeface="Verdana" panose="020B0604030504040204" pitchFamily="34" charset="0"/>
              </a:rPr>
              <a:t>1980-1985: </a:t>
            </a:r>
            <a:r>
              <a:rPr lang="en-US" sz="10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Research </a:t>
            </a:r>
            <a:r>
              <a:rPr lang="en-US" sz="1000" dirty="0">
                <a:solidFill>
                  <a:srgbClr val="C00000"/>
                </a:solidFill>
                <a:latin typeface="Verdana" panose="020B0604030504040204" pitchFamily="34" charset="0"/>
                <a:ea typeface="Verdana" panose="020B0604030504040204" pitchFamily="34" charset="0"/>
                <a:cs typeface="Verdana" panose="020B0604030504040204" pitchFamily="34" charset="0"/>
              </a:rPr>
              <a:t>clarified key mechanisms by which microbes enhance oil </a:t>
            </a:r>
            <a:r>
              <a:rPr lang="en-US" sz="10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recovery:</a:t>
            </a:r>
          </a:p>
          <a:p>
            <a:pPr lvl="0">
              <a:lnSpc>
                <a:spcPts val="1400"/>
              </a:lnSpc>
            </a:pPr>
            <a:endParaRPr lang="en-US" sz="800" dirty="0" smtClean="0">
              <a:solidFill>
                <a:srgbClr val="C00000"/>
              </a:solidFill>
              <a:latin typeface="Verdana" panose="020B0604030504040204" pitchFamily="34" charset="0"/>
              <a:ea typeface="Verdana" panose="020B0604030504040204" pitchFamily="34" charset="0"/>
              <a:cs typeface="Verdana" panose="020B0604030504040204" pitchFamily="34" charset="0"/>
            </a:endParaRPr>
          </a:p>
          <a:p>
            <a:pPr marL="171450" lvl="0" indent="-171450">
              <a:lnSpc>
                <a:spcPts val="1400"/>
              </a:lnSpc>
              <a:buFont typeface="Courier New" panose="02070309020205020404" pitchFamily="49" charset="0"/>
              <a:buChar char="o"/>
              <a:tabLst>
                <a:tab pos="633413" algn="l"/>
              </a:tabLst>
            </a:pPr>
            <a:r>
              <a:rPr lang="en-US" sz="1000" dirty="0" smtClean="0">
                <a:latin typeface="Verdana" panose="020B0604030504040204" pitchFamily="34" charset="0"/>
                <a:ea typeface="Verdana" panose="020B0604030504040204" pitchFamily="34" charset="0"/>
                <a:cs typeface="Verdana" panose="020B0604030504040204" pitchFamily="34" charset="0"/>
              </a:rPr>
              <a:t>Gas </a:t>
            </a:r>
            <a:r>
              <a:rPr lang="en-US" sz="1000" dirty="0">
                <a:latin typeface="Verdana" panose="020B0604030504040204" pitchFamily="34" charset="0"/>
                <a:ea typeface="Verdana" panose="020B0604030504040204" pitchFamily="34" charset="0"/>
                <a:cs typeface="Verdana" panose="020B0604030504040204" pitchFamily="34" charset="0"/>
              </a:rPr>
              <a:t>production (CO₂, CH₄) for </a:t>
            </a:r>
            <a:r>
              <a:rPr lang="en-US" sz="1000" dirty="0" smtClean="0">
                <a:latin typeface="Verdana" panose="020B0604030504040204" pitchFamily="34" charset="0"/>
                <a:ea typeface="Verdana" panose="020B0604030504040204" pitchFamily="34" charset="0"/>
                <a:cs typeface="Verdana" panose="020B0604030504040204" pitchFamily="34" charset="0"/>
              </a:rPr>
              <a:t>re-pressurization.</a:t>
            </a:r>
          </a:p>
          <a:p>
            <a:pPr marL="171450" lvl="0" indent="-171450">
              <a:lnSpc>
                <a:spcPts val="1400"/>
              </a:lnSpc>
              <a:buFont typeface="Courier New" panose="02070309020205020404" pitchFamily="49" charset="0"/>
              <a:buChar char="o"/>
              <a:tabLst>
                <a:tab pos="633413" algn="l"/>
              </a:tabLst>
            </a:pPr>
            <a:r>
              <a:rPr lang="en-US" sz="1000" dirty="0" smtClean="0">
                <a:latin typeface="Verdana" panose="020B0604030504040204" pitchFamily="34" charset="0"/>
                <a:ea typeface="Verdana" panose="020B0604030504040204" pitchFamily="34" charset="0"/>
                <a:cs typeface="Verdana" panose="020B0604030504040204" pitchFamily="34" charset="0"/>
              </a:rPr>
              <a:t>Bio-acid </a:t>
            </a:r>
            <a:r>
              <a:rPr lang="en-US" sz="1000" dirty="0">
                <a:latin typeface="Verdana" panose="020B0604030504040204" pitchFamily="34" charset="0"/>
                <a:ea typeface="Verdana" panose="020B0604030504040204" pitchFamily="34" charset="0"/>
                <a:cs typeface="Verdana" panose="020B0604030504040204" pitchFamily="34" charset="0"/>
              </a:rPr>
              <a:t>and solvent formation to improve rock permeability and reduce oil </a:t>
            </a:r>
            <a:r>
              <a:rPr lang="en-US" sz="1000" dirty="0" smtClean="0">
                <a:latin typeface="Verdana" panose="020B0604030504040204" pitchFamily="34" charset="0"/>
                <a:ea typeface="Verdana" panose="020B0604030504040204" pitchFamily="34" charset="0"/>
                <a:cs typeface="Verdana" panose="020B0604030504040204" pitchFamily="34" charset="0"/>
              </a:rPr>
              <a:t>viscosity.</a:t>
            </a:r>
          </a:p>
          <a:p>
            <a:pPr marL="171450" lvl="0" indent="-171450">
              <a:lnSpc>
                <a:spcPts val="1400"/>
              </a:lnSpc>
              <a:buFont typeface="Courier New" panose="02070309020205020404" pitchFamily="49" charset="0"/>
              <a:buChar char="o"/>
              <a:tabLst>
                <a:tab pos="633413" algn="l"/>
              </a:tabLst>
            </a:pPr>
            <a:r>
              <a:rPr lang="en-US" sz="1000" dirty="0" smtClean="0">
                <a:latin typeface="Verdana" panose="020B0604030504040204" pitchFamily="34" charset="0"/>
                <a:ea typeface="Verdana" panose="020B0604030504040204" pitchFamily="34" charset="0"/>
                <a:cs typeface="Verdana" panose="020B0604030504040204" pitchFamily="34" charset="0"/>
              </a:rPr>
              <a:t>Bio-surfactant </a:t>
            </a:r>
            <a:r>
              <a:rPr lang="en-US" sz="1000" dirty="0">
                <a:latin typeface="Verdana" panose="020B0604030504040204" pitchFamily="34" charset="0"/>
                <a:ea typeface="Verdana" panose="020B0604030504040204" pitchFamily="34" charset="0"/>
                <a:cs typeface="Verdana" panose="020B0604030504040204" pitchFamily="34" charset="0"/>
              </a:rPr>
              <a:t>production to lower oil–water interfacial </a:t>
            </a:r>
            <a:r>
              <a:rPr lang="en-US" sz="1000" dirty="0" smtClean="0">
                <a:latin typeface="Verdana" panose="020B0604030504040204" pitchFamily="34" charset="0"/>
                <a:ea typeface="Verdana" panose="020B0604030504040204" pitchFamily="34" charset="0"/>
                <a:cs typeface="Verdana" panose="020B0604030504040204" pitchFamily="34" charset="0"/>
              </a:rPr>
              <a:t>tension.</a:t>
            </a:r>
          </a:p>
          <a:p>
            <a:pPr marL="171450" lvl="0" indent="-171450">
              <a:lnSpc>
                <a:spcPts val="1400"/>
              </a:lnSpc>
              <a:buFont typeface="Courier New" panose="02070309020205020404" pitchFamily="49" charset="0"/>
              <a:buChar char="o"/>
              <a:tabLst>
                <a:tab pos="633413" algn="l"/>
              </a:tabLst>
            </a:pPr>
            <a:r>
              <a:rPr lang="en-US" sz="1000" dirty="0" smtClean="0">
                <a:latin typeface="Verdana" panose="020B0604030504040204" pitchFamily="34" charset="0"/>
                <a:ea typeface="Verdana" panose="020B0604030504040204" pitchFamily="34" charset="0"/>
                <a:cs typeface="Verdana" panose="020B0604030504040204" pitchFamily="34" charset="0"/>
              </a:rPr>
              <a:t>Biopolymer </a:t>
            </a:r>
            <a:r>
              <a:rPr lang="en-US" sz="1000" dirty="0">
                <a:latin typeface="Verdana" panose="020B0604030504040204" pitchFamily="34" charset="0"/>
                <a:ea typeface="Verdana" panose="020B0604030504040204" pitchFamily="34" charset="0"/>
                <a:cs typeface="Verdana" panose="020B0604030504040204" pitchFamily="34" charset="0"/>
              </a:rPr>
              <a:t>production for selective plugging of high-permeability </a:t>
            </a:r>
            <a:r>
              <a:rPr lang="en-US" sz="1000" dirty="0" smtClean="0">
                <a:latin typeface="Verdana" panose="020B0604030504040204" pitchFamily="34" charset="0"/>
                <a:ea typeface="Verdana" panose="020B0604030504040204" pitchFamily="34" charset="0"/>
                <a:cs typeface="Verdana" panose="020B0604030504040204" pitchFamily="34" charset="0"/>
              </a:rPr>
              <a:t>zones.</a:t>
            </a:r>
          </a:p>
          <a:p>
            <a:pPr marL="171450" lvl="0" indent="-171450">
              <a:lnSpc>
                <a:spcPts val="1400"/>
              </a:lnSpc>
              <a:buFont typeface="Courier New" panose="02070309020205020404" pitchFamily="49" charset="0"/>
              <a:buChar char="o"/>
              <a:tabLst>
                <a:tab pos="633413" algn="l"/>
              </a:tabLst>
            </a:pPr>
            <a:r>
              <a:rPr lang="en-US" sz="1000" dirty="0" smtClean="0">
                <a:latin typeface="Verdana" panose="020B0604030504040204" pitchFamily="34" charset="0"/>
                <a:ea typeface="Verdana" panose="020B0604030504040204" pitchFamily="34" charset="0"/>
                <a:cs typeface="Verdana" panose="020B0604030504040204" pitchFamily="34" charset="0"/>
              </a:rPr>
              <a:t>Significant </a:t>
            </a:r>
            <a:r>
              <a:rPr lang="en-US" sz="1000" dirty="0">
                <a:latin typeface="Verdana" panose="020B0604030504040204" pitchFamily="34" charset="0"/>
                <a:ea typeface="Verdana" panose="020B0604030504040204" pitchFamily="34" charset="0"/>
                <a:cs typeface="Verdana" panose="020B0604030504040204" pitchFamily="34" charset="0"/>
              </a:rPr>
              <a:t>research papers on Microbial EOR were published in the mid-1980s by</a:t>
            </a:r>
            <a:r>
              <a:rPr lang="en-US" sz="1000" dirty="0" smtClean="0">
                <a:latin typeface="Verdana" panose="020B0604030504040204" pitchFamily="34" charset="0"/>
                <a:ea typeface="Verdana" panose="020B0604030504040204" pitchFamily="34" charset="0"/>
                <a:cs typeface="Verdana" panose="020B0604030504040204" pitchFamily="34" charset="0"/>
              </a:rPr>
              <a:t>: </a:t>
            </a:r>
            <a:endParaRPr lang="en-US" sz="1000" dirty="0">
              <a:latin typeface="Verdana" panose="020B0604030504040204" pitchFamily="34" charset="0"/>
              <a:ea typeface="Verdana" panose="020B0604030504040204" pitchFamily="34" charset="0"/>
              <a:cs typeface="Verdana" panose="020B0604030504040204" pitchFamily="34" charset="0"/>
            </a:endParaRPr>
          </a:p>
          <a:p>
            <a:pPr>
              <a:lnSpc>
                <a:spcPts val="1680"/>
              </a:lnSpc>
              <a:tabLst>
                <a:tab pos="640057" algn="l"/>
                <a:tab pos="1280114" algn="l"/>
              </a:tabLst>
            </a:pPr>
            <a:r>
              <a:rPr lang="en-US" sz="1000" dirty="0">
                <a:solidFill>
                  <a:srgbClr val="0033CC"/>
                </a:solidFill>
                <a:latin typeface="Verdana" panose="020B0604030504040204" pitchFamily="34" charset="0"/>
                <a:ea typeface="Verdana" panose="020B0604030504040204" pitchFamily="34" charset="0"/>
                <a:cs typeface="Verdana" panose="020B0604030504040204" pitchFamily="34" charset="0"/>
              </a:rPr>
              <a:t>W. Finnerty, R.S. Bryant</a:t>
            </a:r>
            <a:r>
              <a:rPr lang="en-US" sz="1000" b="0" dirty="0">
                <a:solidFill>
                  <a:srgbClr val="0033CC"/>
                </a:solidFill>
                <a:latin typeface="Verdana" panose="020B0604030504040204" pitchFamily="34" charset="0"/>
                <a:ea typeface="Verdana" panose="020B0604030504040204" pitchFamily="34" charset="0"/>
                <a:cs typeface="Verdana" panose="020B0604030504040204" pitchFamily="34" charset="0"/>
              </a:rPr>
              <a:t>, </a:t>
            </a:r>
            <a:r>
              <a:rPr lang="en-US" sz="1000" dirty="0">
                <a:solidFill>
                  <a:srgbClr val="0033CC"/>
                </a:solidFill>
                <a:latin typeface="Verdana" panose="020B0604030504040204" pitchFamily="34" charset="0"/>
                <a:ea typeface="Verdana" panose="020B0604030504040204" pitchFamily="34" charset="0"/>
                <a:cs typeface="Verdana" panose="020B0604030504040204" pitchFamily="34" charset="0"/>
              </a:rPr>
              <a:t>E.C. Donaldson</a:t>
            </a:r>
            <a:r>
              <a:rPr lang="en-US" sz="1000" b="0" dirty="0">
                <a:solidFill>
                  <a:srgbClr val="0033CC"/>
                </a:solidFill>
                <a:latin typeface="Verdana" panose="020B0604030504040204" pitchFamily="34" charset="0"/>
                <a:ea typeface="Verdana" panose="020B0604030504040204" pitchFamily="34" charset="0"/>
                <a:cs typeface="Verdana" panose="020B0604030504040204" pitchFamily="34" charset="0"/>
              </a:rPr>
              <a:t>, </a:t>
            </a:r>
            <a:r>
              <a:rPr lang="en-US" sz="1000" dirty="0">
                <a:solidFill>
                  <a:srgbClr val="0033CC"/>
                </a:solidFill>
                <a:latin typeface="Verdana" panose="020B0604030504040204" pitchFamily="34" charset="0"/>
                <a:ea typeface="Verdana" panose="020B0604030504040204" pitchFamily="34" charset="0"/>
                <a:cs typeface="Verdana" panose="020B0604030504040204" pitchFamily="34" charset="0"/>
              </a:rPr>
              <a:t>J.B. Clark</a:t>
            </a:r>
            <a:r>
              <a:rPr lang="en-US" sz="1000" b="0" dirty="0">
                <a:solidFill>
                  <a:srgbClr val="0033CC"/>
                </a:solidFill>
                <a:latin typeface="Verdana" panose="020B0604030504040204" pitchFamily="34" charset="0"/>
                <a:ea typeface="Verdana" panose="020B0604030504040204" pitchFamily="34" charset="0"/>
                <a:cs typeface="Verdana" panose="020B0604030504040204" pitchFamily="34" charset="0"/>
              </a:rPr>
              <a:t>, </a:t>
            </a:r>
            <a:r>
              <a:rPr lang="en-US" sz="1000" dirty="0">
                <a:solidFill>
                  <a:srgbClr val="0033CC"/>
                </a:solidFill>
                <a:latin typeface="Verdana" panose="020B0604030504040204" pitchFamily="34" charset="0"/>
                <a:ea typeface="Verdana" panose="020B0604030504040204" pitchFamily="34" charset="0"/>
                <a:cs typeface="Verdana" panose="020B0604030504040204" pitchFamily="34" charset="0"/>
              </a:rPr>
              <a:t>M.J. McInerney</a:t>
            </a:r>
            <a:r>
              <a:rPr lang="en-US" sz="1000" b="0" dirty="0">
                <a:solidFill>
                  <a:srgbClr val="0033CC"/>
                </a:solidFill>
                <a:latin typeface="Verdana" panose="020B0604030504040204" pitchFamily="34" charset="0"/>
                <a:ea typeface="Verdana" panose="020B0604030504040204" pitchFamily="34" charset="0"/>
                <a:cs typeface="Verdana" panose="020B0604030504040204" pitchFamily="34" charset="0"/>
              </a:rPr>
              <a:t>, </a:t>
            </a:r>
            <a:r>
              <a:rPr lang="en-US" sz="1000" dirty="0">
                <a:solidFill>
                  <a:srgbClr val="0033CC"/>
                </a:solidFill>
                <a:latin typeface="Verdana" panose="020B0604030504040204" pitchFamily="34" charset="0"/>
                <a:ea typeface="Verdana" panose="020B0604030504040204" pitchFamily="34" charset="0"/>
                <a:cs typeface="Verdana" panose="020B0604030504040204" pitchFamily="34" charset="0"/>
              </a:rPr>
              <a:t>R.M. Knapp</a:t>
            </a:r>
            <a:r>
              <a:rPr lang="en-US" sz="1000" b="0" dirty="0">
                <a:solidFill>
                  <a:srgbClr val="0033CC"/>
                </a:solidFill>
                <a:latin typeface="Verdana" panose="020B0604030504040204" pitchFamily="34" charset="0"/>
                <a:ea typeface="Verdana" panose="020B0604030504040204" pitchFamily="34" charset="0"/>
                <a:cs typeface="Verdana" panose="020B0604030504040204" pitchFamily="34" charset="0"/>
              </a:rPr>
              <a:t>, </a:t>
            </a:r>
          </a:p>
          <a:p>
            <a:pPr>
              <a:lnSpc>
                <a:spcPts val="1680"/>
              </a:lnSpc>
              <a:tabLst>
                <a:tab pos="640057" algn="l"/>
                <a:tab pos="1280114" algn="l"/>
              </a:tabLst>
            </a:pPr>
            <a:r>
              <a:rPr lang="en-US" sz="1000" dirty="0">
                <a:solidFill>
                  <a:srgbClr val="0033CC"/>
                </a:solidFill>
                <a:latin typeface="Verdana" panose="020B0604030504040204" pitchFamily="34" charset="0"/>
                <a:ea typeface="Verdana" panose="020B0604030504040204" pitchFamily="34" charset="0"/>
                <a:cs typeface="Verdana" panose="020B0604030504040204" pitchFamily="34" charset="0"/>
              </a:rPr>
              <a:t>G.E. Jenneman</a:t>
            </a:r>
            <a:r>
              <a:rPr lang="en-US" sz="1000" b="0" dirty="0">
                <a:solidFill>
                  <a:srgbClr val="0033CC"/>
                </a:solidFill>
                <a:latin typeface="Verdana" panose="020B0604030504040204" pitchFamily="34" charset="0"/>
                <a:ea typeface="Verdana" panose="020B0604030504040204" pitchFamily="34" charset="0"/>
                <a:cs typeface="Verdana" panose="020B0604030504040204" pitchFamily="34" charset="0"/>
              </a:rPr>
              <a:t>, </a:t>
            </a:r>
            <a:r>
              <a:rPr lang="en-US" sz="1000" dirty="0">
                <a:solidFill>
                  <a:srgbClr val="0033CC"/>
                </a:solidFill>
                <a:latin typeface="Verdana" panose="020B0604030504040204" pitchFamily="34" charset="0"/>
                <a:ea typeface="Verdana" panose="020B0604030504040204" pitchFamily="34" charset="0"/>
                <a:cs typeface="Verdana" panose="020B0604030504040204" pitchFamily="34" charset="0"/>
              </a:rPr>
              <a:t>J.E. Zajic</a:t>
            </a:r>
            <a:r>
              <a:rPr lang="en-US" sz="1000" b="0" dirty="0">
                <a:solidFill>
                  <a:srgbClr val="0033CC"/>
                </a:solidFill>
                <a:latin typeface="Verdana" panose="020B0604030504040204" pitchFamily="34" charset="0"/>
                <a:ea typeface="Verdana" panose="020B0604030504040204" pitchFamily="34" charset="0"/>
                <a:cs typeface="Verdana" panose="020B0604030504040204" pitchFamily="34" charset="0"/>
              </a:rPr>
              <a:t>, </a:t>
            </a:r>
            <a:r>
              <a:rPr lang="en-US" sz="1000" dirty="0">
                <a:solidFill>
                  <a:srgbClr val="0033CC"/>
                </a:solidFill>
                <a:latin typeface="Verdana" panose="020B0604030504040204" pitchFamily="34" charset="0"/>
                <a:ea typeface="Verdana" panose="020B0604030504040204" pitchFamily="34" charset="0"/>
                <a:cs typeface="Verdana" panose="020B0604030504040204" pitchFamily="34" charset="0"/>
              </a:rPr>
              <a:t>T.F. Yen</a:t>
            </a:r>
            <a:r>
              <a:rPr lang="en-US" sz="1000" b="0" dirty="0">
                <a:solidFill>
                  <a:srgbClr val="0033CC"/>
                </a:solidFill>
                <a:latin typeface="Verdana" panose="020B0604030504040204" pitchFamily="34" charset="0"/>
                <a:ea typeface="Verdana" panose="020B0604030504040204" pitchFamily="34" charset="0"/>
                <a:cs typeface="Verdana" panose="020B0604030504040204" pitchFamily="34" charset="0"/>
              </a:rPr>
              <a:t>, </a:t>
            </a:r>
            <a:r>
              <a:rPr lang="en-US" sz="1000" dirty="0">
                <a:solidFill>
                  <a:srgbClr val="0033CC"/>
                </a:solidFill>
                <a:latin typeface="Verdana" panose="020B0604030504040204" pitchFamily="34" charset="0"/>
                <a:ea typeface="Verdana" panose="020B0604030504040204" pitchFamily="34" charset="0"/>
                <a:cs typeface="Verdana" panose="020B0604030504040204" pitchFamily="34" charset="0"/>
              </a:rPr>
              <a:t>E.A. Grula</a:t>
            </a:r>
            <a:r>
              <a:rPr lang="en-US" sz="1000" b="0" dirty="0">
                <a:solidFill>
                  <a:srgbClr val="0033CC"/>
                </a:solidFill>
                <a:latin typeface="Verdana" panose="020B0604030504040204" pitchFamily="34" charset="0"/>
                <a:ea typeface="Verdana" panose="020B0604030504040204" pitchFamily="34" charset="0"/>
                <a:cs typeface="Verdana" panose="020B0604030504040204" pitchFamily="34" charset="0"/>
              </a:rPr>
              <a:t>, </a:t>
            </a:r>
            <a:r>
              <a:rPr lang="en-US" sz="1000" dirty="0">
                <a:solidFill>
                  <a:srgbClr val="0033CC"/>
                </a:solidFill>
                <a:latin typeface="Verdana" panose="020B0604030504040204" pitchFamily="34" charset="0"/>
                <a:ea typeface="Verdana" panose="020B0604030504040204" pitchFamily="34" charset="0"/>
                <a:cs typeface="Verdana" panose="020B0604030504040204" pitchFamily="34" charset="0"/>
              </a:rPr>
              <a:t>I. Lazar, B. Bubela and others</a:t>
            </a:r>
          </a:p>
          <a:p>
            <a:pPr>
              <a:lnSpc>
                <a:spcPts val="1680"/>
              </a:lnSpc>
              <a:tabLst>
                <a:tab pos="640057" algn="l"/>
                <a:tab pos="1280114" algn="l"/>
              </a:tabLst>
            </a:pPr>
            <a:endParaRPr lang="en-US" sz="1000"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a:lnSpc>
                <a:spcPts val="1680"/>
              </a:lnSpc>
              <a:tabLst>
                <a:tab pos="640057" algn="l"/>
                <a:tab pos="1280114" algn="l"/>
              </a:tabLst>
            </a:pPr>
            <a:endParaRPr lang="en-US" sz="1120" dirty="0">
              <a:latin typeface="Verdana" panose="020B0604030504040204" pitchFamily="34" charset="0"/>
              <a:ea typeface="Verdana" panose="020B0604030504040204" pitchFamily="34" charset="0"/>
              <a:cs typeface="Verdana" panose="020B0604030504040204" pitchFamily="34" charset="0"/>
            </a:endParaRPr>
          </a:p>
          <a:p>
            <a:pPr>
              <a:lnSpc>
                <a:spcPts val="1680"/>
              </a:lnSpc>
            </a:pPr>
            <a:endParaRPr lang="en-US" sz="1120" dirty="0">
              <a:solidFill>
                <a:srgbClr val="0A0A0A"/>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5"/>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5394960"/>
            <a:ext cx="1280160"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33961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4" descr="C:\Users\cicha\Documents\2014\MEOR\zdjęcia\PA1016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954" y="3610822"/>
            <a:ext cx="3478953" cy="260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6" descr="C:\Users\cicha\Documents\2014\MEOR\zdjęcia\PA101607.JPG"/>
          <p:cNvPicPr>
            <a:picLocks noChangeAspect="1" noChangeArrowheads="1"/>
          </p:cNvPicPr>
          <p:nvPr/>
        </p:nvPicPr>
        <p:blipFill>
          <a:blip r:embed="rId4">
            <a:extLst>
              <a:ext uri="{28A0092B-C50C-407E-A947-70E740481C1C}">
                <a14:useLocalDpi xmlns:a14="http://schemas.microsoft.com/office/drawing/2010/main" val="0"/>
              </a:ext>
            </a:extLst>
          </a:blip>
          <a:srcRect b="3439"/>
          <a:stretch>
            <a:fillRect/>
          </a:stretch>
        </p:blipFill>
        <p:spPr bwMode="auto">
          <a:xfrm>
            <a:off x="1086712" y="711496"/>
            <a:ext cx="4564436" cy="306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Line 4"/>
          <p:cNvSpPr>
            <a:spLocks noChangeShapeType="1"/>
          </p:cNvSpPr>
          <p:nvPr/>
        </p:nvSpPr>
        <p:spPr bwMode="auto">
          <a:xfrm>
            <a:off x="1319319" y="780839"/>
            <a:ext cx="6854190" cy="0"/>
          </a:xfrm>
          <a:prstGeom prst="line">
            <a:avLst/>
          </a:prstGeom>
          <a:noFill/>
          <a:ln w="22225">
            <a:solidFill>
              <a:srgbClr val="006600"/>
            </a:solidFill>
            <a:round/>
            <a:headEnd/>
            <a:tailEnd/>
          </a:ln>
          <a:extLst>
            <a:ext uri="{909E8E84-426E-40DD-AFC4-6F175D3DCCD1}">
              <a14:hiddenFill xmlns:a14="http://schemas.microsoft.com/office/drawing/2010/main">
                <a:noFill/>
              </a14:hiddenFill>
            </a:ext>
          </a:extLst>
        </p:spPr>
        <p:txBody>
          <a:bodyPr/>
          <a:lstStyle/>
          <a:p>
            <a:endParaRPr lang="en-US" sz="1407" dirty="0"/>
          </a:p>
        </p:txBody>
      </p:sp>
      <p:pic>
        <p:nvPicPr>
          <p:cNvPr id="5126" name="Obraz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5429" y="847513"/>
            <a:ext cx="2687743" cy="1690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Obraz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59874" y="2527723"/>
            <a:ext cx="2766272" cy="17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Obraz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59874" y="4207934"/>
            <a:ext cx="2840355" cy="168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owolny kształt 9"/>
          <p:cNvSpPr/>
          <p:nvPr/>
        </p:nvSpPr>
        <p:spPr>
          <a:xfrm>
            <a:off x="1830493" y="5624111"/>
            <a:ext cx="4043979" cy="69363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chemeClr val="bg1"/>
          </a:solidFill>
          <a:ln w="28437">
            <a:solidFill>
              <a:srgbClr val="1C9430"/>
            </a:solidFill>
            <a:prstDash val="solid"/>
            <a:miter/>
          </a:ln>
        </p:spPr>
        <p:txBody>
          <a:bodyPr wrap="none" lIns="84004" tIns="43678" rIns="84004" bIns="43678" compatLnSpc="0">
            <a:spAutoFit/>
          </a:bodyPr>
          <a:lstStyle/>
          <a:p>
            <a:pPr fontAlgn="auto" hangingPunct="1">
              <a:spcBef>
                <a:spcPts val="0"/>
              </a:spcBef>
              <a:spcAft>
                <a:spcPts val="0"/>
              </a:spcAft>
              <a:defRPr sz="1800" b="0" i="0" u="none" strike="noStrike" kern="0" cap="none" spc="0" baseline="0">
                <a:solidFill>
                  <a:srgbClr val="000000"/>
                </a:solidFill>
                <a:uFillTx/>
              </a:defRPr>
            </a:pPr>
            <a:r>
              <a:rPr lang="en-US" sz="2053" b="0" kern="0" dirty="0">
                <a:solidFill>
                  <a:srgbClr val="000000"/>
                </a:solidFill>
                <a:latin typeface="Times New Roman" pitchFamily="18"/>
                <a:ea typeface="Lucida Sans Unicode" pitchFamily="2"/>
                <a:cs typeface="Tahoma" pitchFamily="2"/>
              </a:rPr>
              <a:t>Tertiary recovery – MEOR delivers</a:t>
            </a:r>
          </a:p>
          <a:p>
            <a:pPr fontAlgn="auto" hangingPunct="1">
              <a:spcBef>
                <a:spcPts val="0"/>
              </a:spcBef>
              <a:spcAft>
                <a:spcPts val="0"/>
              </a:spcAft>
              <a:defRPr sz="1800" b="0" i="0" u="none" strike="noStrike" kern="0" cap="none" spc="0" baseline="0">
                <a:solidFill>
                  <a:srgbClr val="000000"/>
                </a:solidFill>
                <a:uFillTx/>
              </a:defRPr>
            </a:pPr>
            <a:r>
              <a:rPr lang="en-US" sz="2053" b="0" kern="0" dirty="0">
                <a:solidFill>
                  <a:srgbClr val="000000"/>
                </a:solidFill>
                <a:latin typeface="Times New Roman" pitchFamily="18"/>
                <a:ea typeface="Lucida Sans Unicode" pitchFamily="2"/>
                <a:cs typeface="Tahoma" pitchFamily="2"/>
              </a:rPr>
              <a:t>EOR performance at waterflood cost</a:t>
            </a:r>
          </a:p>
        </p:txBody>
      </p:sp>
      <p:sp>
        <p:nvSpPr>
          <p:cNvPr id="11" name="Dowolny kształt 10"/>
          <p:cNvSpPr/>
          <p:nvPr/>
        </p:nvSpPr>
        <p:spPr>
          <a:xfrm>
            <a:off x="2909147" y="1440180"/>
            <a:ext cx="2092034" cy="39092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w="28437">
            <a:solidFill>
              <a:srgbClr val="1C9430"/>
            </a:solidFill>
            <a:prstDash val="solid"/>
            <a:miter/>
          </a:ln>
        </p:spPr>
        <p:txBody>
          <a:bodyPr wrap="none" lIns="84004" tIns="43678" rIns="84004" bIns="43678" compatLnSpc="0">
            <a:spAutoFit/>
          </a:bodyPr>
          <a:lstStyle/>
          <a:p>
            <a:pPr fontAlgn="auto" hangingPunct="1">
              <a:spcBef>
                <a:spcPts val="0"/>
              </a:spcBef>
              <a:spcAft>
                <a:spcPts val="0"/>
              </a:spcAft>
              <a:defRPr sz="1800" b="0" i="0" u="none" strike="noStrike" kern="0" cap="none" spc="0" baseline="0">
                <a:solidFill>
                  <a:srgbClr val="000000"/>
                </a:solidFill>
                <a:uFillTx/>
              </a:defRPr>
            </a:pPr>
            <a:r>
              <a:rPr lang="en-US" sz="2053" b="0" kern="0" dirty="0">
                <a:solidFill>
                  <a:srgbClr val="000000"/>
                </a:solidFill>
                <a:latin typeface="Times New Roman" pitchFamily="18"/>
                <a:ea typeface="Lucida Sans Unicode" pitchFamily="2"/>
                <a:cs typeface="Tahoma" pitchFamily="2"/>
              </a:rPr>
              <a:t>Primary recovery</a:t>
            </a:r>
            <a:r>
              <a:rPr lang="pl-PL" sz="2053" b="0" kern="0" dirty="0">
                <a:solidFill>
                  <a:srgbClr val="FFFFFF"/>
                </a:solidFill>
                <a:latin typeface="Times New Roman" pitchFamily="18"/>
                <a:ea typeface="Lucida Sans Unicode" pitchFamily="2"/>
                <a:cs typeface="Tahoma" pitchFamily="2"/>
              </a:rPr>
              <a:t>`</a:t>
            </a:r>
            <a:endParaRPr lang="en-US" sz="2053" b="0" kern="0" dirty="0">
              <a:solidFill>
                <a:srgbClr val="FFFFFF"/>
              </a:solidFill>
              <a:latin typeface="Times New Roman" pitchFamily="18"/>
              <a:ea typeface="Lucida Sans Unicode" pitchFamily="2"/>
              <a:cs typeface="Tahoma" pitchFamily="2"/>
            </a:endParaRPr>
          </a:p>
        </p:txBody>
      </p:sp>
      <p:sp>
        <p:nvSpPr>
          <p:cNvPr id="12" name="Dowolny kształt 11"/>
          <p:cNvSpPr/>
          <p:nvPr/>
        </p:nvSpPr>
        <p:spPr>
          <a:xfrm>
            <a:off x="1360806" y="3232996"/>
            <a:ext cx="2267339" cy="39092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w="28437">
            <a:solidFill>
              <a:srgbClr val="1C9430"/>
            </a:solidFill>
            <a:prstDash val="solid"/>
            <a:miter/>
          </a:ln>
        </p:spPr>
        <p:txBody>
          <a:bodyPr wrap="none" lIns="84004" tIns="43678" rIns="84004" bIns="43678" compatLnSpc="0">
            <a:spAutoFit/>
          </a:bodyPr>
          <a:lstStyle/>
          <a:p>
            <a:pPr fontAlgn="auto" hangingPunct="1">
              <a:spcBef>
                <a:spcPts val="0"/>
              </a:spcBef>
              <a:spcAft>
                <a:spcPts val="0"/>
              </a:spcAft>
              <a:defRPr sz="1800" b="0" i="0" u="none" strike="noStrike" kern="0" cap="none" spc="0" baseline="0">
                <a:solidFill>
                  <a:srgbClr val="000000"/>
                </a:solidFill>
                <a:uFillTx/>
              </a:defRPr>
            </a:pPr>
            <a:r>
              <a:rPr lang="en-US" sz="2053" b="0" kern="0" dirty="0">
                <a:solidFill>
                  <a:srgbClr val="FFFFFF"/>
                </a:solidFill>
                <a:latin typeface="Times New Roman" pitchFamily="18"/>
                <a:ea typeface="Lucida Sans Unicode" pitchFamily="2"/>
                <a:cs typeface="Tahoma" pitchFamily="2"/>
              </a:rPr>
              <a:t>Secondary recovery</a:t>
            </a:r>
          </a:p>
        </p:txBody>
      </p:sp>
      <p:sp>
        <p:nvSpPr>
          <p:cNvPr id="13" name="Dowolny kształt 12"/>
          <p:cNvSpPr/>
          <p:nvPr/>
        </p:nvSpPr>
        <p:spPr>
          <a:xfrm>
            <a:off x="2729866" y="3873077"/>
            <a:ext cx="3118918" cy="88644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wrap="none" lIns="84004" tIns="43678" rIns="84004" bIns="43678" compatLnSpc="0">
            <a:spAutoFit/>
          </a:bodyPr>
          <a:lstStyle/>
          <a:p>
            <a:pPr fontAlgn="auto" hangingPunct="1">
              <a:spcBef>
                <a:spcPts val="0"/>
              </a:spcBef>
              <a:spcAft>
                <a:spcPts val="0"/>
              </a:spcAft>
              <a:defRPr sz="1800" b="0" i="0" u="none" strike="noStrike" kern="0" cap="none" spc="0" baseline="0">
                <a:solidFill>
                  <a:srgbClr val="000000"/>
                </a:solidFill>
                <a:uFillTx/>
              </a:defRPr>
            </a:pPr>
            <a:r>
              <a:rPr lang="en-US" sz="2053" kern="0" dirty="0">
                <a:solidFill>
                  <a:srgbClr val="FF0000"/>
                </a:solidFill>
                <a:latin typeface="Times New Roman" pitchFamily="18"/>
                <a:ea typeface="Lucida Sans Unicode" pitchFamily="2"/>
                <a:cs typeface="Tahoma" pitchFamily="2"/>
              </a:rPr>
              <a:t>Battles physics and loses</a:t>
            </a:r>
          </a:p>
          <a:p>
            <a:pPr fontAlgn="auto" hangingPunct="1">
              <a:spcBef>
                <a:spcPts val="0"/>
              </a:spcBef>
              <a:spcAft>
                <a:spcPts val="0"/>
              </a:spcAft>
              <a:defRPr sz="1800" b="0" i="0" u="none" strike="noStrike" kern="0" cap="none" spc="0" baseline="0">
                <a:solidFill>
                  <a:srgbClr val="000000"/>
                </a:solidFill>
                <a:uFillTx/>
              </a:defRPr>
            </a:pPr>
            <a:r>
              <a:rPr lang="en-US" sz="1680" kern="0" dirty="0">
                <a:solidFill>
                  <a:srgbClr val="FF0000"/>
                </a:solidFill>
                <a:latin typeface="Times New Roman" pitchFamily="18"/>
                <a:ea typeface="Lucida Sans Unicode" pitchFamily="2"/>
                <a:cs typeface="Tahoma" pitchFamily="2"/>
              </a:rPr>
              <a:t>     - poor sweep efficiency</a:t>
            </a:r>
          </a:p>
          <a:p>
            <a:pPr fontAlgn="auto" hangingPunct="1">
              <a:spcBef>
                <a:spcPts val="0"/>
              </a:spcBef>
              <a:spcAft>
                <a:spcPts val="0"/>
              </a:spcAft>
              <a:defRPr sz="1800" b="0" i="0" u="none" strike="noStrike" kern="0" cap="none" spc="0" baseline="0">
                <a:solidFill>
                  <a:srgbClr val="000000"/>
                </a:solidFill>
                <a:uFillTx/>
              </a:defRPr>
            </a:pPr>
            <a:r>
              <a:rPr lang="en-US" sz="1680" kern="0" dirty="0">
                <a:solidFill>
                  <a:srgbClr val="FF0000"/>
                </a:solidFill>
                <a:latin typeface="Times New Roman" pitchFamily="18"/>
                <a:ea typeface="Lucida Sans Unicode" pitchFamily="2"/>
                <a:cs typeface="Tahoma" pitchFamily="2"/>
              </a:rPr>
              <a:t>      - poor displacement efficiency</a:t>
            </a:r>
          </a:p>
        </p:txBody>
      </p:sp>
      <p:sp>
        <p:nvSpPr>
          <p:cNvPr id="14" name="Dowolny kształt 13"/>
          <p:cNvSpPr/>
          <p:nvPr/>
        </p:nvSpPr>
        <p:spPr>
          <a:xfrm>
            <a:off x="3925570" y="2754420"/>
            <a:ext cx="1500078" cy="41849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wrap="none" lIns="84004" tIns="43678" rIns="84004" bIns="43678" compatLnSpc="0">
            <a:spAutoFit/>
          </a:bodyPr>
          <a:lstStyle/>
          <a:p>
            <a:pPr fontAlgn="auto" hangingPunct="1">
              <a:spcBef>
                <a:spcPts val="0"/>
              </a:spcBef>
              <a:spcAft>
                <a:spcPts val="0"/>
              </a:spcAft>
              <a:defRPr sz="1800" b="0" i="0" u="none" strike="noStrike" kern="0" cap="none" spc="0" baseline="0">
                <a:solidFill>
                  <a:srgbClr val="000000"/>
                </a:solidFill>
                <a:uFillTx/>
              </a:defRPr>
            </a:pPr>
            <a:r>
              <a:rPr lang="en-US" sz="2053" b="0" kern="0" dirty="0">
                <a:solidFill>
                  <a:srgbClr val="FF0000"/>
                </a:solidFill>
                <a:latin typeface="Times New Roman" pitchFamily="18"/>
                <a:ea typeface="Lucida Sans Unicode" pitchFamily="2"/>
                <a:cs typeface="Tahoma" pitchFamily="2"/>
              </a:rPr>
              <a:t>   </a:t>
            </a:r>
            <a:r>
              <a:rPr lang="en-US" sz="2240" b="0" kern="0" dirty="0">
                <a:solidFill>
                  <a:srgbClr val="FF0000"/>
                </a:solidFill>
                <a:latin typeface="Times New Roman" pitchFamily="18"/>
                <a:ea typeface="Lucida Sans Unicode" pitchFamily="2"/>
                <a:cs typeface="Tahoma" pitchFamily="2"/>
              </a:rPr>
              <a:t>…doesn’t</a:t>
            </a:r>
          </a:p>
        </p:txBody>
      </p:sp>
      <p:sp>
        <p:nvSpPr>
          <p:cNvPr id="15" name="Dowolny kształt 14"/>
          <p:cNvSpPr/>
          <p:nvPr/>
        </p:nvSpPr>
        <p:spPr>
          <a:xfrm>
            <a:off x="1214120" y="915670"/>
            <a:ext cx="4228677" cy="39092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w="28437">
            <a:solidFill>
              <a:srgbClr val="1C9430"/>
            </a:solidFill>
            <a:prstDash val="solid"/>
            <a:miter/>
          </a:ln>
        </p:spPr>
        <p:txBody>
          <a:bodyPr lIns="84004" tIns="43678" rIns="84004" bIns="43678" compatLnSpc="0">
            <a:spAutoFit/>
          </a:bodyPr>
          <a:lstStyle/>
          <a:p>
            <a:pPr fontAlgn="auto" hangingPunct="1">
              <a:spcBef>
                <a:spcPts val="0"/>
              </a:spcBef>
              <a:spcAft>
                <a:spcPts val="0"/>
              </a:spcAft>
              <a:defRPr sz="1800" b="0" i="0" u="none" strike="noStrike" kern="0" cap="none" spc="0" baseline="0">
                <a:solidFill>
                  <a:srgbClr val="000000"/>
                </a:solidFill>
                <a:uFillTx/>
              </a:defRPr>
            </a:pPr>
            <a:r>
              <a:rPr lang="en-US" sz="2053" b="0" kern="0" dirty="0">
                <a:solidFill>
                  <a:srgbClr val="000000"/>
                </a:solidFill>
                <a:latin typeface="Times New Roman" pitchFamily="18"/>
                <a:ea typeface="Lucida Sans Unicode" pitchFamily="2"/>
                <a:cs typeface="Tahoma" pitchFamily="2"/>
              </a:rPr>
              <a:t>Discovery, Estimation, Development,</a:t>
            </a:r>
          </a:p>
        </p:txBody>
      </p:sp>
      <p:sp>
        <p:nvSpPr>
          <p:cNvPr id="17" name="Rectangle 2"/>
          <p:cNvSpPr txBox="1">
            <a:spLocks noChangeArrowheads="1"/>
          </p:cNvSpPr>
          <p:nvPr/>
        </p:nvSpPr>
        <p:spPr>
          <a:xfrm>
            <a:off x="1711220" y="144463"/>
            <a:ext cx="6580081" cy="454871"/>
          </a:xfrm>
          <a:prstGeom prst="rect">
            <a:avLst/>
          </a:prstGeom>
          <a:extLst/>
        </p:spPr>
        <p:txBody>
          <a:bodyPr/>
          <a:lstStyle>
            <a:lvl1pPr algn="r" defTabSz="407988" rtl="0" eaLnBrk="0" fontAlgn="base" hangingPunct="0">
              <a:lnSpc>
                <a:spcPct val="92000"/>
              </a:lnSpc>
              <a:spcBef>
                <a:spcPct val="0"/>
              </a:spcBef>
              <a:spcAft>
                <a:spcPct val="0"/>
              </a:spcAft>
              <a:buClr>
                <a:srgbClr val="000000"/>
              </a:buClr>
              <a:buSzPct val="45000"/>
              <a:buFont typeface="Wingdings" pitchFamily="2" charset="2"/>
              <a:defRPr sz="3600">
                <a:solidFill>
                  <a:srgbClr val="355E00"/>
                </a:solidFill>
                <a:latin typeface="+mj-lt"/>
                <a:ea typeface="+mj-ea"/>
                <a:cs typeface="+mj-cs"/>
              </a:defRPr>
            </a:lvl1pPr>
            <a:lvl2pPr algn="r" defTabSz="407988" rtl="0" eaLnBrk="0" fontAlgn="base" hangingPunct="0">
              <a:lnSpc>
                <a:spcPct val="92000"/>
              </a:lnSpc>
              <a:spcBef>
                <a:spcPct val="0"/>
              </a:spcBef>
              <a:spcAft>
                <a:spcPct val="0"/>
              </a:spcAft>
              <a:buClr>
                <a:srgbClr val="000000"/>
              </a:buClr>
              <a:buSzPct val="45000"/>
              <a:buFont typeface="Wingdings" pitchFamily="2" charset="2"/>
              <a:defRPr sz="3600">
                <a:solidFill>
                  <a:srgbClr val="355E00"/>
                </a:solidFill>
                <a:latin typeface="Arial" charset="0"/>
              </a:defRPr>
            </a:lvl2pPr>
            <a:lvl3pPr algn="r" defTabSz="407988" rtl="0" eaLnBrk="0" fontAlgn="base" hangingPunct="0">
              <a:lnSpc>
                <a:spcPct val="92000"/>
              </a:lnSpc>
              <a:spcBef>
                <a:spcPct val="0"/>
              </a:spcBef>
              <a:spcAft>
                <a:spcPct val="0"/>
              </a:spcAft>
              <a:buClr>
                <a:srgbClr val="000000"/>
              </a:buClr>
              <a:buSzPct val="45000"/>
              <a:buFont typeface="Wingdings" pitchFamily="2" charset="2"/>
              <a:defRPr sz="3600">
                <a:solidFill>
                  <a:srgbClr val="355E00"/>
                </a:solidFill>
                <a:latin typeface="Arial" charset="0"/>
              </a:defRPr>
            </a:lvl3pPr>
            <a:lvl4pPr algn="r" defTabSz="407988" rtl="0" eaLnBrk="0" fontAlgn="base" hangingPunct="0">
              <a:lnSpc>
                <a:spcPct val="92000"/>
              </a:lnSpc>
              <a:spcBef>
                <a:spcPct val="0"/>
              </a:spcBef>
              <a:spcAft>
                <a:spcPct val="0"/>
              </a:spcAft>
              <a:buClr>
                <a:srgbClr val="000000"/>
              </a:buClr>
              <a:buSzPct val="45000"/>
              <a:buFont typeface="Wingdings" pitchFamily="2" charset="2"/>
              <a:defRPr sz="3600">
                <a:solidFill>
                  <a:srgbClr val="355E00"/>
                </a:solidFill>
                <a:latin typeface="Arial" charset="0"/>
              </a:defRPr>
            </a:lvl4pPr>
            <a:lvl5pPr algn="r" defTabSz="407988" rtl="0" eaLnBrk="0" fontAlgn="base" hangingPunct="0">
              <a:lnSpc>
                <a:spcPct val="92000"/>
              </a:lnSpc>
              <a:spcBef>
                <a:spcPct val="0"/>
              </a:spcBef>
              <a:spcAft>
                <a:spcPct val="0"/>
              </a:spcAft>
              <a:buClr>
                <a:srgbClr val="000000"/>
              </a:buClr>
              <a:buSzPct val="45000"/>
              <a:buFont typeface="Wingdings" pitchFamily="2" charset="2"/>
              <a:defRPr sz="3600">
                <a:solidFill>
                  <a:srgbClr val="355E00"/>
                </a:solidFill>
                <a:latin typeface="Arial" charset="0"/>
              </a:defRPr>
            </a:lvl5pPr>
            <a:lvl6pPr marL="457200" algn="r" defTabSz="407988" rtl="0" fontAlgn="base">
              <a:lnSpc>
                <a:spcPct val="92000"/>
              </a:lnSpc>
              <a:spcBef>
                <a:spcPct val="0"/>
              </a:spcBef>
              <a:spcAft>
                <a:spcPct val="0"/>
              </a:spcAft>
              <a:buClr>
                <a:srgbClr val="000000"/>
              </a:buClr>
              <a:buSzPct val="45000"/>
              <a:buFont typeface="Wingdings" pitchFamily="2" charset="2"/>
              <a:defRPr sz="3600">
                <a:solidFill>
                  <a:srgbClr val="355E00"/>
                </a:solidFill>
                <a:latin typeface="Arial" charset="0"/>
              </a:defRPr>
            </a:lvl6pPr>
            <a:lvl7pPr marL="914400" algn="r" defTabSz="407988" rtl="0" fontAlgn="base">
              <a:lnSpc>
                <a:spcPct val="92000"/>
              </a:lnSpc>
              <a:spcBef>
                <a:spcPct val="0"/>
              </a:spcBef>
              <a:spcAft>
                <a:spcPct val="0"/>
              </a:spcAft>
              <a:buClr>
                <a:srgbClr val="000000"/>
              </a:buClr>
              <a:buSzPct val="45000"/>
              <a:buFont typeface="Wingdings" pitchFamily="2" charset="2"/>
              <a:defRPr sz="3600">
                <a:solidFill>
                  <a:srgbClr val="355E00"/>
                </a:solidFill>
                <a:latin typeface="Arial" charset="0"/>
              </a:defRPr>
            </a:lvl7pPr>
            <a:lvl8pPr marL="1371600" algn="r" defTabSz="407988" rtl="0" fontAlgn="base">
              <a:lnSpc>
                <a:spcPct val="92000"/>
              </a:lnSpc>
              <a:spcBef>
                <a:spcPct val="0"/>
              </a:spcBef>
              <a:spcAft>
                <a:spcPct val="0"/>
              </a:spcAft>
              <a:buClr>
                <a:srgbClr val="000000"/>
              </a:buClr>
              <a:buSzPct val="45000"/>
              <a:buFont typeface="Wingdings" pitchFamily="2" charset="2"/>
              <a:defRPr sz="3600">
                <a:solidFill>
                  <a:srgbClr val="355E00"/>
                </a:solidFill>
                <a:latin typeface="Arial" charset="0"/>
              </a:defRPr>
            </a:lvl8pPr>
            <a:lvl9pPr marL="1828800" algn="r" defTabSz="407988" rtl="0" fontAlgn="base">
              <a:lnSpc>
                <a:spcPct val="92000"/>
              </a:lnSpc>
              <a:spcBef>
                <a:spcPct val="0"/>
              </a:spcBef>
              <a:spcAft>
                <a:spcPct val="0"/>
              </a:spcAft>
              <a:buClr>
                <a:srgbClr val="000000"/>
              </a:buClr>
              <a:buSzPct val="45000"/>
              <a:buFont typeface="Wingdings" pitchFamily="2" charset="2"/>
              <a:defRPr sz="3600">
                <a:solidFill>
                  <a:srgbClr val="355E00"/>
                </a:solidFill>
                <a:latin typeface="Arial" charset="0"/>
              </a:defRPr>
            </a:lvl9pPr>
          </a:lstStyle>
          <a:p>
            <a:pPr eaLnBrk="1" hangingPunct="1">
              <a:defRPr/>
            </a:pPr>
            <a:r>
              <a:rPr lang="pl-PL" altLang="pl-PL" sz="2240" kern="0" dirty="0">
                <a:effectLst>
                  <a:outerShdw blurRad="38100" dist="38100" dir="2700000" algn="tl">
                    <a:srgbClr val="C0C0C0"/>
                  </a:outerShdw>
                </a:effectLst>
              </a:rPr>
              <a:t>PRODUCER’S LIFE CYCLE</a:t>
            </a:r>
          </a:p>
        </p:txBody>
      </p:sp>
      <p:sp>
        <p:nvSpPr>
          <p:cNvPr id="5136" name="Prostokąt 1"/>
          <p:cNvSpPr>
            <a:spLocks noChangeArrowheads="1"/>
          </p:cNvSpPr>
          <p:nvPr/>
        </p:nvSpPr>
        <p:spPr bwMode="auto">
          <a:xfrm>
            <a:off x="5956936" y="5889626"/>
            <a:ext cx="2806277" cy="52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1600" b="1">
                <a:solidFill>
                  <a:schemeClr val="tx1"/>
                </a:solidFill>
                <a:latin typeface="Arial" panose="020B0604020202020204" pitchFamily="34" charset="0"/>
              </a:defRPr>
            </a:lvl1pPr>
            <a:lvl2pPr marL="742950" indent="-285750" eaLnBrk="0">
              <a:defRPr sz="1600" b="1">
                <a:solidFill>
                  <a:schemeClr val="tx1"/>
                </a:solidFill>
                <a:latin typeface="Arial" panose="020B0604020202020204" pitchFamily="34" charset="0"/>
              </a:defRPr>
            </a:lvl2pPr>
            <a:lvl3pPr marL="1143000" indent="-228600" eaLnBrk="0">
              <a:defRPr sz="1600" b="1">
                <a:solidFill>
                  <a:schemeClr val="tx1"/>
                </a:solidFill>
                <a:latin typeface="Arial" panose="020B0604020202020204" pitchFamily="34" charset="0"/>
              </a:defRPr>
            </a:lvl3pPr>
            <a:lvl4pPr marL="1600200" indent="-228600" eaLnBrk="0">
              <a:defRPr sz="1600" b="1">
                <a:solidFill>
                  <a:schemeClr val="tx1"/>
                </a:solidFill>
                <a:latin typeface="Arial" panose="020B0604020202020204" pitchFamily="34" charset="0"/>
              </a:defRPr>
            </a:lvl4pPr>
            <a:lvl5pPr marL="2057400" indent="-228600" eaLnBrk="0">
              <a:defRPr sz="1600" b="1">
                <a:solidFill>
                  <a:schemeClr val="tx1"/>
                </a:solidFill>
                <a:latin typeface="Arial" panose="020B0604020202020204" pitchFamily="34" charset="0"/>
              </a:defRPr>
            </a:lvl5pPr>
            <a:lvl6pPr marL="2514600" indent="-228600" algn="ctr" eaLnBrk="0" fontAlgn="base" hangingPunct="0">
              <a:lnSpc>
                <a:spcPct val="92000"/>
              </a:lnSpc>
              <a:spcBef>
                <a:spcPct val="50000"/>
              </a:spcBef>
              <a:spcAft>
                <a:spcPct val="0"/>
              </a:spcAft>
              <a:buClr>
                <a:srgbClr val="000000"/>
              </a:buClr>
              <a:buSzPct val="45000"/>
              <a:buFont typeface="Wingdings" panose="05000000000000000000" pitchFamily="2" charset="2"/>
              <a:defRPr sz="1600" b="1">
                <a:solidFill>
                  <a:schemeClr val="tx1"/>
                </a:solidFill>
                <a:latin typeface="Arial" panose="020B0604020202020204" pitchFamily="34" charset="0"/>
              </a:defRPr>
            </a:lvl6pPr>
            <a:lvl7pPr marL="2971800" indent="-228600" algn="ctr" eaLnBrk="0" fontAlgn="base" hangingPunct="0">
              <a:lnSpc>
                <a:spcPct val="92000"/>
              </a:lnSpc>
              <a:spcBef>
                <a:spcPct val="50000"/>
              </a:spcBef>
              <a:spcAft>
                <a:spcPct val="0"/>
              </a:spcAft>
              <a:buClr>
                <a:srgbClr val="000000"/>
              </a:buClr>
              <a:buSzPct val="45000"/>
              <a:buFont typeface="Wingdings" panose="05000000000000000000" pitchFamily="2" charset="2"/>
              <a:defRPr sz="1600" b="1">
                <a:solidFill>
                  <a:schemeClr val="tx1"/>
                </a:solidFill>
                <a:latin typeface="Arial" panose="020B0604020202020204" pitchFamily="34" charset="0"/>
              </a:defRPr>
            </a:lvl7pPr>
            <a:lvl8pPr marL="3429000" indent="-228600" algn="ctr" eaLnBrk="0" fontAlgn="base" hangingPunct="0">
              <a:lnSpc>
                <a:spcPct val="92000"/>
              </a:lnSpc>
              <a:spcBef>
                <a:spcPct val="50000"/>
              </a:spcBef>
              <a:spcAft>
                <a:spcPct val="0"/>
              </a:spcAft>
              <a:buClr>
                <a:srgbClr val="000000"/>
              </a:buClr>
              <a:buSzPct val="45000"/>
              <a:buFont typeface="Wingdings" panose="05000000000000000000" pitchFamily="2" charset="2"/>
              <a:defRPr sz="1600" b="1">
                <a:solidFill>
                  <a:schemeClr val="tx1"/>
                </a:solidFill>
                <a:latin typeface="Arial" panose="020B0604020202020204" pitchFamily="34" charset="0"/>
              </a:defRPr>
            </a:lvl8pPr>
            <a:lvl9pPr marL="3886200" indent="-228600" algn="ctr" eaLnBrk="0" fontAlgn="base" hangingPunct="0">
              <a:lnSpc>
                <a:spcPct val="92000"/>
              </a:lnSpc>
              <a:spcBef>
                <a:spcPct val="50000"/>
              </a:spcBef>
              <a:spcAft>
                <a:spcPct val="0"/>
              </a:spcAft>
              <a:buClr>
                <a:srgbClr val="000000"/>
              </a:buClr>
              <a:buSzPct val="45000"/>
              <a:buFont typeface="Wingdings" panose="05000000000000000000" pitchFamily="2" charset="2"/>
              <a:defRPr sz="1600" b="1">
                <a:solidFill>
                  <a:schemeClr val="tx1"/>
                </a:solidFill>
                <a:latin typeface="Arial" panose="020B0604020202020204" pitchFamily="34" charset="0"/>
              </a:defRPr>
            </a:lvl9pPr>
          </a:lstStyle>
          <a:p>
            <a:pPr eaLnBrk="1" hangingPunct="1">
              <a:lnSpc>
                <a:spcPct val="100000"/>
              </a:lnSpc>
              <a:buClrTx/>
              <a:buFontTx/>
              <a:buNone/>
            </a:pPr>
            <a:r>
              <a:rPr lang="en-US" altLang="pl-PL" sz="933" b="0" dirty="0">
                <a:latin typeface="Verdana" panose="020B0604030504040204" pitchFamily="34" charset="0"/>
              </a:rPr>
              <a:t>Thanks to Dr. Steven Bryant, U. of TX at Austin.  Graphics adapted from his SPE Presentation: </a:t>
            </a:r>
            <a:r>
              <a:rPr lang="en-US" altLang="pl-PL" sz="933" b="0" i="1" dirty="0">
                <a:latin typeface="Verdana" panose="020B0604030504040204" pitchFamily="34" charset="0"/>
              </a:rPr>
              <a:t>A Sober Look at MEOR</a:t>
            </a:r>
            <a:r>
              <a:rPr lang="en-US" altLang="pl-PL" sz="933" b="0" dirty="0">
                <a:latin typeface="Verdana" panose="020B0604030504040204" pitchFamily="34" charset="0"/>
              </a:rPr>
              <a:t> </a:t>
            </a:r>
            <a:endParaRPr lang="pl-PL" altLang="pl-PL" sz="933" b="0"/>
          </a:p>
        </p:txBody>
      </p:sp>
    </p:spTree>
    <p:extLst>
      <p:ext uri="{BB962C8B-B14F-4D97-AF65-F5344CB8AC3E}">
        <p14:creationId xmlns:p14="http://schemas.microsoft.com/office/powerpoint/2010/main" val="4182992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1286246" y="80498"/>
            <a:ext cx="6580082" cy="342265"/>
          </a:xfrm>
          <a:extLst>
            <a:ext uri="{91240B29-F687-4F45-9708-019B960494DF}">
              <a14:hiddenLine xmlns:a14="http://schemas.microsoft.com/office/drawing/2010/main" w="9525" cap="flat" cmpd="sng" algn="ctr">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0000"/>
          </a:bodyPr>
          <a:lstStyle/>
          <a:p>
            <a:pPr algn="ctr" eaLnBrk="1" hangingPunct="1">
              <a:defRPr/>
            </a:pPr>
            <a:r>
              <a:rPr lang="en-US" altLang="pl-PL" sz="2053" b="1" dirty="0">
                <a:effectLst>
                  <a:outerShdw blurRad="38100" dist="38100" dir="2700000" algn="tl">
                    <a:srgbClr val="C0C0C0"/>
                  </a:outerShdw>
                </a:effectLst>
              </a:rPr>
              <a:t>Production Decline = Economic Decline</a:t>
            </a:r>
            <a:endParaRPr lang="pl-PL" altLang="pl-PL" sz="2053" b="1" dirty="0">
              <a:effectLst>
                <a:outerShdw blurRad="38100" dist="38100" dir="2700000" algn="tl">
                  <a:srgbClr val="C0C0C0"/>
                </a:outerShdw>
              </a:effectLst>
            </a:endParaRPr>
          </a:p>
        </p:txBody>
      </p:sp>
      <p:sp>
        <p:nvSpPr>
          <p:cNvPr id="8195" name="Line 3"/>
          <p:cNvSpPr>
            <a:spLocks noChangeShapeType="1"/>
          </p:cNvSpPr>
          <p:nvPr/>
        </p:nvSpPr>
        <p:spPr bwMode="auto">
          <a:xfrm>
            <a:off x="1149192" y="512101"/>
            <a:ext cx="6854190" cy="0"/>
          </a:xfrm>
          <a:prstGeom prst="line">
            <a:avLst/>
          </a:prstGeom>
          <a:noFill/>
          <a:ln w="222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7" dirty="0"/>
          </a:p>
        </p:txBody>
      </p:sp>
      <p:sp>
        <p:nvSpPr>
          <p:cNvPr id="8198" name="Rectangle 4"/>
          <p:cNvSpPr>
            <a:spLocks noChangeArrowheads="1"/>
          </p:cNvSpPr>
          <p:nvPr/>
        </p:nvSpPr>
        <p:spPr bwMode="auto">
          <a:xfrm>
            <a:off x="4126961" y="3129770"/>
            <a:ext cx="3754554" cy="27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lnSpc>
                <a:spcPct val="92000"/>
              </a:lnSpc>
              <a:spcBef>
                <a:spcPct val="50000"/>
              </a:spcBef>
              <a:buClr>
                <a:srgbClr val="000000"/>
              </a:buClr>
              <a:buSzPct val="45000"/>
              <a:buFont typeface="Wingdings" panose="05000000000000000000" pitchFamily="2" charset="2"/>
              <a:defRPr sz="1600" b="1">
                <a:solidFill>
                  <a:schemeClr val="tx1"/>
                </a:solidFill>
                <a:latin typeface="Arial" panose="020B0604020202020204" pitchFamily="34" charset="0"/>
              </a:defRPr>
            </a:lvl1pPr>
            <a:lvl2pPr marL="742950" indent="-285750" algn="ctr">
              <a:lnSpc>
                <a:spcPct val="92000"/>
              </a:lnSpc>
              <a:spcBef>
                <a:spcPct val="50000"/>
              </a:spcBef>
              <a:buClr>
                <a:srgbClr val="000000"/>
              </a:buClr>
              <a:buSzPct val="45000"/>
              <a:buFont typeface="Wingdings" panose="05000000000000000000" pitchFamily="2" charset="2"/>
              <a:defRPr sz="1600" b="1">
                <a:solidFill>
                  <a:schemeClr val="tx1"/>
                </a:solidFill>
                <a:latin typeface="Arial" panose="020B0604020202020204" pitchFamily="34" charset="0"/>
              </a:defRPr>
            </a:lvl2pPr>
            <a:lvl3pPr marL="1143000" indent="-228600" algn="ctr">
              <a:lnSpc>
                <a:spcPct val="92000"/>
              </a:lnSpc>
              <a:spcBef>
                <a:spcPct val="50000"/>
              </a:spcBef>
              <a:buClr>
                <a:srgbClr val="000000"/>
              </a:buClr>
              <a:buSzPct val="45000"/>
              <a:buFont typeface="Wingdings" panose="05000000000000000000" pitchFamily="2" charset="2"/>
              <a:defRPr sz="1600" b="1">
                <a:solidFill>
                  <a:schemeClr val="tx1"/>
                </a:solidFill>
                <a:latin typeface="Arial" panose="020B0604020202020204" pitchFamily="34" charset="0"/>
              </a:defRPr>
            </a:lvl3pPr>
            <a:lvl4pPr marL="1600200" indent="-228600" algn="ctr">
              <a:lnSpc>
                <a:spcPct val="92000"/>
              </a:lnSpc>
              <a:spcBef>
                <a:spcPct val="50000"/>
              </a:spcBef>
              <a:buClr>
                <a:srgbClr val="000000"/>
              </a:buClr>
              <a:buSzPct val="45000"/>
              <a:buFont typeface="Wingdings" panose="05000000000000000000" pitchFamily="2" charset="2"/>
              <a:defRPr sz="1600" b="1">
                <a:solidFill>
                  <a:schemeClr val="tx1"/>
                </a:solidFill>
                <a:latin typeface="Arial" panose="020B0604020202020204" pitchFamily="34" charset="0"/>
              </a:defRPr>
            </a:lvl4pPr>
            <a:lvl5pPr marL="2057400" indent="-228600" algn="ctr">
              <a:lnSpc>
                <a:spcPct val="92000"/>
              </a:lnSpc>
              <a:spcBef>
                <a:spcPct val="50000"/>
              </a:spcBef>
              <a:buClr>
                <a:srgbClr val="000000"/>
              </a:buClr>
              <a:buSzPct val="45000"/>
              <a:buFont typeface="Wingdings" panose="05000000000000000000" pitchFamily="2" charset="2"/>
              <a:defRPr sz="1600" b="1">
                <a:solidFill>
                  <a:schemeClr val="tx1"/>
                </a:solidFill>
                <a:latin typeface="Arial" panose="020B0604020202020204" pitchFamily="34" charset="0"/>
              </a:defRPr>
            </a:lvl5pPr>
            <a:lvl6pPr marL="2514600" indent="-228600" algn="ctr" eaLnBrk="0" fontAlgn="base" hangingPunct="0">
              <a:lnSpc>
                <a:spcPct val="92000"/>
              </a:lnSpc>
              <a:spcBef>
                <a:spcPct val="50000"/>
              </a:spcBef>
              <a:spcAft>
                <a:spcPct val="0"/>
              </a:spcAft>
              <a:buClr>
                <a:srgbClr val="000000"/>
              </a:buClr>
              <a:buSzPct val="45000"/>
              <a:buFont typeface="Wingdings" panose="05000000000000000000" pitchFamily="2" charset="2"/>
              <a:defRPr sz="1600" b="1">
                <a:solidFill>
                  <a:schemeClr val="tx1"/>
                </a:solidFill>
                <a:latin typeface="Arial" panose="020B0604020202020204" pitchFamily="34" charset="0"/>
              </a:defRPr>
            </a:lvl6pPr>
            <a:lvl7pPr marL="2971800" indent="-228600" algn="ctr" eaLnBrk="0" fontAlgn="base" hangingPunct="0">
              <a:lnSpc>
                <a:spcPct val="92000"/>
              </a:lnSpc>
              <a:spcBef>
                <a:spcPct val="50000"/>
              </a:spcBef>
              <a:spcAft>
                <a:spcPct val="0"/>
              </a:spcAft>
              <a:buClr>
                <a:srgbClr val="000000"/>
              </a:buClr>
              <a:buSzPct val="45000"/>
              <a:buFont typeface="Wingdings" panose="05000000000000000000" pitchFamily="2" charset="2"/>
              <a:defRPr sz="1600" b="1">
                <a:solidFill>
                  <a:schemeClr val="tx1"/>
                </a:solidFill>
                <a:latin typeface="Arial" panose="020B0604020202020204" pitchFamily="34" charset="0"/>
              </a:defRPr>
            </a:lvl7pPr>
            <a:lvl8pPr marL="3429000" indent="-228600" algn="ctr" eaLnBrk="0" fontAlgn="base" hangingPunct="0">
              <a:lnSpc>
                <a:spcPct val="92000"/>
              </a:lnSpc>
              <a:spcBef>
                <a:spcPct val="50000"/>
              </a:spcBef>
              <a:spcAft>
                <a:spcPct val="0"/>
              </a:spcAft>
              <a:buClr>
                <a:srgbClr val="000000"/>
              </a:buClr>
              <a:buSzPct val="45000"/>
              <a:buFont typeface="Wingdings" panose="05000000000000000000" pitchFamily="2" charset="2"/>
              <a:defRPr sz="1600" b="1">
                <a:solidFill>
                  <a:schemeClr val="tx1"/>
                </a:solidFill>
                <a:latin typeface="Arial" panose="020B0604020202020204" pitchFamily="34" charset="0"/>
              </a:defRPr>
            </a:lvl8pPr>
            <a:lvl9pPr marL="3886200" indent="-228600" algn="ctr" eaLnBrk="0" fontAlgn="base" hangingPunct="0">
              <a:lnSpc>
                <a:spcPct val="92000"/>
              </a:lnSpc>
              <a:spcBef>
                <a:spcPct val="50000"/>
              </a:spcBef>
              <a:spcAft>
                <a:spcPct val="0"/>
              </a:spcAft>
              <a:buClr>
                <a:srgbClr val="000000"/>
              </a:buClr>
              <a:buSzPct val="45000"/>
              <a:buFont typeface="Wingdings" panose="05000000000000000000" pitchFamily="2" charset="2"/>
              <a:defRPr sz="1600" b="1">
                <a:solidFill>
                  <a:schemeClr val="tx1"/>
                </a:solidFill>
                <a:latin typeface="Arial" panose="020B0604020202020204" pitchFamily="34" charset="0"/>
              </a:defRPr>
            </a:lvl9pPr>
          </a:lstStyle>
          <a:p>
            <a:pPr eaLnBrk="1"/>
            <a:r>
              <a:rPr lang="en-US" altLang="en-US" sz="1307" i="1" dirty="0"/>
              <a:t>Halliburton Mature Fields – production curve</a:t>
            </a:r>
          </a:p>
        </p:txBody>
      </p:sp>
      <p:pic>
        <p:nvPicPr>
          <p:cNvPr id="8199"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91406" y="591044"/>
            <a:ext cx="4051731" cy="256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Box 6"/>
          <p:cNvSpPr txBox="1">
            <a:spLocks noChangeArrowheads="1"/>
          </p:cNvSpPr>
          <p:nvPr/>
        </p:nvSpPr>
        <p:spPr bwMode="auto">
          <a:xfrm>
            <a:off x="357378" y="644963"/>
            <a:ext cx="3227070" cy="170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lnSpc>
                <a:spcPct val="92000"/>
              </a:lnSpc>
              <a:spcBef>
                <a:spcPct val="50000"/>
              </a:spcBef>
              <a:buClr>
                <a:srgbClr val="000000"/>
              </a:buClr>
              <a:buSzPct val="45000"/>
              <a:buFont typeface="Wingdings" panose="05000000000000000000" pitchFamily="2" charset="2"/>
              <a:defRPr sz="1600" b="1">
                <a:solidFill>
                  <a:schemeClr val="tx1"/>
                </a:solidFill>
                <a:latin typeface="Arial" panose="020B0604020202020204" pitchFamily="34" charset="0"/>
              </a:defRPr>
            </a:lvl1pPr>
            <a:lvl2pPr marL="742950" indent="-285750" algn="ctr">
              <a:lnSpc>
                <a:spcPct val="92000"/>
              </a:lnSpc>
              <a:spcBef>
                <a:spcPct val="50000"/>
              </a:spcBef>
              <a:buClr>
                <a:srgbClr val="000000"/>
              </a:buClr>
              <a:buSzPct val="45000"/>
              <a:buFont typeface="Wingdings" panose="05000000000000000000" pitchFamily="2" charset="2"/>
              <a:defRPr sz="1600" b="1">
                <a:solidFill>
                  <a:schemeClr val="tx1"/>
                </a:solidFill>
                <a:latin typeface="Arial" panose="020B0604020202020204" pitchFamily="34" charset="0"/>
              </a:defRPr>
            </a:lvl2pPr>
            <a:lvl3pPr marL="1143000" indent="-228600" algn="ctr">
              <a:lnSpc>
                <a:spcPct val="92000"/>
              </a:lnSpc>
              <a:spcBef>
                <a:spcPct val="50000"/>
              </a:spcBef>
              <a:buClr>
                <a:srgbClr val="000000"/>
              </a:buClr>
              <a:buSzPct val="45000"/>
              <a:buFont typeface="Wingdings" panose="05000000000000000000" pitchFamily="2" charset="2"/>
              <a:defRPr sz="1600" b="1">
                <a:solidFill>
                  <a:schemeClr val="tx1"/>
                </a:solidFill>
                <a:latin typeface="Arial" panose="020B0604020202020204" pitchFamily="34" charset="0"/>
              </a:defRPr>
            </a:lvl3pPr>
            <a:lvl4pPr marL="1600200" indent="-228600" algn="ctr">
              <a:lnSpc>
                <a:spcPct val="92000"/>
              </a:lnSpc>
              <a:spcBef>
                <a:spcPct val="50000"/>
              </a:spcBef>
              <a:buClr>
                <a:srgbClr val="000000"/>
              </a:buClr>
              <a:buSzPct val="45000"/>
              <a:buFont typeface="Wingdings" panose="05000000000000000000" pitchFamily="2" charset="2"/>
              <a:defRPr sz="1600" b="1">
                <a:solidFill>
                  <a:schemeClr val="tx1"/>
                </a:solidFill>
                <a:latin typeface="Arial" panose="020B0604020202020204" pitchFamily="34" charset="0"/>
              </a:defRPr>
            </a:lvl4pPr>
            <a:lvl5pPr marL="2057400" indent="-228600" algn="ctr">
              <a:lnSpc>
                <a:spcPct val="92000"/>
              </a:lnSpc>
              <a:spcBef>
                <a:spcPct val="50000"/>
              </a:spcBef>
              <a:buClr>
                <a:srgbClr val="000000"/>
              </a:buClr>
              <a:buSzPct val="45000"/>
              <a:buFont typeface="Wingdings" panose="05000000000000000000" pitchFamily="2" charset="2"/>
              <a:defRPr sz="1600" b="1">
                <a:solidFill>
                  <a:schemeClr val="tx1"/>
                </a:solidFill>
                <a:latin typeface="Arial" panose="020B0604020202020204" pitchFamily="34" charset="0"/>
              </a:defRPr>
            </a:lvl5pPr>
            <a:lvl6pPr marL="2514600" indent="-228600" algn="ctr" eaLnBrk="0" fontAlgn="base" hangingPunct="0">
              <a:lnSpc>
                <a:spcPct val="92000"/>
              </a:lnSpc>
              <a:spcBef>
                <a:spcPct val="50000"/>
              </a:spcBef>
              <a:spcAft>
                <a:spcPct val="0"/>
              </a:spcAft>
              <a:buClr>
                <a:srgbClr val="000000"/>
              </a:buClr>
              <a:buSzPct val="45000"/>
              <a:buFont typeface="Wingdings" panose="05000000000000000000" pitchFamily="2" charset="2"/>
              <a:defRPr sz="1600" b="1">
                <a:solidFill>
                  <a:schemeClr val="tx1"/>
                </a:solidFill>
                <a:latin typeface="Arial" panose="020B0604020202020204" pitchFamily="34" charset="0"/>
              </a:defRPr>
            </a:lvl6pPr>
            <a:lvl7pPr marL="2971800" indent="-228600" algn="ctr" eaLnBrk="0" fontAlgn="base" hangingPunct="0">
              <a:lnSpc>
                <a:spcPct val="92000"/>
              </a:lnSpc>
              <a:spcBef>
                <a:spcPct val="50000"/>
              </a:spcBef>
              <a:spcAft>
                <a:spcPct val="0"/>
              </a:spcAft>
              <a:buClr>
                <a:srgbClr val="000000"/>
              </a:buClr>
              <a:buSzPct val="45000"/>
              <a:buFont typeface="Wingdings" panose="05000000000000000000" pitchFamily="2" charset="2"/>
              <a:defRPr sz="1600" b="1">
                <a:solidFill>
                  <a:schemeClr val="tx1"/>
                </a:solidFill>
                <a:latin typeface="Arial" panose="020B0604020202020204" pitchFamily="34" charset="0"/>
              </a:defRPr>
            </a:lvl7pPr>
            <a:lvl8pPr marL="3429000" indent="-228600" algn="ctr" eaLnBrk="0" fontAlgn="base" hangingPunct="0">
              <a:lnSpc>
                <a:spcPct val="92000"/>
              </a:lnSpc>
              <a:spcBef>
                <a:spcPct val="50000"/>
              </a:spcBef>
              <a:spcAft>
                <a:spcPct val="0"/>
              </a:spcAft>
              <a:buClr>
                <a:srgbClr val="000000"/>
              </a:buClr>
              <a:buSzPct val="45000"/>
              <a:buFont typeface="Wingdings" panose="05000000000000000000" pitchFamily="2" charset="2"/>
              <a:defRPr sz="1600" b="1">
                <a:solidFill>
                  <a:schemeClr val="tx1"/>
                </a:solidFill>
                <a:latin typeface="Arial" panose="020B0604020202020204" pitchFamily="34" charset="0"/>
              </a:defRPr>
            </a:lvl8pPr>
            <a:lvl9pPr marL="3886200" indent="-228600" algn="ctr" eaLnBrk="0" fontAlgn="base" hangingPunct="0">
              <a:lnSpc>
                <a:spcPct val="92000"/>
              </a:lnSpc>
              <a:spcBef>
                <a:spcPct val="50000"/>
              </a:spcBef>
              <a:spcAft>
                <a:spcPct val="0"/>
              </a:spcAft>
              <a:buClr>
                <a:srgbClr val="000000"/>
              </a:buClr>
              <a:buSzPct val="45000"/>
              <a:buFont typeface="Wingdings" panose="05000000000000000000" pitchFamily="2" charset="2"/>
              <a:defRPr sz="1600" b="1">
                <a:solidFill>
                  <a:schemeClr val="tx1"/>
                </a:solidFill>
                <a:latin typeface="Arial" panose="020B0604020202020204" pitchFamily="34" charset="0"/>
              </a:defRPr>
            </a:lvl9pPr>
          </a:lstStyle>
          <a:p>
            <a:pPr algn="just" eaLnBrk="1">
              <a:lnSpc>
                <a:spcPct val="100000"/>
              </a:lnSpc>
              <a:spcBef>
                <a:spcPct val="0"/>
              </a:spcBef>
            </a:pPr>
            <a:r>
              <a:rPr lang="en-US" altLang="en-US" sz="1493" dirty="0"/>
              <a:t>Oil production is in a constant losing struggle with  physics. Water flooding suffers from poor displacement and poor sweep efficiency. The result is declining production that will eventually reach an economic limit.</a:t>
            </a:r>
          </a:p>
        </p:txBody>
      </p:sp>
      <p:sp>
        <p:nvSpPr>
          <p:cNvPr id="8201" name="Down Arrow 14"/>
          <p:cNvSpPr>
            <a:spLocks noChangeArrowheads="1"/>
          </p:cNvSpPr>
          <p:nvPr/>
        </p:nvSpPr>
        <p:spPr bwMode="auto">
          <a:xfrm>
            <a:off x="1778637" y="4027171"/>
            <a:ext cx="453390" cy="398052"/>
          </a:xfrm>
          <a:prstGeom prst="downArrow">
            <a:avLst>
              <a:gd name="adj1" fmla="val 50000"/>
              <a:gd name="adj2" fmla="val 49942"/>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000" tIns="43680" rIns="84000" bIns="43680">
            <a:spAutoFit/>
          </a:bodyPr>
          <a:lstStyle>
            <a:lvl1pPr algn="ctr" defTabSz="449263">
              <a:lnSpc>
                <a:spcPct val="92000"/>
              </a:lnSpc>
              <a:spcBef>
                <a:spcPct val="50000"/>
              </a:spcBef>
              <a:buClr>
                <a:srgbClr val="000000"/>
              </a:buClr>
              <a:buSzPct val="45000"/>
              <a:buFont typeface="Wingdings" panose="05000000000000000000" pitchFamily="2" charset="2"/>
              <a:defRPr sz="1600" b="1">
                <a:solidFill>
                  <a:schemeClr val="tx1"/>
                </a:solidFill>
                <a:latin typeface="Arial" panose="020B0604020202020204" pitchFamily="34" charset="0"/>
              </a:defRPr>
            </a:lvl1pPr>
            <a:lvl2pPr marL="742950" indent="-285750" algn="ctr" defTabSz="449263">
              <a:lnSpc>
                <a:spcPct val="92000"/>
              </a:lnSpc>
              <a:spcBef>
                <a:spcPct val="50000"/>
              </a:spcBef>
              <a:buClr>
                <a:srgbClr val="000000"/>
              </a:buClr>
              <a:buSzPct val="45000"/>
              <a:buFont typeface="Wingdings" panose="05000000000000000000" pitchFamily="2" charset="2"/>
              <a:defRPr sz="1600" b="1">
                <a:solidFill>
                  <a:schemeClr val="tx1"/>
                </a:solidFill>
                <a:latin typeface="Arial" panose="020B0604020202020204" pitchFamily="34" charset="0"/>
              </a:defRPr>
            </a:lvl2pPr>
            <a:lvl3pPr marL="1143000" indent="-228600" algn="ctr" defTabSz="449263">
              <a:lnSpc>
                <a:spcPct val="92000"/>
              </a:lnSpc>
              <a:spcBef>
                <a:spcPct val="50000"/>
              </a:spcBef>
              <a:buClr>
                <a:srgbClr val="000000"/>
              </a:buClr>
              <a:buSzPct val="45000"/>
              <a:buFont typeface="Wingdings" panose="05000000000000000000" pitchFamily="2" charset="2"/>
              <a:defRPr sz="1600" b="1">
                <a:solidFill>
                  <a:schemeClr val="tx1"/>
                </a:solidFill>
                <a:latin typeface="Arial" panose="020B0604020202020204" pitchFamily="34" charset="0"/>
              </a:defRPr>
            </a:lvl3pPr>
            <a:lvl4pPr marL="1600200" indent="-228600" algn="ctr" defTabSz="449263">
              <a:lnSpc>
                <a:spcPct val="92000"/>
              </a:lnSpc>
              <a:spcBef>
                <a:spcPct val="50000"/>
              </a:spcBef>
              <a:buClr>
                <a:srgbClr val="000000"/>
              </a:buClr>
              <a:buSzPct val="45000"/>
              <a:buFont typeface="Wingdings" panose="05000000000000000000" pitchFamily="2" charset="2"/>
              <a:defRPr sz="1600" b="1">
                <a:solidFill>
                  <a:schemeClr val="tx1"/>
                </a:solidFill>
                <a:latin typeface="Arial" panose="020B0604020202020204" pitchFamily="34" charset="0"/>
              </a:defRPr>
            </a:lvl4pPr>
            <a:lvl5pPr marL="2057400" indent="-228600" algn="ctr" defTabSz="449263">
              <a:lnSpc>
                <a:spcPct val="92000"/>
              </a:lnSpc>
              <a:spcBef>
                <a:spcPct val="50000"/>
              </a:spcBef>
              <a:buClr>
                <a:srgbClr val="000000"/>
              </a:buClr>
              <a:buSzPct val="45000"/>
              <a:buFont typeface="Wingdings" panose="05000000000000000000" pitchFamily="2" charset="2"/>
              <a:defRPr sz="1600" b="1">
                <a:solidFill>
                  <a:schemeClr val="tx1"/>
                </a:solidFill>
                <a:latin typeface="Arial" panose="020B0604020202020204" pitchFamily="34" charset="0"/>
              </a:defRPr>
            </a:lvl5pPr>
            <a:lvl6pPr marL="2514600" indent="-228600" algn="ctr" defTabSz="449263" eaLnBrk="0" fontAlgn="base" hangingPunct="0">
              <a:lnSpc>
                <a:spcPct val="92000"/>
              </a:lnSpc>
              <a:spcBef>
                <a:spcPct val="50000"/>
              </a:spcBef>
              <a:spcAft>
                <a:spcPct val="0"/>
              </a:spcAft>
              <a:buClr>
                <a:srgbClr val="000000"/>
              </a:buClr>
              <a:buSzPct val="45000"/>
              <a:buFont typeface="Wingdings" panose="05000000000000000000" pitchFamily="2" charset="2"/>
              <a:defRPr sz="1600" b="1">
                <a:solidFill>
                  <a:schemeClr val="tx1"/>
                </a:solidFill>
                <a:latin typeface="Arial" panose="020B0604020202020204" pitchFamily="34" charset="0"/>
              </a:defRPr>
            </a:lvl6pPr>
            <a:lvl7pPr marL="2971800" indent="-228600" algn="ctr" defTabSz="449263" eaLnBrk="0" fontAlgn="base" hangingPunct="0">
              <a:lnSpc>
                <a:spcPct val="92000"/>
              </a:lnSpc>
              <a:spcBef>
                <a:spcPct val="50000"/>
              </a:spcBef>
              <a:spcAft>
                <a:spcPct val="0"/>
              </a:spcAft>
              <a:buClr>
                <a:srgbClr val="000000"/>
              </a:buClr>
              <a:buSzPct val="45000"/>
              <a:buFont typeface="Wingdings" panose="05000000000000000000" pitchFamily="2" charset="2"/>
              <a:defRPr sz="1600" b="1">
                <a:solidFill>
                  <a:schemeClr val="tx1"/>
                </a:solidFill>
                <a:latin typeface="Arial" panose="020B0604020202020204" pitchFamily="34" charset="0"/>
              </a:defRPr>
            </a:lvl7pPr>
            <a:lvl8pPr marL="3429000" indent="-228600" algn="ctr" defTabSz="449263" eaLnBrk="0" fontAlgn="base" hangingPunct="0">
              <a:lnSpc>
                <a:spcPct val="92000"/>
              </a:lnSpc>
              <a:spcBef>
                <a:spcPct val="50000"/>
              </a:spcBef>
              <a:spcAft>
                <a:spcPct val="0"/>
              </a:spcAft>
              <a:buClr>
                <a:srgbClr val="000000"/>
              </a:buClr>
              <a:buSzPct val="45000"/>
              <a:buFont typeface="Wingdings" panose="05000000000000000000" pitchFamily="2" charset="2"/>
              <a:defRPr sz="1600" b="1">
                <a:solidFill>
                  <a:schemeClr val="tx1"/>
                </a:solidFill>
                <a:latin typeface="Arial" panose="020B0604020202020204" pitchFamily="34" charset="0"/>
              </a:defRPr>
            </a:lvl8pPr>
            <a:lvl9pPr marL="3886200" indent="-228600" algn="ctr" defTabSz="449263" eaLnBrk="0" fontAlgn="base" hangingPunct="0">
              <a:lnSpc>
                <a:spcPct val="92000"/>
              </a:lnSpc>
              <a:spcBef>
                <a:spcPct val="50000"/>
              </a:spcBef>
              <a:spcAft>
                <a:spcPct val="0"/>
              </a:spcAft>
              <a:buClr>
                <a:srgbClr val="000000"/>
              </a:buClr>
              <a:buSzPct val="45000"/>
              <a:buFont typeface="Wingdings" panose="05000000000000000000" pitchFamily="2" charset="2"/>
              <a:defRPr sz="1600" b="1">
                <a:solidFill>
                  <a:schemeClr val="tx1"/>
                </a:solidFill>
                <a:latin typeface="Arial" panose="020B0604020202020204" pitchFamily="34" charset="0"/>
              </a:defRPr>
            </a:lvl9pPr>
          </a:lstStyle>
          <a:p>
            <a:pPr eaLnBrk="1"/>
            <a:endParaRPr lang="en-US" altLang="en-US" sz="1493" dirty="0"/>
          </a:p>
        </p:txBody>
      </p:sp>
      <p:sp>
        <p:nvSpPr>
          <p:cNvPr id="16" name="Down Arrow 15"/>
          <p:cNvSpPr/>
          <p:nvPr/>
        </p:nvSpPr>
        <p:spPr bwMode="auto">
          <a:xfrm>
            <a:off x="1970912" y="3119370"/>
            <a:ext cx="426720" cy="381949"/>
          </a:xfrm>
          <a:prstGeom prst="downArrow">
            <a:avLst/>
          </a:prstGeom>
          <a:gradFill>
            <a:gsLst>
              <a:gs pos="28000">
                <a:srgbClr val="31603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extLst/>
        </p:spPr>
        <p:txBody>
          <a:bodyPr lIns="84000" tIns="43680" rIns="84000" bIns="43680">
            <a:spAutoFit/>
          </a:bodyPr>
          <a:lstStyle/>
          <a:p>
            <a:pPr algn="ctr" defTabSz="419297" eaLnBrk="1">
              <a:lnSpc>
                <a:spcPct val="92000"/>
              </a:lnSpc>
              <a:spcBef>
                <a:spcPct val="50000"/>
              </a:spcBef>
              <a:buClr>
                <a:srgbClr val="000000"/>
              </a:buClr>
              <a:buSzPct val="45000"/>
              <a:defRPr/>
            </a:pPr>
            <a:endParaRPr lang="en-US" sz="1407" dirty="0">
              <a:latin typeface="Arial" charset="0"/>
            </a:endParaRPr>
          </a:p>
        </p:txBody>
      </p:sp>
      <p:sp>
        <p:nvSpPr>
          <p:cNvPr id="18" name="TextBox 17"/>
          <p:cNvSpPr txBox="1"/>
          <p:nvPr/>
        </p:nvSpPr>
        <p:spPr>
          <a:xfrm>
            <a:off x="151679" y="2344598"/>
            <a:ext cx="3739727" cy="697242"/>
          </a:xfrm>
          <a:prstGeom prst="rect">
            <a:avLst/>
          </a:prstGeom>
          <a:noFill/>
        </p:spPr>
        <p:txBody>
          <a:bodyPr>
            <a:spAutoFit/>
          </a:bodyPr>
          <a:lstStyle/>
          <a:p>
            <a:pPr algn="ctr" eaLnBrk="1">
              <a:lnSpc>
                <a:spcPct val="92000"/>
              </a:lnSpc>
              <a:spcBef>
                <a:spcPct val="50000"/>
              </a:spcBef>
              <a:buClr>
                <a:srgbClr val="000000"/>
              </a:buClr>
              <a:buSzPct val="45000"/>
              <a:buFont typeface="Wingdings" panose="05000000000000000000" pitchFamily="2" charset="2"/>
              <a:buNone/>
              <a:defRPr/>
            </a:pPr>
            <a:r>
              <a:rPr lang="en-US" sz="1680" dirty="0">
                <a:solidFill>
                  <a:schemeClr val="accent6">
                    <a:lumMod val="50000"/>
                  </a:schemeClr>
                </a:solidFill>
              </a:rPr>
              <a:t>Microbial Enhanced Waterflooding</a:t>
            </a:r>
          </a:p>
          <a:p>
            <a:pPr algn="ctr" eaLnBrk="1">
              <a:lnSpc>
                <a:spcPct val="92000"/>
              </a:lnSpc>
              <a:spcBef>
                <a:spcPct val="50000"/>
              </a:spcBef>
              <a:buClr>
                <a:srgbClr val="000000"/>
              </a:buClr>
              <a:buSzPct val="45000"/>
              <a:buFont typeface="Wingdings" panose="05000000000000000000" pitchFamily="2" charset="2"/>
              <a:buNone/>
              <a:defRPr/>
            </a:pPr>
            <a:r>
              <a:rPr lang="en-US" sz="1680" dirty="0">
                <a:solidFill>
                  <a:schemeClr val="accent6">
                    <a:lumMod val="50000"/>
                  </a:schemeClr>
                </a:solidFill>
              </a:rPr>
              <a:t>Influence on the Decline Curve </a:t>
            </a:r>
          </a:p>
        </p:txBody>
      </p:sp>
      <p:pic>
        <p:nvPicPr>
          <p:cNvPr id="11" name="Picture 5"/>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5394960"/>
            <a:ext cx="1280160"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6762869" y="3696321"/>
            <a:ext cx="1680187" cy="1500347"/>
          </a:xfrm>
          <a:prstGeom prst="rect">
            <a:avLst/>
          </a:prstGeom>
          <a:noFill/>
        </p:spPr>
        <p:txBody>
          <a:bodyPr wrap="square" rtlCol="0">
            <a:spAutoFit/>
          </a:bodyPr>
          <a:lstStyle/>
          <a:p>
            <a:pPr algn="ctr"/>
            <a:r>
              <a:rPr lang="en-US" sz="1307" dirty="0">
                <a:latin typeface="+mn-lt"/>
              </a:rPr>
              <a:t>Plawowice Well P-52</a:t>
            </a:r>
          </a:p>
          <a:p>
            <a:pPr algn="ctr"/>
            <a:endParaRPr lang="en-US" sz="1307" dirty="0">
              <a:latin typeface="+mn-lt"/>
            </a:endParaRPr>
          </a:p>
          <a:p>
            <a:pPr algn="ctr"/>
            <a:r>
              <a:rPr lang="en-US" sz="1307" dirty="0">
                <a:latin typeface="+mn-lt"/>
              </a:rPr>
              <a:t>24 Month Decline Arrested</a:t>
            </a:r>
          </a:p>
          <a:p>
            <a:pPr algn="ctr"/>
            <a:r>
              <a:rPr lang="en-US" sz="1307" dirty="0">
                <a:latin typeface="+mn-lt"/>
              </a:rPr>
              <a:t> </a:t>
            </a:r>
          </a:p>
          <a:p>
            <a:pPr algn="ctr"/>
            <a:r>
              <a:rPr lang="en-US" sz="1307" dirty="0">
                <a:latin typeface="+mn-lt"/>
              </a:rPr>
              <a:t>60 Months</a:t>
            </a:r>
          </a:p>
          <a:p>
            <a:pPr algn="ctr"/>
            <a:r>
              <a:rPr lang="en-US" sz="1307" dirty="0">
                <a:latin typeface="+mn-lt"/>
              </a:rPr>
              <a:t>Production</a:t>
            </a:r>
          </a:p>
        </p:txBody>
      </p:sp>
      <p:pic>
        <p:nvPicPr>
          <p:cNvPr id="13" name="Picture 12"/>
          <p:cNvPicPr preferRelativeResize="0">
            <a:picLocks/>
          </p:cNvPicPr>
          <p:nvPr/>
        </p:nvPicPr>
        <p:blipFill>
          <a:blip r:embed="rId5"/>
          <a:stretch>
            <a:fillRect/>
          </a:stretch>
        </p:blipFill>
        <p:spPr>
          <a:xfrm>
            <a:off x="454968" y="3512619"/>
            <a:ext cx="5943600" cy="2743200"/>
          </a:xfrm>
          <a:prstGeom prst="rect">
            <a:avLst/>
          </a:prstGeom>
        </p:spPr>
      </p:pic>
    </p:spTree>
    <p:extLst>
      <p:ext uri="{BB962C8B-B14F-4D97-AF65-F5344CB8AC3E}">
        <p14:creationId xmlns:p14="http://schemas.microsoft.com/office/powerpoint/2010/main" val="1423794101"/>
      </p:ext>
    </p:extLst>
  </p:cSld>
  <p:clrMapOvr>
    <a:masterClrMapping/>
  </p:clrMapOvr>
  <p:transition advTm="27786"/>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ChangeArrowheads="1"/>
          </p:cNvSpPr>
          <p:nvPr/>
        </p:nvSpPr>
        <p:spPr bwMode="auto">
          <a:xfrm>
            <a:off x="1475305" y="5744592"/>
            <a:ext cx="1344" cy="172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sz="1354" dirty="0"/>
          </a:p>
        </p:txBody>
      </p:sp>
      <p:sp>
        <p:nvSpPr>
          <p:cNvPr id="11" name="Title 1"/>
          <p:cNvSpPr txBox="1">
            <a:spLocks/>
          </p:cNvSpPr>
          <p:nvPr/>
        </p:nvSpPr>
        <p:spPr>
          <a:xfrm>
            <a:off x="758952" y="170688"/>
            <a:ext cx="7254240" cy="512064"/>
          </a:xfrm>
          <a:prstGeom prst="rect">
            <a:avLst/>
          </a:prstGeom>
        </p:spPr>
        <p:txBody>
          <a:bodyPr anchor="ctr" anchorCtr="0">
            <a:normAutofit fontScale="25000" lnSpcReduction="20000"/>
          </a:bodyPr>
          <a:lstStyle>
            <a:lvl1pPr algn="l" defTabSz="912973" rtl="0" fontAlgn="base">
              <a:lnSpc>
                <a:spcPct val="90000"/>
              </a:lnSpc>
              <a:spcBef>
                <a:spcPct val="0"/>
              </a:spcBef>
              <a:spcAft>
                <a:spcPct val="0"/>
              </a:spcAft>
              <a:defRPr sz="4354" kern="1200">
                <a:solidFill>
                  <a:schemeClr val="tx1"/>
                </a:solidFill>
                <a:latin typeface="+mj-lt"/>
                <a:ea typeface="+mj-ea"/>
                <a:cs typeface="+mj-cs"/>
              </a:defRPr>
            </a:lvl1pPr>
            <a:lvl2pPr algn="l" defTabSz="912973" rtl="0" fontAlgn="base">
              <a:lnSpc>
                <a:spcPct val="90000"/>
              </a:lnSpc>
              <a:spcBef>
                <a:spcPct val="0"/>
              </a:spcBef>
              <a:spcAft>
                <a:spcPct val="0"/>
              </a:spcAft>
              <a:defRPr sz="4354">
                <a:solidFill>
                  <a:schemeClr val="tx1"/>
                </a:solidFill>
                <a:latin typeface="Calibri Light" panose="020F0302020204030204" pitchFamily="34" charset="0"/>
              </a:defRPr>
            </a:lvl2pPr>
            <a:lvl3pPr algn="l" defTabSz="912973" rtl="0" fontAlgn="base">
              <a:lnSpc>
                <a:spcPct val="90000"/>
              </a:lnSpc>
              <a:spcBef>
                <a:spcPct val="0"/>
              </a:spcBef>
              <a:spcAft>
                <a:spcPct val="0"/>
              </a:spcAft>
              <a:defRPr sz="4354">
                <a:solidFill>
                  <a:schemeClr val="tx1"/>
                </a:solidFill>
                <a:latin typeface="Calibri Light" panose="020F0302020204030204" pitchFamily="34" charset="0"/>
              </a:defRPr>
            </a:lvl3pPr>
            <a:lvl4pPr algn="l" defTabSz="912973" rtl="0" fontAlgn="base">
              <a:lnSpc>
                <a:spcPct val="90000"/>
              </a:lnSpc>
              <a:spcBef>
                <a:spcPct val="0"/>
              </a:spcBef>
              <a:spcAft>
                <a:spcPct val="0"/>
              </a:spcAft>
              <a:defRPr sz="4354">
                <a:solidFill>
                  <a:schemeClr val="tx1"/>
                </a:solidFill>
                <a:latin typeface="Calibri Light" panose="020F0302020204030204" pitchFamily="34" charset="0"/>
              </a:defRPr>
            </a:lvl4pPr>
            <a:lvl5pPr algn="l" defTabSz="912973" rtl="0" fontAlgn="base">
              <a:lnSpc>
                <a:spcPct val="90000"/>
              </a:lnSpc>
              <a:spcBef>
                <a:spcPct val="0"/>
              </a:spcBef>
              <a:spcAft>
                <a:spcPct val="0"/>
              </a:spcAft>
              <a:defRPr sz="4354">
                <a:solidFill>
                  <a:schemeClr val="tx1"/>
                </a:solidFill>
                <a:latin typeface="Calibri Light" panose="020F0302020204030204" pitchFamily="34" charset="0"/>
              </a:defRPr>
            </a:lvl5pPr>
            <a:lvl6pPr marL="414726" algn="l" defTabSz="912973" rtl="0" fontAlgn="base">
              <a:lnSpc>
                <a:spcPct val="90000"/>
              </a:lnSpc>
              <a:spcBef>
                <a:spcPct val="0"/>
              </a:spcBef>
              <a:spcAft>
                <a:spcPct val="0"/>
              </a:spcAft>
              <a:defRPr sz="4354">
                <a:solidFill>
                  <a:schemeClr val="tx1"/>
                </a:solidFill>
                <a:latin typeface="Calibri Light" panose="020F0302020204030204" pitchFamily="34" charset="0"/>
              </a:defRPr>
            </a:lvl6pPr>
            <a:lvl7pPr marL="829452" algn="l" defTabSz="912973" rtl="0" fontAlgn="base">
              <a:lnSpc>
                <a:spcPct val="90000"/>
              </a:lnSpc>
              <a:spcBef>
                <a:spcPct val="0"/>
              </a:spcBef>
              <a:spcAft>
                <a:spcPct val="0"/>
              </a:spcAft>
              <a:defRPr sz="4354">
                <a:solidFill>
                  <a:schemeClr val="tx1"/>
                </a:solidFill>
                <a:latin typeface="Calibri Light" panose="020F0302020204030204" pitchFamily="34" charset="0"/>
              </a:defRPr>
            </a:lvl7pPr>
            <a:lvl8pPr marL="1244178" algn="l" defTabSz="912973" rtl="0" fontAlgn="base">
              <a:lnSpc>
                <a:spcPct val="90000"/>
              </a:lnSpc>
              <a:spcBef>
                <a:spcPct val="0"/>
              </a:spcBef>
              <a:spcAft>
                <a:spcPct val="0"/>
              </a:spcAft>
              <a:defRPr sz="4354">
                <a:solidFill>
                  <a:schemeClr val="tx1"/>
                </a:solidFill>
                <a:latin typeface="Calibri Light" panose="020F0302020204030204" pitchFamily="34" charset="0"/>
              </a:defRPr>
            </a:lvl8pPr>
            <a:lvl9pPr marL="1658904" algn="l" defTabSz="912973" rtl="0" fontAlgn="base">
              <a:lnSpc>
                <a:spcPct val="90000"/>
              </a:lnSpc>
              <a:spcBef>
                <a:spcPct val="0"/>
              </a:spcBef>
              <a:spcAft>
                <a:spcPct val="0"/>
              </a:spcAft>
              <a:defRPr sz="4354">
                <a:solidFill>
                  <a:schemeClr val="tx1"/>
                </a:solidFill>
                <a:latin typeface="Calibri Light" panose="020F0302020204030204" pitchFamily="34" charset="0"/>
              </a:defRPr>
            </a:lvl9pPr>
          </a:lstStyle>
          <a:p>
            <a:pPr algn="ctr" defTabSz="853321" eaLnBrk="1" fontAlgn="auto" hangingPunct="1">
              <a:spcAft>
                <a:spcPts val="0"/>
              </a:spcAft>
              <a:defRPr/>
            </a:pPr>
            <a:r>
              <a:rPr lang="en-US" altLang="en-US" sz="4106" dirty="0">
                <a:solidFill>
                  <a:srgbClr val="280099"/>
                </a:solidFill>
                <a:effectLst>
                  <a:outerShdw blurRad="38100" dist="38100" dir="2700000" algn="tl">
                    <a:srgbClr val="C0C0C0"/>
                  </a:outerShdw>
                </a:effectLst>
                <a:latin typeface="Microsoft Sans Serif" panose="020B0604020202020204" pitchFamily="34" charset="0"/>
              </a:rPr>
              <a:t/>
            </a:r>
            <a:br>
              <a:rPr lang="en-US" altLang="en-US" sz="4106" dirty="0">
                <a:solidFill>
                  <a:srgbClr val="280099"/>
                </a:solidFill>
                <a:effectLst>
                  <a:outerShdw blurRad="38100" dist="38100" dir="2700000" algn="tl">
                    <a:srgbClr val="C0C0C0"/>
                  </a:outerShdw>
                </a:effectLst>
                <a:latin typeface="Microsoft Sans Serif" panose="020B0604020202020204" pitchFamily="34" charset="0"/>
              </a:rPr>
            </a:br>
            <a:r>
              <a:rPr lang="en-US" altLang="en-US" sz="4106" dirty="0">
                <a:solidFill>
                  <a:srgbClr val="280099"/>
                </a:solidFill>
                <a:effectLst>
                  <a:outerShdw blurRad="38100" dist="38100" dir="2700000" algn="tl">
                    <a:srgbClr val="C0C0C0"/>
                  </a:outerShdw>
                </a:effectLst>
                <a:latin typeface="Microsoft Sans Serif" panose="020B0604020202020204" pitchFamily="34" charset="0"/>
              </a:rPr>
              <a:t/>
            </a:r>
            <a:br>
              <a:rPr lang="en-US" altLang="en-US" sz="4106" dirty="0">
                <a:solidFill>
                  <a:srgbClr val="280099"/>
                </a:solidFill>
                <a:effectLst>
                  <a:outerShdw blurRad="38100" dist="38100" dir="2700000" algn="tl">
                    <a:srgbClr val="C0C0C0"/>
                  </a:outerShdw>
                </a:effectLst>
                <a:latin typeface="Microsoft Sans Serif" panose="020B0604020202020204" pitchFamily="34" charset="0"/>
              </a:rPr>
            </a:br>
            <a:r>
              <a:rPr lang="en-US" altLang="en-US" sz="8960" dirty="0">
                <a:solidFill>
                  <a:srgbClr val="280099"/>
                </a:solidFill>
                <a:effectLst>
                  <a:outerShdw blurRad="38100" dist="38100" dir="2700000" algn="tl">
                    <a:srgbClr val="C0C0C0"/>
                  </a:outerShdw>
                </a:effectLst>
                <a:latin typeface="Microsoft Sans Serif" panose="020B0604020202020204" pitchFamily="34" charset="0"/>
              </a:rPr>
              <a:t>MEOR Mechanisms</a:t>
            </a:r>
            <a:br>
              <a:rPr lang="en-US" altLang="en-US" sz="8960" dirty="0">
                <a:solidFill>
                  <a:srgbClr val="280099"/>
                </a:solidFill>
                <a:effectLst>
                  <a:outerShdw blurRad="38100" dist="38100" dir="2700000" algn="tl">
                    <a:srgbClr val="C0C0C0"/>
                  </a:outerShdw>
                </a:effectLst>
                <a:latin typeface="Microsoft Sans Serif" panose="020B0604020202020204" pitchFamily="34" charset="0"/>
              </a:rPr>
            </a:br>
            <a:r>
              <a:rPr lang="en-US" altLang="en-US" sz="7466" dirty="0">
                <a:solidFill>
                  <a:srgbClr val="280099"/>
                </a:solidFill>
                <a:effectLst>
                  <a:outerShdw blurRad="38100" dist="38100" dir="2700000" algn="tl">
                    <a:srgbClr val="C0C0C0"/>
                  </a:outerShdw>
                </a:effectLst>
                <a:latin typeface="Microsoft Sans Serif" panose="020B0604020202020204" pitchFamily="34" charset="0"/>
              </a:rPr>
              <a:t/>
            </a:r>
            <a:br>
              <a:rPr lang="en-US" altLang="en-US" sz="7466" dirty="0">
                <a:solidFill>
                  <a:srgbClr val="280099"/>
                </a:solidFill>
                <a:effectLst>
                  <a:outerShdw blurRad="38100" dist="38100" dir="2700000" algn="tl">
                    <a:srgbClr val="C0C0C0"/>
                  </a:outerShdw>
                </a:effectLst>
                <a:latin typeface="Microsoft Sans Serif" panose="020B0604020202020204" pitchFamily="34" charset="0"/>
              </a:rPr>
            </a:br>
            <a:r>
              <a:rPr lang="en-US" altLang="en-US" sz="4106" dirty="0">
                <a:solidFill>
                  <a:srgbClr val="280099"/>
                </a:solidFill>
                <a:effectLst>
                  <a:outerShdw blurRad="38100" dist="38100" dir="2700000" algn="tl">
                    <a:srgbClr val="C0C0C0"/>
                  </a:outerShdw>
                </a:effectLst>
                <a:latin typeface="Microsoft Sans Serif" panose="020B0604020202020204" pitchFamily="34" charset="0"/>
              </a:rPr>
              <a:t> </a:t>
            </a:r>
            <a:endParaRPr lang="en-US" sz="4106" b="0" dirty="0"/>
          </a:p>
        </p:txBody>
      </p:sp>
      <p:pic>
        <p:nvPicPr>
          <p:cNvPr id="13" name="Picture 5"/>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0440" y="5547360"/>
            <a:ext cx="1280160" cy="853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8296" y="1115877"/>
            <a:ext cx="5183539" cy="3413760"/>
          </a:xfrm>
          <a:prstGeom prst="rect">
            <a:avLst/>
          </a:prstGeom>
        </p:spPr>
      </p:pic>
      <p:sp>
        <p:nvSpPr>
          <p:cNvPr id="4" name="Rectangle 3"/>
          <p:cNvSpPr/>
          <p:nvPr/>
        </p:nvSpPr>
        <p:spPr>
          <a:xfrm>
            <a:off x="1856724" y="4788426"/>
            <a:ext cx="4704523" cy="896912"/>
          </a:xfrm>
          <a:prstGeom prst="rect">
            <a:avLst/>
          </a:prstGeom>
        </p:spPr>
        <p:txBody>
          <a:bodyPr wrap="square">
            <a:spAutoFit/>
          </a:bodyPr>
          <a:lstStyle/>
          <a:p>
            <a:pPr algn="ctr"/>
            <a:r>
              <a:rPr lang="en-US" sz="1307" b="0" dirty="0">
                <a:solidFill>
                  <a:srgbClr val="1F1F1F"/>
                </a:solidFill>
                <a:latin typeface="ElsevierGulliver"/>
              </a:rPr>
              <a:t>(4) The microorganisms in reservoirs live on the crude oil as carbon source, which can degrade the long-chain saturated hydrocarbons, reducing viscosity and improving the fluidity of crude oil.</a:t>
            </a:r>
            <a:endParaRPr lang="en-US" sz="1307" dirty="0"/>
          </a:p>
        </p:txBody>
      </p:sp>
      <p:sp>
        <p:nvSpPr>
          <p:cNvPr id="7" name="TextBox 6"/>
          <p:cNvSpPr txBox="1"/>
          <p:nvPr/>
        </p:nvSpPr>
        <p:spPr>
          <a:xfrm>
            <a:off x="897557" y="5794087"/>
            <a:ext cx="6432883" cy="293478"/>
          </a:xfrm>
          <a:prstGeom prst="rect">
            <a:avLst/>
          </a:prstGeom>
          <a:noFill/>
        </p:spPr>
        <p:txBody>
          <a:bodyPr wrap="square" rtlCol="0">
            <a:spAutoFit/>
          </a:bodyPr>
          <a:lstStyle/>
          <a:p>
            <a:pPr algn="ctr"/>
            <a:r>
              <a:rPr lang="en-US" sz="1307" b="0" dirty="0">
                <a:solidFill>
                  <a:srgbClr val="FF0000"/>
                </a:solidFill>
                <a:latin typeface="ElsevierGulliver"/>
              </a:rPr>
              <a:t>MEOR Improves sweep volume and enhances oil displacement efficiency</a:t>
            </a:r>
            <a:endParaRPr lang="en-US" sz="1307" dirty="0">
              <a:solidFill>
                <a:srgbClr val="FF0000"/>
              </a:solidFill>
            </a:endParaRPr>
          </a:p>
        </p:txBody>
      </p:sp>
      <p:sp>
        <p:nvSpPr>
          <p:cNvPr id="8" name="TextBox 7"/>
          <p:cNvSpPr txBox="1"/>
          <p:nvPr/>
        </p:nvSpPr>
        <p:spPr>
          <a:xfrm>
            <a:off x="309273" y="875234"/>
            <a:ext cx="2319883" cy="1500347"/>
          </a:xfrm>
          <a:prstGeom prst="rect">
            <a:avLst/>
          </a:prstGeom>
          <a:noFill/>
        </p:spPr>
        <p:txBody>
          <a:bodyPr wrap="square" rtlCol="0">
            <a:spAutoFit/>
          </a:bodyPr>
          <a:lstStyle/>
          <a:p>
            <a:r>
              <a:rPr lang="en-US" sz="1307" b="0" dirty="0">
                <a:solidFill>
                  <a:srgbClr val="1F1F1F"/>
                </a:solidFill>
                <a:latin typeface="ElsevierGulliver"/>
              </a:rPr>
              <a:t>(1) </a:t>
            </a:r>
            <a:r>
              <a:rPr lang="en-US" sz="1307" b="0" dirty="0">
                <a:solidFill>
                  <a:srgbClr val="1F1F1F"/>
                </a:solidFill>
                <a:latin typeface="ElsevierGulliver"/>
                <a:ea typeface="Verdana" panose="020B0604030504040204" pitchFamily="34" charset="0"/>
                <a:cs typeface="Verdana" panose="020B0604030504040204" pitchFamily="34" charset="0"/>
                <a:hlinkClick r:id="rId5" tooltip="Learn more about Biosurfactants from ScienceDirect's AI-generated Topic Pages"/>
              </a:rPr>
              <a:t>Biosurfactants</a:t>
            </a:r>
            <a:r>
              <a:rPr lang="en-US" sz="1307" b="0" dirty="0">
                <a:solidFill>
                  <a:srgbClr val="1F1F1F"/>
                </a:solidFill>
                <a:latin typeface="ElsevierGulliver"/>
                <a:ea typeface="Verdana" panose="020B0604030504040204" pitchFamily="34" charset="0"/>
                <a:cs typeface="Verdana" panose="020B0604030504040204" pitchFamily="34" charset="0"/>
              </a:rPr>
              <a:t> are mainly used to reduce the oil/water interfacial tension, modify the porous media </a:t>
            </a:r>
            <a:r>
              <a:rPr lang="en-US" sz="1307" b="0" dirty="0">
                <a:solidFill>
                  <a:srgbClr val="1F1F1F"/>
                </a:solidFill>
                <a:latin typeface="ElsevierGulliver"/>
                <a:ea typeface="Verdana" panose="020B0604030504040204" pitchFamily="34" charset="0"/>
                <a:cs typeface="Verdana" panose="020B0604030504040204" pitchFamily="34" charset="0"/>
                <a:hlinkClick r:id="rId6" tooltip="Learn more about wettability from ScienceDirect's AI-generated Topic Pages"/>
              </a:rPr>
              <a:t>wettability</a:t>
            </a:r>
            <a:r>
              <a:rPr lang="en-US" sz="1307" b="0" dirty="0">
                <a:solidFill>
                  <a:srgbClr val="1F1F1F"/>
                </a:solidFill>
                <a:latin typeface="ElsevierGulliver"/>
                <a:ea typeface="Verdana" panose="020B0604030504040204" pitchFamily="34" charset="0"/>
                <a:cs typeface="Verdana" panose="020B0604030504040204" pitchFamily="34" charset="0"/>
              </a:rPr>
              <a:t>, emulsify residual oil, and improve the migration ability of bacteria</a:t>
            </a:r>
            <a:endParaRPr lang="en-US" sz="1307" dirty="0">
              <a:latin typeface="ElsevierGulliver"/>
              <a:ea typeface="Verdana" panose="020B0604030504040204" pitchFamily="34" charset="0"/>
              <a:cs typeface="Verdana" panose="020B0604030504040204" pitchFamily="34" charset="0"/>
            </a:endParaRPr>
          </a:p>
        </p:txBody>
      </p:sp>
      <p:sp>
        <p:nvSpPr>
          <p:cNvPr id="9" name="TextBox 8"/>
          <p:cNvSpPr txBox="1"/>
          <p:nvPr/>
        </p:nvSpPr>
        <p:spPr>
          <a:xfrm>
            <a:off x="313494" y="2794480"/>
            <a:ext cx="2323621" cy="1902637"/>
          </a:xfrm>
          <a:prstGeom prst="rect">
            <a:avLst/>
          </a:prstGeom>
          <a:noFill/>
        </p:spPr>
        <p:txBody>
          <a:bodyPr wrap="square" rtlCol="0">
            <a:spAutoFit/>
          </a:bodyPr>
          <a:lstStyle/>
          <a:p>
            <a:r>
              <a:rPr lang="en-US" sz="1307" b="0" dirty="0">
                <a:solidFill>
                  <a:srgbClr val="1F1F1F"/>
                </a:solidFill>
                <a:latin typeface="ElsevierGulliver"/>
              </a:rPr>
              <a:t>(2) </a:t>
            </a:r>
            <a:r>
              <a:rPr lang="en-US" sz="1307" b="0" dirty="0">
                <a:solidFill>
                  <a:srgbClr val="1F1F1F"/>
                </a:solidFill>
                <a:latin typeface="ElsevierGulliver"/>
                <a:hlinkClick r:id="rId7" tooltip="Learn more about Biopolymers from ScienceDirect's AI-generated Topic Pages"/>
              </a:rPr>
              <a:t>Biopolymers</a:t>
            </a:r>
            <a:r>
              <a:rPr lang="en-US" sz="1307" b="0" dirty="0">
                <a:solidFill>
                  <a:srgbClr val="1F1F1F"/>
                </a:solidFill>
                <a:latin typeface="ElsevierGulliver"/>
              </a:rPr>
              <a:t> and</a:t>
            </a:r>
          </a:p>
          <a:p>
            <a:r>
              <a:rPr lang="en-US" sz="1307" b="0" dirty="0">
                <a:solidFill>
                  <a:srgbClr val="1F1F1F"/>
                </a:solidFill>
                <a:latin typeface="ElsevierGulliver"/>
                <a:hlinkClick r:id="rId8" tooltip="Learn more about microorganisms from ScienceDirect's AI-generated Topic Pages"/>
              </a:rPr>
              <a:t>microorganisms</a:t>
            </a:r>
            <a:r>
              <a:rPr lang="en-US" sz="1307" b="0" dirty="0">
                <a:solidFill>
                  <a:srgbClr val="1F1F1F"/>
                </a:solidFill>
                <a:latin typeface="ElsevierGulliver"/>
              </a:rPr>
              <a:t> plug</a:t>
            </a:r>
          </a:p>
          <a:p>
            <a:r>
              <a:rPr lang="en-US" sz="1307" b="0" dirty="0">
                <a:solidFill>
                  <a:srgbClr val="1F1F1F"/>
                </a:solidFill>
                <a:latin typeface="ElsevierGulliver"/>
              </a:rPr>
              <a:t>high-permeability </a:t>
            </a:r>
          </a:p>
          <a:p>
            <a:r>
              <a:rPr lang="en-US" sz="1307" b="0" dirty="0">
                <a:solidFill>
                  <a:srgbClr val="1F1F1F"/>
                </a:solidFill>
                <a:latin typeface="ElsevierGulliver"/>
              </a:rPr>
              <a:t>porous media selectively. Biopolymers are often used as thickeners to    </a:t>
            </a:r>
            <a:r>
              <a:rPr lang="en-US" sz="1307" b="0" dirty="0">
                <a:latin typeface="ElsevierGulliver"/>
              </a:rPr>
              <a:t>increase the viscosity of the aqueous phase and expand the sweep efficiency.</a:t>
            </a:r>
            <a:endParaRPr lang="en-US" sz="1307" dirty="0">
              <a:latin typeface="ElsevierGulliver"/>
            </a:endParaRPr>
          </a:p>
        </p:txBody>
      </p:sp>
      <p:sp>
        <p:nvSpPr>
          <p:cNvPr id="10" name="TextBox 9"/>
          <p:cNvSpPr txBox="1"/>
          <p:nvPr/>
        </p:nvSpPr>
        <p:spPr>
          <a:xfrm>
            <a:off x="5821964" y="955131"/>
            <a:ext cx="2553884" cy="2103781"/>
          </a:xfrm>
          <a:prstGeom prst="rect">
            <a:avLst/>
          </a:prstGeom>
          <a:noFill/>
        </p:spPr>
        <p:txBody>
          <a:bodyPr wrap="square" rtlCol="0">
            <a:spAutoFit/>
          </a:bodyPr>
          <a:lstStyle/>
          <a:p>
            <a:pPr algn="just"/>
            <a:r>
              <a:rPr lang="en-US" sz="1307" b="0" dirty="0">
                <a:solidFill>
                  <a:srgbClr val="1F1F1F"/>
                </a:solidFill>
                <a:latin typeface="ElsevierGulliver"/>
              </a:rPr>
              <a:t>(3) Biogases, solvents and biogenic acids can dissolve the </a:t>
            </a:r>
            <a:r>
              <a:rPr lang="en-US" sz="1307" b="0" dirty="0">
                <a:solidFill>
                  <a:srgbClr val="1F1F1F"/>
                </a:solidFill>
                <a:latin typeface="ElsevierGulliver"/>
                <a:hlinkClick r:id="rId9" tooltip="Learn more about carbonate rocks from ScienceDirect's AI-generated Topic Pages"/>
              </a:rPr>
              <a:t>carbonate rocks</a:t>
            </a:r>
            <a:r>
              <a:rPr lang="en-US" sz="1307" b="0" dirty="0">
                <a:solidFill>
                  <a:srgbClr val="1F1F1F"/>
                </a:solidFill>
                <a:latin typeface="ElsevierGulliver"/>
              </a:rPr>
              <a:t> in oil reservoirs, making it easier for water to enter the pores of rocks and contact with the residual oil. Meanwhile, the gas produced by some of the dissolved </a:t>
            </a:r>
            <a:r>
              <a:rPr lang="en-US" sz="1307" b="0" dirty="0">
                <a:solidFill>
                  <a:srgbClr val="1F1F1F"/>
                </a:solidFill>
                <a:latin typeface="ElsevierGulliver"/>
                <a:hlinkClick r:id="rId10" tooltip="Learn more about carbonate rocks from ScienceDirect's AI-generated Topic Pages"/>
              </a:rPr>
              <a:t>carbonate rocks</a:t>
            </a:r>
            <a:r>
              <a:rPr lang="en-US" sz="1307" b="0" dirty="0">
                <a:solidFill>
                  <a:srgbClr val="1F1F1F"/>
                </a:solidFill>
                <a:latin typeface="ElsevierGulliver"/>
              </a:rPr>
              <a:t> can increase the reservoir pressure</a:t>
            </a:r>
            <a:endParaRPr lang="en-US" sz="1307" dirty="0">
              <a:latin typeface="ElsevierGulliver"/>
            </a:endParaRPr>
          </a:p>
        </p:txBody>
      </p:sp>
    </p:spTree>
    <p:extLst>
      <p:ext uri="{BB962C8B-B14F-4D97-AF65-F5344CB8AC3E}">
        <p14:creationId xmlns:p14="http://schemas.microsoft.com/office/powerpoint/2010/main" val="21399256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240" y="2393910"/>
            <a:ext cx="7254240" cy="1721836"/>
          </a:xfrm>
        </p:spPr>
        <p:txBody>
          <a:bodyPr>
            <a:normAutofit fontScale="90000"/>
          </a:bodyPr>
          <a:lstStyle/>
          <a:p>
            <a:pPr algn="ctr" defTabSz="853321" fontAlgn="auto">
              <a:spcAft>
                <a:spcPts val="0"/>
              </a:spcAft>
              <a:defRPr/>
            </a:pPr>
            <a:r>
              <a:rPr lang="en-US" altLang="en-US" sz="4106" b="1" dirty="0">
                <a:solidFill>
                  <a:srgbClr val="280099"/>
                </a:solidFill>
                <a:effectLst>
                  <a:outerShdw blurRad="38100" dist="38100" dir="2700000" algn="tl">
                    <a:srgbClr val="C0C0C0"/>
                  </a:outerShdw>
                </a:effectLst>
                <a:latin typeface="Microsoft Sans Serif" panose="020B0604020202020204" pitchFamily="34" charset="0"/>
              </a:rPr>
              <a:t/>
            </a:r>
            <a:br>
              <a:rPr lang="en-US" altLang="en-US" sz="4106" b="1" dirty="0">
                <a:solidFill>
                  <a:srgbClr val="280099"/>
                </a:solidFill>
                <a:effectLst>
                  <a:outerShdw blurRad="38100" dist="38100" dir="2700000" algn="tl">
                    <a:srgbClr val="C0C0C0"/>
                  </a:outerShdw>
                </a:effectLst>
                <a:latin typeface="Microsoft Sans Serif" panose="020B0604020202020204" pitchFamily="34" charset="0"/>
              </a:rPr>
            </a:br>
            <a:r>
              <a:rPr lang="en-US" altLang="en-US" sz="4106" b="1" dirty="0">
                <a:solidFill>
                  <a:srgbClr val="280099"/>
                </a:solidFill>
                <a:effectLst>
                  <a:outerShdw blurRad="38100" dist="38100" dir="2700000" algn="tl">
                    <a:srgbClr val="C0C0C0"/>
                  </a:outerShdw>
                </a:effectLst>
                <a:latin typeface="Microsoft Sans Serif" panose="020B0604020202020204" pitchFamily="34" charset="0"/>
              </a:rPr>
              <a:t/>
            </a:r>
            <a:br>
              <a:rPr lang="en-US" altLang="en-US" sz="4106" b="1" dirty="0">
                <a:solidFill>
                  <a:srgbClr val="280099"/>
                </a:solidFill>
                <a:effectLst>
                  <a:outerShdw blurRad="38100" dist="38100" dir="2700000" algn="tl">
                    <a:srgbClr val="C0C0C0"/>
                  </a:outerShdw>
                </a:effectLst>
                <a:latin typeface="Microsoft Sans Serif" panose="020B0604020202020204" pitchFamily="34" charset="0"/>
              </a:rPr>
            </a:br>
            <a:r>
              <a:rPr lang="en-US" altLang="en-US" sz="2053" b="1" dirty="0">
                <a:solidFill>
                  <a:srgbClr val="280099"/>
                </a:solidFill>
                <a:effectLst>
                  <a:outerShdw blurRad="38100" dist="38100" dir="2700000" algn="tl">
                    <a:srgbClr val="C0C0C0"/>
                  </a:outerShdw>
                </a:effectLst>
                <a:latin typeface="Microsoft Sans Serif" panose="020B0604020202020204" pitchFamily="34" charset="0"/>
              </a:rPr>
              <a:t>RAM MEOR History 1985 – 2012</a:t>
            </a:r>
            <a:br>
              <a:rPr lang="en-US" altLang="en-US" sz="2053" b="1" dirty="0">
                <a:solidFill>
                  <a:srgbClr val="280099"/>
                </a:solidFill>
                <a:effectLst>
                  <a:outerShdw blurRad="38100" dist="38100" dir="2700000" algn="tl">
                    <a:srgbClr val="C0C0C0"/>
                  </a:outerShdw>
                </a:effectLst>
                <a:latin typeface="Microsoft Sans Serif" panose="020B0604020202020204" pitchFamily="34" charset="0"/>
              </a:rPr>
            </a:br>
            <a:r>
              <a:rPr lang="en-US" altLang="en-US" sz="2053" b="1" dirty="0">
                <a:solidFill>
                  <a:srgbClr val="280099"/>
                </a:solidFill>
                <a:effectLst>
                  <a:outerShdw blurRad="38100" dist="38100" dir="2700000" algn="tl">
                    <a:srgbClr val="C0C0C0"/>
                  </a:outerShdw>
                </a:effectLst>
                <a:latin typeface="Microsoft Sans Serif" panose="020B0604020202020204" pitchFamily="34" charset="0"/>
              </a:rPr>
              <a:t> </a:t>
            </a:r>
            <a:br>
              <a:rPr lang="en-US" altLang="en-US" sz="2053" b="1" dirty="0">
                <a:solidFill>
                  <a:srgbClr val="280099"/>
                </a:solidFill>
                <a:effectLst>
                  <a:outerShdw blurRad="38100" dist="38100" dir="2700000" algn="tl">
                    <a:srgbClr val="C0C0C0"/>
                  </a:outerShdw>
                </a:effectLst>
                <a:latin typeface="Microsoft Sans Serif" panose="020B0604020202020204" pitchFamily="34" charset="0"/>
              </a:rPr>
            </a:br>
            <a:endParaRPr lang="en-US" sz="2053" dirty="0"/>
          </a:p>
        </p:txBody>
      </p:sp>
      <p:graphicFrame>
        <p:nvGraphicFramePr>
          <p:cNvPr id="3" name="Table 2"/>
          <p:cNvGraphicFramePr>
            <a:graphicFrameLocks noGrp="1"/>
          </p:cNvGraphicFramePr>
          <p:nvPr>
            <p:extLst/>
          </p:nvPr>
        </p:nvGraphicFramePr>
        <p:xfrm>
          <a:off x="1050234" y="1964536"/>
          <a:ext cx="5867400" cy="1172003"/>
        </p:xfrm>
        <a:graphic>
          <a:graphicData uri="http://schemas.openxmlformats.org/drawingml/2006/table">
            <a:tbl>
              <a:tblPr firstRow="1" firstCol="1" bandRow="1">
                <a:tableStyleId>{5C22544A-7EE6-4342-B048-85BDC9FD1C3A}</a:tableStyleId>
              </a:tblPr>
              <a:tblGrid>
                <a:gridCol w="2080260"/>
                <a:gridCol w="1973580"/>
                <a:gridCol w="1813560"/>
              </a:tblGrid>
              <a:tr h="167429">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effectLst/>
                        </a:rPr>
                        <a:t>Petroleum Technologies, Inc.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effectLst/>
                        </a:rPr>
                        <a:t>GMO Company, Inc.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effectLst/>
                        </a:rPr>
                        <a:t>Western Engineering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r>
              <a:tr h="167429">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effectLst/>
                        </a:rPr>
                        <a:t>Two Rivers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effectLst/>
                        </a:rPr>
                        <a:t>Razorback Exploration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effectLst/>
                        </a:rPr>
                        <a:t>Eliott Oil Company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r>
              <a:tr h="167429">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effectLst/>
                        </a:rPr>
                        <a:t>Warren &amp; Company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effectLst/>
                        </a:rPr>
                        <a:t>Dean Bach Oil Field Service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effectLst/>
                        </a:rPr>
                        <a:t>American Warrior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r>
              <a:tr h="167429">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effectLst/>
                        </a:rPr>
                        <a:t>PSL, Inc.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effectLst/>
                        </a:rPr>
                        <a:t>Hammersmith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effectLst/>
                        </a:rPr>
                        <a:t>TexLee, Inc.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r>
              <a:tr h="167429">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effectLst/>
                        </a:rPr>
                        <a:t>ADI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effectLst/>
                        </a:rPr>
                        <a:t>L. Jack Gross Production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effectLst/>
                        </a:rPr>
                        <a:t>Starr F. Schlobolm Oil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r>
              <a:tr h="167429">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effectLst/>
                        </a:rPr>
                        <a:t>Marsh Oil &amp; Gas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effectLst/>
                        </a:rPr>
                        <a:t>Ropet, Inc.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effectLst/>
                        </a:rPr>
                        <a:t>Warrior Chemical, Inc.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r>
              <a:tr h="167429">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effectLst/>
                        </a:rPr>
                        <a:t>Clark Oil Company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effectLst/>
                        </a:rPr>
                        <a:t>Criteria Petroleum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r>
            </a:tbl>
          </a:graphicData>
        </a:graphic>
      </p:graphicFrame>
      <p:sp>
        <p:nvSpPr>
          <p:cNvPr id="4" name="Rectangle 1"/>
          <p:cNvSpPr>
            <a:spLocks noChangeArrowheads="1"/>
          </p:cNvSpPr>
          <p:nvPr/>
        </p:nvSpPr>
        <p:spPr bwMode="auto">
          <a:xfrm>
            <a:off x="310952" y="701379"/>
            <a:ext cx="8321040" cy="56692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5344" tIns="42672" rIns="85344" bIns="42672" numCol="1" anchor="t" anchorCtr="0" compatLnSpc="1">
            <a:prstTxWarp prst="textNoShape">
              <a:avLst/>
            </a:prstTxWarp>
            <a:noAutofit/>
          </a:bodyPr>
          <a:lstStyle>
            <a:lvl1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algn="ctr">
              <a:spcAft>
                <a:spcPts val="560"/>
              </a:spcAft>
            </a:pPr>
            <a:r>
              <a:rPr lang="en-US" sz="1307" dirty="0">
                <a:latin typeface="Verdana" panose="020B0604030504040204" pitchFamily="34" charset="0"/>
                <a:ea typeface="Verdana" panose="020B0604030504040204" pitchFamily="34" charset="0"/>
                <a:cs typeface="Verdana" panose="020B0604030504040204" pitchFamily="34" charset="0"/>
              </a:rPr>
              <a:t>RAM Biochemicals began production of Wel-Prep 5™ Oil Recovery Fluid in 1985.</a:t>
            </a:r>
          </a:p>
          <a:p>
            <a:pPr algn="ctr">
              <a:spcAft>
                <a:spcPts val="560"/>
              </a:spcAft>
            </a:pPr>
            <a:r>
              <a:rPr lang="en-US" sz="1307" dirty="0">
                <a:latin typeface="Verdana" panose="020B0604030504040204" pitchFamily="34" charset="0"/>
                <a:ea typeface="Verdana" panose="020B0604030504040204" pitchFamily="34" charset="0"/>
                <a:cs typeface="Verdana" panose="020B0604030504040204" pitchFamily="34" charset="0"/>
              </a:rPr>
              <a:t>This rich liquid broth was a blend of microbial nutrients and enzymes produced</a:t>
            </a:r>
          </a:p>
          <a:p>
            <a:pPr algn="ctr">
              <a:spcAft>
                <a:spcPts val="560"/>
              </a:spcAft>
            </a:pPr>
            <a:r>
              <a:rPr lang="en-US" sz="1307" dirty="0">
                <a:latin typeface="Verdana" panose="020B0604030504040204" pitchFamily="34" charset="0"/>
                <a:ea typeface="Verdana" panose="020B0604030504040204" pitchFamily="34" charset="0"/>
                <a:cs typeface="Verdana" panose="020B0604030504040204" pitchFamily="34" charset="0"/>
              </a:rPr>
              <a:t>by fermentation processing. </a:t>
            </a:r>
            <a:r>
              <a:rPr lang="en-US" sz="1307" dirty="0">
                <a:solidFill>
                  <a:srgbClr val="FF0000"/>
                </a:solidFill>
                <a:latin typeface="Verdana" panose="020B0604030504040204" pitchFamily="34" charset="0"/>
                <a:ea typeface="Verdana" panose="020B0604030504040204" pitchFamily="34" charset="0"/>
                <a:cs typeface="Verdana" panose="020B0604030504040204" pitchFamily="34" charset="0"/>
              </a:rPr>
              <a:t>Wel-Prep was developed specifically to stimulate</a:t>
            </a:r>
          </a:p>
          <a:p>
            <a:pPr algn="ctr">
              <a:spcAft>
                <a:spcPts val="560"/>
              </a:spcAft>
            </a:pPr>
            <a:r>
              <a:rPr lang="en-US" sz="1307" dirty="0">
                <a:solidFill>
                  <a:srgbClr val="FF0000"/>
                </a:solidFill>
                <a:latin typeface="Verdana" panose="020B0604030504040204" pitchFamily="34" charset="0"/>
                <a:ea typeface="Verdana" panose="020B0604030504040204" pitchFamily="34" charset="0"/>
                <a:cs typeface="Verdana" panose="020B0604030504040204" pitchFamily="34" charset="0"/>
              </a:rPr>
              <a:t>growth of beneficial microbes already present in oil bearing formations.</a:t>
            </a:r>
          </a:p>
          <a:p>
            <a:pPr>
              <a:lnSpc>
                <a:spcPts val="1120"/>
              </a:lnSpc>
            </a:pPr>
            <a:r>
              <a:rPr lang="en-US" sz="1307" dirty="0">
                <a:latin typeface="Verdana" panose="020B0604030504040204" pitchFamily="34" charset="0"/>
                <a:ea typeface="Verdana" panose="020B0604030504040204" pitchFamily="34" charset="0"/>
                <a:cs typeface="Verdana" panose="020B0604030504040204" pitchFamily="34" charset="0"/>
              </a:rPr>
              <a:t> </a:t>
            </a:r>
          </a:p>
          <a:p>
            <a:pPr>
              <a:lnSpc>
                <a:spcPts val="1120"/>
              </a:lnSpc>
            </a:pPr>
            <a:endParaRPr lang="en-US" sz="1307" dirty="0">
              <a:latin typeface="Verdana" panose="020B0604030504040204" pitchFamily="34" charset="0"/>
              <a:ea typeface="Verdana" panose="020B0604030504040204" pitchFamily="34" charset="0"/>
              <a:cs typeface="Verdana" panose="020B0604030504040204" pitchFamily="34" charset="0"/>
            </a:endParaRPr>
          </a:p>
          <a:p>
            <a:pPr>
              <a:lnSpc>
                <a:spcPts val="1120"/>
              </a:lnSpc>
            </a:pPr>
            <a:r>
              <a:rPr lang="en-US" sz="1307" dirty="0" smtClean="0">
                <a:latin typeface="Verdana" panose="020B0604030504040204" pitchFamily="34" charset="0"/>
                <a:ea typeface="Verdana" panose="020B0604030504040204" pitchFamily="34" charset="0"/>
                <a:cs typeface="Verdana" panose="020B0604030504040204" pitchFamily="34" charset="0"/>
              </a:rPr>
              <a:t>	Wel-Prep </a:t>
            </a:r>
            <a:r>
              <a:rPr lang="en-US" sz="1307" dirty="0">
                <a:latin typeface="Verdana" panose="020B0604030504040204" pitchFamily="34" charset="0"/>
                <a:ea typeface="Verdana" panose="020B0604030504040204" pitchFamily="34" charset="0"/>
                <a:cs typeface="Verdana" panose="020B0604030504040204" pitchFamily="34" charset="0"/>
              </a:rPr>
              <a:t>was sold directly to oil producers in TX, IL, KS, OK, AR, and LA.</a:t>
            </a:r>
          </a:p>
          <a:p>
            <a:pPr algn="ctr">
              <a:lnSpc>
                <a:spcPts val="1493"/>
              </a:lnSpc>
            </a:pPr>
            <a:endParaRPr lang="en-US" sz="1307" dirty="0">
              <a:latin typeface="Verdana" panose="020B0604030504040204" pitchFamily="34" charset="0"/>
              <a:ea typeface="Verdana" panose="020B0604030504040204" pitchFamily="34" charset="0"/>
              <a:cs typeface="Verdana" panose="020B0604030504040204" pitchFamily="34" charset="0"/>
            </a:endParaRPr>
          </a:p>
          <a:p>
            <a:pPr algn="ctr">
              <a:lnSpc>
                <a:spcPts val="1493"/>
              </a:lnSpc>
            </a:pPr>
            <a:r>
              <a:rPr lang="en-US" sz="1307" dirty="0">
                <a:latin typeface="Verdana" panose="020B0604030504040204" pitchFamily="34" charset="0"/>
                <a:ea typeface="Verdana" panose="020B0604030504040204" pitchFamily="34" charset="0"/>
                <a:cs typeface="Verdana" panose="020B0604030504040204" pitchFamily="34" charset="0"/>
              </a:rPr>
              <a:t>Partial Listing of Producers</a:t>
            </a:r>
          </a:p>
        </p:txBody>
      </p:sp>
      <p:graphicFrame>
        <p:nvGraphicFramePr>
          <p:cNvPr id="5" name="Table 4"/>
          <p:cNvGraphicFramePr>
            <a:graphicFrameLocks noGrp="1"/>
          </p:cNvGraphicFramePr>
          <p:nvPr>
            <p:extLst>
              <p:ext uri="{D42A27DB-BD31-4B8C-83A1-F6EECF244321}">
                <p14:modId xmlns:p14="http://schemas.microsoft.com/office/powerpoint/2010/main" val="3141489629"/>
              </p:ext>
            </p:extLst>
          </p:nvPr>
        </p:nvGraphicFramePr>
        <p:xfrm>
          <a:off x="858265" y="2728792"/>
          <a:ext cx="6586332" cy="1681813"/>
        </p:xfrm>
        <a:graphic>
          <a:graphicData uri="http://schemas.openxmlformats.org/drawingml/2006/table">
            <a:tbl>
              <a:tblPr firstRow="1" firstCol="1" bandRow="1">
                <a:tableStyleId>{5C22544A-7EE6-4342-B048-85BDC9FD1C3A}</a:tableStyleId>
              </a:tblPr>
              <a:tblGrid>
                <a:gridCol w="2335154"/>
                <a:gridCol w="2215403"/>
                <a:gridCol w="2035775"/>
              </a:tblGrid>
              <a:tr h="240259">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effectLst/>
                        </a:rPr>
                        <a:t>Petroleum Technologies, Inc.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effectLst/>
                        </a:rPr>
                        <a:t>GMO Company, Inc.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effectLst/>
                        </a:rPr>
                        <a:t>Western Engineering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r>
              <a:tr h="240259">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effectLst/>
                        </a:rPr>
                        <a:t>Two Rivers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effectLst/>
                        </a:rPr>
                        <a:t>Razorback Exploration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effectLst/>
                        </a:rPr>
                        <a:t>Eliott Oil Company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r>
              <a:tr h="240259">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effectLst/>
                        </a:rPr>
                        <a:t>Warren &amp; Company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effectLst/>
                        </a:rPr>
                        <a:t>Dean Bach Oil Field Service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effectLst/>
                        </a:rPr>
                        <a:t>American Warrior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r>
              <a:tr h="240259">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effectLst/>
                        </a:rPr>
                        <a:t>PSL, Inc.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effectLst/>
                        </a:rPr>
                        <a:t>Hammersmith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effectLst/>
                        </a:rPr>
                        <a:t>TexLee, Inc.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r>
              <a:tr h="240259">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effectLst/>
                        </a:rPr>
                        <a:t>ADI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b="1" dirty="0">
                          <a:solidFill>
                            <a:srgbClr val="C00000"/>
                          </a:solidFill>
                          <a:effectLst/>
                        </a:rPr>
                        <a:t>L. Jack Gross Production</a:t>
                      </a: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effectLst/>
                        </a:rPr>
                        <a:t>Starr F. Schlobolm Oil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r>
              <a:tr h="240259">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effectLst/>
                        </a:rPr>
                        <a:t>Marsh Oil &amp; Gas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effectLst/>
                        </a:rPr>
                        <a:t>Ropet, Inc.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effectLst/>
                        </a:rPr>
                        <a:t>Warrior Chemical, Inc.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r>
              <a:tr h="240259">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effectLst/>
                        </a:rPr>
                        <a:t>Clark Oil Company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effectLst/>
                        </a:rPr>
                        <a:t>Criteria Petroleum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08" marR="64008" marT="0" marB="0"/>
                </a:tc>
              </a:tr>
            </a:tbl>
          </a:graphicData>
        </a:graphic>
      </p:graphicFrame>
      <p:sp>
        <p:nvSpPr>
          <p:cNvPr id="6" name="Rectangle 5"/>
          <p:cNvSpPr/>
          <p:nvPr/>
        </p:nvSpPr>
        <p:spPr>
          <a:xfrm>
            <a:off x="1813773" y="59297"/>
            <a:ext cx="5369174" cy="596189"/>
          </a:xfrm>
          <a:prstGeom prst="rect">
            <a:avLst/>
          </a:prstGeom>
        </p:spPr>
        <p:txBody>
          <a:bodyPr wrap="square">
            <a:spAutoFit/>
          </a:bodyPr>
          <a:lstStyle/>
          <a:p>
            <a:pPr algn="ctr"/>
            <a:r>
              <a:rPr lang="en-US" altLang="en-US" sz="1867" dirty="0">
                <a:solidFill>
                  <a:srgbClr val="280099"/>
                </a:solidFill>
                <a:effectLst>
                  <a:outerShdw blurRad="38100" dist="38100" dir="2700000" algn="tl">
                    <a:srgbClr val="C0C0C0"/>
                  </a:outerShdw>
                </a:effectLst>
                <a:latin typeface="Microsoft Sans Serif" panose="020B0604020202020204" pitchFamily="34" charset="0"/>
              </a:rPr>
              <a:t>RAM MEOR </a:t>
            </a:r>
            <a:r>
              <a:rPr lang="en-US" altLang="en-US" sz="1867" dirty="0" smtClean="0">
                <a:solidFill>
                  <a:srgbClr val="280099"/>
                </a:solidFill>
                <a:effectLst>
                  <a:outerShdw blurRad="38100" dist="38100" dir="2700000" algn="tl">
                    <a:srgbClr val="C0C0C0"/>
                  </a:outerShdw>
                </a:effectLst>
                <a:latin typeface="Microsoft Sans Serif" panose="020B0604020202020204" pitchFamily="34" charset="0"/>
              </a:rPr>
              <a:t>– </a:t>
            </a:r>
            <a:r>
              <a:rPr lang="en-US" altLang="en-US" sz="1867" dirty="0">
                <a:solidFill>
                  <a:srgbClr val="280099"/>
                </a:solidFill>
                <a:effectLst>
                  <a:outerShdw blurRad="38100" dist="38100" dir="2700000" algn="tl">
                    <a:srgbClr val="C0C0C0"/>
                  </a:outerShdw>
                </a:effectLst>
                <a:latin typeface="Microsoft Sans Serif" panose="020B0604020202020204" pitchFamily="34" charset="0"/>
              </a:rPr>
              <a:t>1985 – 1996</a:t>
            </a:r>
          </a:p>
          <a:p>
            <a:endParaRPr lang="en-US" altLang="en-US" sz="1407" kern="0" dirty="0">
              <a:solidFill>
                <a:srgbClr val="000000"/>
              </a:solidFill>
              <a:latin typeface="Microsoft Sans Serif" panose="020B0604020202020204" pitchFamily="34" charset="0"/>
              <a:ea typeface="Verdana" panose="020B0604030504040204" pitchFamily="34" charset="0"/>
              <a:cs typeface="Microsoft Sans Serif" panose="020B0604020202020204" pitchFamily="34" charset="0"/>
            </a:endParaRPr>
          </a:p>
        </p:txBody>
      </p:sp>
      <p:sp>
        <p:nvSpPr>
          <p:cNvPr id="9" name="TextBox 8"/>
          <p:cNvSpPr txBox="1"/>
          <p:nvPr/>
        </p:nvSpPr>
        <p:spPr>
          <a:xfrm>
            <a:off x="791482" y="4517083"/>
            <a:ext cx="6719900" cy="308867"/>
          </a:xfrm>
          <a:prstGeom prst="rect">
            <a:avLst/>
          </a:prstGeom>
          <a:noFill/>
        </p:spPr>
        <p:txBody>
          <a:bodyPr wrap="square" rtlCol="0">
            <a:spAutoFit/>
          </a:bodyPr>
          <a:lstStyle/>
          <a:p>
            <a:r>
              <a:rPr lang="en-US" sz="1407" dirty="0">
                <a:solidFill>
                  <a:srgbClr val="FF0000"/>
                </a:solidFill>
              </a:rPr>
              <a:t>Product was also sold as an installed service by several oil field service companies. </a:t>
            </a:r>
          </a:p>
        </p:txBody>
      </p:sp>
      <p:sp>
        <p:nvSpPr>
          <p:cNvPr id="10" name="TextBox 9"/>
          <p:cNvSpPr txBox="1"/>
          <p:nvPr/>
        </p:nvSpPr>
        <p:spPr>
          <a:xfrm>
            <a:off x="646989" y="5024108"/>
            <a:ext cx="6864392" cy="1175002"/>
          </a:xfrm>
          <a:prstGeom prst="rect">
            <a:avLst/>
          </a:prstGeom>
          <a:noFill/>
        </p:spPr>
        <p:txBody>
          <a:bodyPr wrap="square" rtlCol="0">
            <a:spAutoFit/>
          </a:bodyPr>
          <a:lstStyle/>
          <a:p>
            <a:pPr algn="just"/>
            <a:r>
              <a:rPr lang="en-US" sz="1407" dirty="0"/>
              <a:t>Between 1985 to 1996 Wel-Prep was used in over 2,200 single well treatments and several small water floods. RAM recommended taking a </a:t>
            </a:r>
            <a:r>
              <a:rPr lang="en-US" sz="1407" dirty="0">
                <a:solidFill>
                  <a:srgbClr val="FF0000"/>
                </a:solidFill>
              </a:rPr>
              <a:t>‘shot-gun’ </a:t>
            </a:r>
            <a:r>
              <a:rPr lang="en-US" sz="1407" dirty="0"/>
              <a:t>approach; treat poorly performing wells twice and evaluate the response. Drop unresponsive wells from the program, and retreated responsive wells at 30 to 60 day intervals. Monitor long-term production performance.     </a:t>
            </a:r>
          </a:p>
        </p:txBody>
      </p:sp>
      <p:pic>
        <p:nvPicPr>
          <p:cNvPr id="11" name="Picture 5"/>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0440" y="5547360"/>
            <a:ext cx="1280160" cy="853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9603816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zentacja">
  <a:themeElements>
    <a:clrScheme name="prezentacj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zentacja">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449263" rtl="0" eaLnBrk="1" fontAlgn="base" latinLnBrk="0" hangingPunct="0">
          <a:lnSpc>
            <a:spcPct val="92000"/>
          </a:lnSpc>
          <a:spcBef>
            <a:spcPct val="50000"/>
          </a:spcBef>
          <a:spcAft>
            <a:spcPct val="0"/>
          </a:spcAft>
          <a:buClr>
            <a:srgbClr val="000000"/>
          </a:buClr>
          <a:buSzPct val="45000"/>
          <a:buFont typeface="Wingdings" pitchFamily="2" charset="2"/>
          <a:buNone/>
          <a:tabLst/>
          <a:defRPr kumimoji="0" lang="pl-PL"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449263" rtl="0" eaLnBrk="1" fontAlgn="base" latinLnBrk="0" hangingPunct="0">
          <a:lnSpc>
            <a:spcPct val="92000"/>
          </a:lnSpc>
          <a:spcBef>
            <a:spcPct val="50000"/>
          </a:spcBef>
          <a:spcAft>
            <a:spcPct val="0"/>
          </a:spcAft>
          <a:buClr>
            <a:srgbClr val="000000"/>
          </a:buClr>
          <a:buSzPct val="45000"/>
          <a:buFont typeface="Wingdings" pitchFamily="2" charset="2"/>
          <a:buNone/>
          <a:tabLst/>
          <a:defRPr kumimoji="0" lang="pl-PL" sz="1600" b="1" i="0" u="none" strike="noStrike" cap="none" normalizeH="0" baseline="0" smtClean="0">
            <a:ln>
              <a:noFill/>
            </a:ln>
            <a:solidFill>
              <a:schemeClr val="tx1"/>
            </a:solidFill>
            <a:effectLst/>
            <a:latin typeface="Arial" charset="0"/>
          </a:defRPr>
        </a:defPPr>
      </a:lstStyle>
    </a:lnDef>
  </a:objectDefaults>
  <a:extraClrSchemeLst>
    <a:extraClrScheme>
      <a:clrScheme name="prezentacj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zentacj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zentacj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zentacj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zentacj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zentacj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zentacj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Tw Cen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Prezentacja INiG - szablon 2008 </Template>
  <TotalTime>15884</TotalTime>
  <Words>2720</Words>
  <Application>Microsoft Office PowerPoint</Application>
  <PresentationFormat>Custom</PresentationFormat>
  <Paragraphs>525</Paragraphs>
  <Slides>38</Slides>
  <Notes>38</Notes>
  <HiddenSlides>0</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38</vt:i4>
      </vt:variant>
    </vt:vector>
  </HeadingPairs>
  <TitlesOfParts>
    <vt:vector size="61" baseType="lpstr">
      <vt:lpstr>MS PGothic</vt:lpstr>
      <vt:lpstr>MS PGothic</vt:lpstr>
      <vt:lpstr>Aptos</vt:lpstr>
      <vt:lpstr>Arial</vt:lpstr>
      <vt:lpstr>Baskerville Old Face</vt:lpstr>
      <vt:lpstr>Calibri</vt:lpstr>
      <vt:lpstr>Calibri Light</vt:lpstr>
      <vt:lpstr>Courier New</vt:lpstr>
      <vt:lpstr>ElsevierGulliver</vt:lpstr>
      <vt:lpstr>Lucida Sans Unicode</vt:lpstr>
      <vt:lpstr>Microsoft New Tai Lue</vt:lpstr>
      <vt:lpstr>Microsoft Sans Serif</vt:lpstr>
      <vt:lpstr>Symbol</vt:lpstr>
      <vt:lpstr>Tahoma</vt:lpstr>
      <vt:lpstr>Times New Roman</vt:lpstr>
      <vt:lpstr>Tw Cen MT</vt:lpstr>
      <vt:lpstr>Verdana</vt:lpstr>
      <vt:lpstr>Wingdings</vt:lpstr>
      <vt:lpstr>Wingdings 2</vt:lpstr>
      <vt:lpstr>prezentacja</vt:lpstr>
      <vt:lpstr>Office Theme</vt:lpstr>
      <vt:lpstr>1_Office Theme</vt:lpstr>
      <vt:lpstr>DividendVTI</vt:lpstr>
      <vt:lpstr>PowerPoint Presentation</vt:lpstr>
      <vt:lpstr>PowerPoint Presentation</vt:lpstr>
      <vt:lpstr>PowerPoint Presentation</vt:lpstr>
      <vt:lpstr>PowerPoint Presentation</vt:lpstr>
      <vt:lpstr>MEOR Past History 1926 – 1985    </vt:lpstr>
      <vt:lpstr>PowerPoint Presentation</vt:lpstr>
      <vt:lpstr>Production Decline = Economic Decline</vt:lpstr>
      <vt:lpstr>PowerPoint Presentation</vt:lpstr>
      <vt:lpstr>  RAM MEOR History 1985 – 2012   </vt:lpstr>
      <vt:lpstr>PowerPoint Presentation</vt:lpstr>
      <vt:lpstr>   RAM History 2008 – 2011 DOE / SWC Grant   </vt:lpstr>
      <vt:lpstr>DOE / SWC Project – Oil Recovery Fluid Processing </vt:lpstr>
      <vt:lpstr>Oil Recovery Fluid Properties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Microbes are the UNCONVENTIONAL SOlution for IMPROVING YOUR PRODUCTION ECONOMICS</vt:lpstr>
      <vt:lpstr>Microbes are the COST-EFFECTIVE solution for IMPROVING YOUR PRODUCTION ECONOMICS</vt:lpstr>
      <vt:lpstr>  Chainbreaker microbes 4 MAIN functions:  • Treat Paraffin and Asphaltenes • Break Emulsions Effectively • Treat Scale  • Control Corrosion</vt:lpstr>
      <vt:lpstr>  Chainbreaker microbes OPERATING Mechanisms  • Degrades the Carbon Chain • Reduces Oil Viscosity • Generates BioGas • Generates BioSurfactants</vt:lpstr>
      <vt:lpstr>MULTIPLE chainbreaker  APPLICATIONS</vt:lpstr>
      <vt:lpstr>PowerPoint Presentation</vt:lpstr>
      <vt:lpstr>Future Developments &amp; Emerging Technologies  Total Lease Management</vt:lpstr>
      <vt:lpstr>PowerPoint Presentation</vt:lpstr>
      <vt:lpstr>    Multizol-35© –  Water Shut-Off  Fluid Characteristics   </vt:lpstr>
      <vt:lpstr>    Multizol-35© – Effective System Applications  </vt:lpstr>
      <vt:lpstr>    Multizol–35© – Field Application   </vt:lpstr>
      <vt:lpstr>    Tributazol – 25 © – reversible fluid  </vt:lpstr>
      <vt:lpstr>PowerPoint Presentation</vt:lpstr>
      <vt:lpstr>PowerPoint Presentation</vt:lpstr>
    </vt:vector>
  </TitlesOfParts>
  <Company>ADITEN SP. Z O.O.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RAM_TORP_MEOR_Presentation</dc:title>
  <dc:creator>Phillip Laut</dc:creator>
  <cp:lastModifiedBy>PDLaunt</cp:lastModifiedBy>
  <cp:revision>1553</cp:revision>
  <dcterms:created xsi:type="dcterms:W3CDTF">2009-05-04T14:14:30Z</dcterms:created>
  <dcterms:modified xsi:type="dcterms:W3CDTF">2025-11-21T18:25:54Z</dcterms:modified>
</cp:coreProperties>
</file>