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9" r:id="rId1"/>
  </p:sldMasterIdLst>
  <p:notesMasterIdLst>
    <p:notesMasterId r:id="rId13"/>
  </p:notesMasterIdLst>
  <p:handoutMasterIdLst>
    <p:handoutMasterId r:id="rId14"/>
  </p:handoutMasterIdLst>
  <p:sldIdLst>
    <p:sldId id="269" r:id="rId2"/>
    <p:sldId id="324" r:id="rId3"/>
    <p:sldId id="331" r:id="rId4"/>
    <p:sldId id="342" r:id="rId5"/>
    <p:sldId id="321" r:id="rId6"/>
    <p:sldId id="343" r:id="rId7"/>
    <p:sldId id="335" r:id="rId8"/>
    <p:sldId id="327" r:id="rId9"/>
    <p:sldId id="344" r:id="rId10"/>
    <p:sldId id="339" r:id="rId11"/>
    <p:sldId id="340" r:id="rId12"/>
  </p:sldIdLst>
  <p:sldSz cx="9144000" cy="5143500" type="screen16x9"/>
  <p:notesSz cx="6858000" cy="9144000"/>
  <p:defaultTextStyle>
    <a:defPPr>
      <a:defRPr lang="pl-PL"/>
    </a:defPPr>
    <a:lvl1pPr algn="l" rtl="0" eaLnBrk="0" fontAlgn="base" hangingPunct="0">
      <a:spcBef>
        <a:spcPct val="0"/>
      </a:spcBef>
      <a:spcAft>
        <a:spcPct val="0"/>
      </a:spcAft>
      <a:defRPr sz="16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b="1" kern="1200">
        <a:solidFill>
          <a:schemeClr val="tx1"/>
        </a:solidFill>
        <a:latin typeface="Arial" panose="020B0604020202020204" pitchFamily="34" charset="0"/>
        <a:ea typeface="+mn-ea"/>
        <a:cs typeface="+mn-cs"/>
      </a:defRPr>
    </a:lvl5pPr>
    <a:lvl6pPr marL="2286000" algn="l" defTabSz="914400" rtl="0" eaLnBrk="1" latinLnBrk="0" hangingPunct="1">
      <a:defRPr sz="1600" b="1" kern="1200">
        <a:solidFill>
          <a:schemeClr val="tx1"/>
        </a:solidFill>
        <a:latin typeface="Arial" panose="020B0604020202020204" pitchFamily="34" charset="0"/>
        <a:ea typeface="+mn-ea"/>
        <a:cs typeface="+mn-cs"/>
      </a:defRPr>
    </a:lvl6pPr>
    <a:lvl7pPr marL="2743200" algn="l" defTabSz="914400" rtl="0" eaLnBrk="1" latinLnBrk="0" hangingPunct="1">
      <a:defRPr sz="1600" b="1" kern="1200">
        <a:solidFill>
          <a:schemeClr val="tx1"/>
        </a:solidFill>
        <a:latin typeface="Arial" panose="020B0604020202020204" pitchFamily="34" charset="0"/>
        <a:ea typeface="+mn-ea"/>
        <a:cs typeface="+mn-cs"/>
      </a:defRPr>
    </a:lvl7pPr>
    <a:lvl8pPr marL="3200400" algn="l" defTabSz="914400" rtl="0" eaLnBrk="1" latinLnBrk="0" hangingPunct="1">
      <a:defRPr sz="1600" b="1" kern="1200">
        <a:solidFill>
          <a:schemeClr val="tx1"/>
        </a:solidFill>
        <a:latin typeface="Arial" panose="020B0604020202020204" pitchFamily="34" charset="0"/>
        <a:ea typeface="+mn-ea"/>
        <a:cs typeface="+mn-cs"/>
      </a:defRPr>
    </a:lvl8pPr>
    <a:lvl9pPr marL="3657600" algn="l" defTabSz="914400" rtl="0" eaLnBrk="1" latinLnBrk="0" hangingPunct="1">
      <a:defRPr sz="16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9AD39"/>
    <a:srgbClr val="316033"/>
    <a:srgbClr val="00B000"/>
    <a:srgbClr val="8FB754"/>
    <a:srgbClr val="71943E"/>
    <a:srgbClr val="678739"/>
    <a:srgbClr val="C0D059"/>
    <a:srgbClr val="65CD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6" autoAdjust="0"/>
    <p:restoredTop sz="94825" autoAdjust="0"/>
  </p:normalViewPr>
  <p:slideViewPr>
    <p:cSldViewPr>
      <p:cViewPr varScale="1">
        <p:scale>
          <a:sx n="95" d="100"/>
          <a:sy n="95" d="100"/>
        </p:scale>
        <p:origin x="234" y="90"/>
      </p:cViewPr>
      <p:guideLst>
        <p:guide orient="horz" pos="1620"/>
        <p:guide pos="2880"/>
      </p:guideLst>
    </p:cSldViewPr>
  </p:slideViewPr>
  <p:notesTextViewPr>
    <p:cViewPr>
      <p:scale>
        <a:sx n="100" d="100"/>
        <a:sy n="100" d="100"/>
      </p:scale>
      <p:origin x="0" y="0"/>
    </p:cViewPr>
  </p:notesTextViewPr>
  <p:notesViewPr>
    <p:cSldViewPr>
      <p:cViewPr varScale="1">
        <p:scale>
          <a:sx n="67" d="100"/>
          <a:sy n="67" d="100"/>
        </p:scale>
        <p:origin x="226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buClrTx/>
              <a:buSzTx/>
              <a:buFontTx/>
              <a:buNone/>
              <a:defRPr sz="1200" b="0">
                <a:latin typeface="Arial" charset="0"/>
              </a:defRPr>
            </a:lvl1pPr>
          </a:lstStyle>
          <a:p>
            <a:pPr>
              <a:defRPr/>
            </a:pPr>
            <a:endParaRPr lang="pl-PL" altLang="pl-PL"/>
          </a:p>
        </p:txBody>
      </p:sp>
      <p:sp>
        <p:nvSpPr>
          <p:cNvPr id="17920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200" b="0">
                <a:latin typeface="Arial" charset="0"/>
              </a:defRPr>
            </a:lvl1pPr>
          </a:lstStyle>
          <a:p>
            <a:pPr>
              <a:defRPr/>
            </a:pPr>
            <a:endParaRPr lang="pl-PL" altLang="pl-PL"/>
          </a:p>
        </p:txBody>
      </p:sp>
      <p:sp>
        <p:nvSpPr>
          <p:cNvPr id="17920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lnSpc>
                <a:spcPct val="100000"/>
              </a:lnSpc>
              <a:spcBef>
                <a:spcPct val="0"/>
              </a:spcBef>
              <a:buClrTx/>
              <a:buSzTx/>
              <a:buFontTx/>
              <a:buNone/>
              <a:defRPr sz="1200" b="0">
                <a:latin typeface="Arial" charset="0"/>
              </a:defRPr>
            </a:lvl1pPr>
          </a:lstStyle>
          <a:p>
            <a:pPr>
              <a:defRPr/>
            </a:pPr>
            <a:endParaRPr lang="pl-PL" altLang="pl-PL"/>
          </a:p>
        </p:txBody>
      </p:sp>
      <p:sp>
        <p:nvSpPr>
          <p:cNvPr id="17920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200" b="0"/>
            </a:lvl1pPr>
          </a:lstStyle>
          <a:p>
            <a:pPr>
              <a:defRPr/>
            </a:pPr>
            <a:fld id="{EDA8C7E2-E936-44A8-A21E-754ABE80BFB6}" type="slidenum">
              <a:rPr lang="pl-PL" altLang="pl-PL"/>
              <a:pPr>
                <a:defRPr/>
              </a:pPr>
              <a:t>‹#›</a:t>
            </a:fld>
            <a:endParaRPr lang="pl-PL" altLang="pl-PL"/>
          </a:p>
        </p:txBody>
      </p:sp>
    </p:spTree>
    <p:extLst>
      <p:ext uri="{BB962C8B-B14F-4D97-AF65-F5344CB8AC3E}">
        <p14:creationId xmlns:p14="http://schemas.microsoft.com/office/powerpoint/2010/main" val="1742694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buClrTx/>
              <a:buSzTx/>
              <a:buFontTx/>
              <a:buNone/>
              <a:defRPr sz="1200" b="0">
                <a:latin typeface="Arial" charset="0"/>
              </a:defRPr>
            </a:lvl1pPr>
          </a:lstStyle>
          <a:p>
            <a:pPr>
              <a:defRPr/>
            </a:pPr>
            <a:endParaRPr lang="pl-PL" altLang="pl-PL"/>
          </a:p>
        </p:txBody>
      </p:sp>
      <p:sp>
        <p:nvSpPr>
          <p:cNvPr id="2457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200" b="0">
                <a:latin typeface="Arial" charset="0"/>
              </a:defRPr>
            </a:lvl1pPr>
          </a:lstStyle>
          <a:p>
            <a:pPr>
              <a:defRPr/>
            </a:pPr>
            <a:endParaRPr lang="pl-PL" altLang="pl-PL"/>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noProof="0"/>
              <a:t>Kliknij, aby edytować style wzorca tekstu</a:t>
            </a:r>
          </a:p>
          <a:p>
            <a:pPr lvl="1"/>
            <a:r>
              <a:rPr lang="pl-PL" altLang="pl-PL" noProof="0"/>
              <a:t>Drugi poziom</a:t>
            </a:r>
          </a:p>
          <a:p>
            <a:pPr lvl="2"/>
            <a:r>
              <a:rPr lang="pl-PL" altLang="pl-PL" noProof="0"/>
              <a:t>Trzeci poziom</a:t>
            </a:r>
          </a:p>
          <a:p>
            <a:pPr lvl="3"/>
            <a:r>
              <a:rPr lang="pl-PL" altLang="pl-PL" noProof="0"/>
              <a:t>Czwarty poziom</a:t>
            </a:r>
          </a:p>
          <a:p>
            <a:pPr lvl="4"/>
            <a:r>
              <a:rPr lang="pl-PL" altLang="pl-PL" noProof="0"/>
              <a:t>Piąty poziom</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lnSpc>
                <a:spcPct val="100000"/>
              </a:lnSpc>
              <a:spcBef>
                <a:spcPct val="0"/>
              </a:spcBef>
              <a:buClrTx/>
              <a:buSzTx/>
              <a:buFontTx/>
              <a:buNone/>
              <a:defRPr sz="1200" b="0">
                <a:latin typeface="Arial" charset="0"/>
              </a:defRPr>
            </a:lvl1pPr>
          </a:lstStyle>
          <a:p>
            <a:pPr>
              <a:defRPr/>
            </a:pPr>
            <a:endParaRPr lang="pl-PL" altLang="pl-PL"/>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ClrTx/>
              <a:buSzTx/>
              <a:buFontTx/>
              <a:buNone/>
              <a:defRPr sz="1200" b="0"/>
            </a:lvl1pPr>
          </a:lstStyle>
          <a:p>
            <a:pPr>
              <a:defRPr/>
            </a:pPr>
            <a:fld id="{374C3DD2-36DB-4EAA-9439-63E39AC64874}" type="slidenum">
              <a:rPr lang="pl-PL" altLang="pl-PL"/>
              <a:pPr>
                <a:defRPr/>
              </a:pPr>
              <a:t>‹#›</a:t>
            </a:fld>
            <a:endParaRPr lang="pl-PL" altLang="pl-PL"/>
          </a:p>
        </p:txBody>
      </p:sp>
    </p:spTree>
    <p:extLst>
      <p:ext uri="{BB962C8B-B14F-4D97-AF65-F5344CB8AC3E}">
        <p14:creationId xmlns:p14="http://schemas.microsoft.com/office/powerpoint/2010/main" val="13752712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14CB24-7BDB-40D7-B73E-2D7BC5E7CD7C}" type="slidenum">
              <a:rPr lang="pl-PL" altLang="pl-PL" smtClean="0"/>
              <a:pPr>
                <a:spcBef>
                  <a:spcPct val="0"/>
                </a:spcBef>
              </a:pPr>
              <a:t>1</a:t>
            </a:fld>
            <a:endParaRPr lang="pl-PL" altLang="pl-PL"/>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pl-PL" altLang="pl-PL">
              <a:latin typeface="Arial" panose="020B0604020202020204" pitchFamily="34" charset="0"/>
            </a:endParaRPr>
          </a:p>
        </p:txBody>
      </p:sp>
    </p:spTree>
    <p:extLst>
      <p:ext uri="{BB962C8B-B14F-4D97-AF65-F5344CB8AC3E}">
        <p14:creationId xmlns:p14="http://schemas.microsoft.com/office/powerpoint/2010/main" val="3009922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7172" name="Slide Number Placeholder 3"/>
          <p:cNvSpPr>
            <a:spLocks noGrp="1"/>
          </p:cNvSpPr>
          <p:nvPr>
            <p:ph type="sldNum" sz="quarter" idx="5"/>
          </p:nvPr>
        </p:nvSpPr>
        <p:spPr>
          <a:noFill/>
        </p:spPr>
        <p:txBody>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fld id="{078E2AA3-9AC5-4D81-B61A-23E1832A5A6B}" type="slidenum">
              <a:rPr lang="pl-PL" altLang="pl-PL" sz="1200" b="0" smtClean="0"/>
              <a:pPr/>
              <a:t>2</a:t>
            </a:fld>
            <a:endParaRPr lang="pl-PL" altLang="pl-PL" sz="1200" b="0"/>
          </a:p>
        </p:txBody>
      </p:sp>
    </p:spTree>
    <p:extLst>
      <p:ext uri="{BB962C8B-B14F-4D97-AF65-F5344CB8AC3E}">
        <p14:creationId xmlns:p14="http://schemas.microsoft.com/office/powerpoint/2010/main" val="248972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14340" name="Slide Number Placeholder 3"/>
          <p:cNvSpPr>
            <a:spLocks noGrp="1"/>
          </p:cNvSpPr>
          <p:nvPr>
            <p:ph type="sldNum" sz="quarter" idx="5"/>
          </p:nvPr>
        </p:nvSpPr>
        <p:spPr>
          <a:noFill/>
        </p:spPr>
        <p:txBody>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fld id="{94B22511-DAC2-4419-9893-9C984F6AEA31}" type="slidenum">
              <a:rPr lang="pl-PL" altLang="pl-PL" sz="1200" b="0" smtClean="0"/>
              <a:pPr/>
              <a:t>5</a:t>
            </a:fld>
            <a:endParaRPr lang="pl-PL" altLang="pl-PL" sz="1200" b="0"/>
          </a:p>
        </p:txBody>
      </p:sp>
    </p:spTree>
    <p:extLst>
      <p:ext uri="{BB962C8B-B14F-4D97-AF65-F5344CB8AC3E}">
        <p14:creationId xmlns:p14="http://schemas.microsoft.com/office/powerpoint/2010/main" val="67043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Karst is a terrain formed by the dissolution of bedrock, and generally is characterized by sinkholes and caves that channel water underground.</a:t>
            </a:r>
          </a:p>
        </p:txBody>
      </p:sp>
      <p:sp>
        <p:nvSpPr>
          <p:cNvPr id="4" name="Slide Number Placeholder 3"/>
          <p:cNvSpPr>
            <a:spLocks noGrp="1"/>
          </p:cNvSpPr>
          <p:nvPr>
            <p:ph type="sldNum" sz="quarter" idx="10"/>
          </p:nvPr>
        </p:nvSpPr>
        <p:spPr/>
        <p:txBody>
          <a:bodyPr/>
          <a:lstStyle/>
          <a:p>
            <a:pPr>
              <a:defRPr/>
            </a:pPr>
            <a:fld id="{374C3DD2-36DB-4EAA-9439-63E39AC64874}" type="slidenum">
              <a:rPr lang="pl-PL" altLang="pl-PL" smtClean="0"/>
              <a:pPr>
                <a:defRPr/>
              </a:pPr>
              <a:t>7</a:t>
            </a:fld>
            <a:endParaRPr lang="pl-PL" altLang="pl-PL"/>
          </a:p>
        </p:txBody>
      </p:sp>
    </p:spTree>
    <p:extLst>
      <p:ext uri="{BB962C8B-B14F-4D97-AF65-F5344CB8AC3E}">
        <p14:creationId xmlns:p14="http://schemas.microsoft.com/office/powerpoint/2010/main" val="1574760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14340" name="Slide Number Placeholder 3"/>
          <p:cNvSpPr>
            <a:spLocks noGrp="1"/>
          </p:cNvSpPr>
          <p:nvPr>
            <p:ph type="sldNum" sz="quarter" idx="5"/>
          </p:nvPr>
        </p:nvSpPr>
        <p:spPr>
          <a:noFill/>
        </p:spPr>
        <p:txBody>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fld id="{94B22511-DAC2-4419-9893-9C984F6AEA31}" type="slidenum">
              <a:rPr lang="pl-PL" altLang="pl-PL" sz="1200" b="0" smtClean="0"/>
              <a:pPr/>
              <a:t>10</a:t>
            </a:fld>
            <a:endParaRPr lang="pl-PL" altLang="pl-PL" sz="1200" b="0"/>
          </a:p>
        </p:txBody>
      </p:sp>
    </p:spTree>
    <p:extLst>
      <p:ext uri="{BB962C8B-B14F-4D97-AF65-F5344CB8AC3E}">
        <p14:creationId xmlns:p14="http://schemas.microsoft.com/office/powerpoint/2010/main" val="1744780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14340" name="Slide Number Placeholder 3"/>
          <p:cNvSpPr>
            <a:spLocks noGrp="1"/>
          </p:cNvSpPr>
          <p:nvPr>
            <p:ph type="sldNum" sz="quarter" idx="5"/>
          </p:nvPr>
        </p:nvSpPr>
        <p:spPr>
          <a:noFill/>
        </p:spPr>
        <p:txBody>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fld id="{94B22511-DAC2-4419-9893-9C984F6AEA31}" type="slidenum">
              <a:rPr lang="pl-PL" altLang="pl-PL" sz="1200" b="0" smtClean="0"/>
              <a:pPr/>
              <a:t>11</a:t>
            </a:fld>
            <a:endParaRPr lang="pl-PL" altLang="pl-PL" sz="1200" b="0"/>
          </a:p>
        </p:txBody>
      </p:sp>
    </p:spTree>
    <p:extLst>
      <p:ext uri="{BB962C8B-B14F-4D97-AF65-F5344CB8AC3E}">
        <p14:creationId xmlns:p14="http://schemas.microsoft.com/office/powerpoint/2010/main" val="600397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19"/>
            <a:ext cx="7772400" cy="1102519"/>
          </a:xfrm>
        </p:spPr>
        <p:txBody>
          <a:bodyPr/>
          <a:lstStyle/>
          <a:p>
            <a:r>
              <a:rPr lang="pl-PL"/>
              <a:t>Kliknij, aby edytować styl</a:t>
            </a:r>
          </a:p>
        </p:txBody>
      </p:sp>
      <p:sp>
        <p:nvSpPr>
          <p:cNvPr id="3" name="Podtytuł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3031388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a:xfrm>
            <a:off x="457200" y="1200151"/>
            <a:ext cx="8229600" cy="3394472"/>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97001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490538"/>
            <a:ext cx="2057400" cy="410408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490538"/>
            <a:ext cx="6019800" cy="410408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76251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ytuł, clipart i tekst">
    <p:spTree>
      <p:nvGrpSpPr>
        <p:cNvPr id="1" name=""/>
        <p:cNvGrpSpPr/>
        <p:nvPr/>
      </p:nvGrpSpPr>
      <p:grpSpPr>
        <a:xfrm>
          <a:off x="0" y="0"/>
          <a:ext cx="0" cy="0"/>
          <a:chOff x="0" y="0"/>
          <a:chExt cx="0" cy="0"/>
        </a:xfrm>
      </p:grpSpPr>
      <p:sp>
        <p:nvSpPr>
          <p:cNvPr id="2" name="Tytuł 1"/>
          <p:cNvSpPr>
            <a:spLocks noGrp="1"/>
          </p:cNvSpPr>
          <p:nvPr>
            <p:ph type="title"/>
          </p:nvPr>
        </p:nvSpPr>
        <p:spPr>
          <a:xfrm>
            <a:off x="1633539" y="490538"/>
            <a:ext cx="7050087" cy="365522"/>
          </a:xfrm>
        </p:spPr>
        <p:txBody>
          <a:bodyPr/>
          <a:lstStyle/>
          <a:p>
            <a:r>
              <a:rPr lang="pl-PL"/>
              <a:t>Kliknij, aby edytować styl</a:t>
            </a:r>
          </a:p>
        </p:txBody>
      </p:sp>
      <p:sp>
        <p:nvSpPr>
          <p:cNvPr id="3" name="Symbol zastępczy obiektu clipart 2"/>
          <p:cNvSpPr>
            <a:spLocks noGrp="1"/>
          </p:cNvSpPr>
          <p:nvPr>
            <p:ph type="clipArt" sz="half" idx="1"/>
          </p:nvPr>
        </p:nvSpPr>
        <p:spPr>
          <a:xfrm>
            <a:off x="457200" y="1200151"/>
            <a:ext cx="4038600" cy="3394472"/>
          </a:xfrm>
          <a:prstGeom prst="rect">
            <a:avLst/>
          </a:prstGeom>
        </p:spPr>
        <p:txBody>
          <a:bodyPr/>
          <a:lstStyle/>
          <a:p>
            <a:pPr lvl="0"/>
            <a:endParaRPr lang="pl-PL" noProof="0"/>
          </a:p>
        </p:txBody>
      </p:sp>
      <p:sp>
        <p:nvSpPr>
          <p:cNvPr id="4" name="Symbol zastępczy tekstu 3"/>
          <p:cNvSpPr>
            <a:spLocks noGrp="1"/>
          </p:cNvSpPr>
          <p:nvPr>
            <p:ph type="body" sz="half" idx="2"/>
          </p:nvPr>
        </p:nvSpPr>
        <p:spPr>
          <a:xfrm>
            <a:off x="4648200" y="1200151"/>
            <a:ext cx="4038600" cy="3394472"/>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717141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ytuł, zawartość i tekst">
    <p:spTree>
      <p:nvGrpSpPr>
        <p:cNvPr id="1" name=""/>
        <p:cNvGrpSpPr/>
        <p:nvPr/>
      </p:nvGrpSpPr>
      <p:grpSpPr>
        <a:xfrm>
          <a:off x="0" y="0"/>
          <a:ext cx="0" cy="0"/>
          <a:chOff x="0" y="0"/>
          <a:chExt cx="0" cy="0"/>
        </a:xfrm>
      </p:grpSpPr>
      <p:sp>
        <p:nvSpPr>
          <p:cNvPr id="2" name="Tytuł 1"/>
          <p:cNvSpPr>
            <a:spLocks noGrp="1"/>
          </p:cNvSpPr>
          <p:nvPr>
            <p:ph type="title"/>
          </p:nvPr>
        </p:nvSpPr>
        <p:spPr>
          <a:xfrm>
            <a:off x="1633539" y="490538"/>
            <a:ext cx="7050087" cy="365522"/>
          </a:xfrm>
        </p:spPr>
        <p:txBody>
          <a:bodyPr/>
          <a:lstStyle/>
          <a:p>
            <a:r>
              <a:rPr lang="pl-PL"/>
              <a:t>Kliknij, aby edytować styl</a:t>
            </a:r>
          </a:p>
        </p:txBody>
      </p:sp>
      <p:sp>
        <p:nvSpPr>
          <p:cNvPr id="3" name="Symbol zastępczy zawartości 2"/>
          <p:cNvSpPr>
            <a:spLocks noGrp="1"/>
          </p:cNvSpPr>
          <p:nvPr>
            <p:ph sz="half" idx="1"/>
          </p:nvPr>
        </p:nvSpPr>
        <p:spPr>
          <a:xfrm>
            <a:off x="457200" y="1200151"/>
            <a:ext cx="4038600" cy="3394472"/>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648200" y="1200151"/>
            <a:ext cx="4038600" cy="3394472"/>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38131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a:xfrm>
            <a:off x="457200" y="1200151"/>
            <a:ext cx="8229600" cy="3394472"/>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734103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252239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19049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05979"/>
            <a:ext cx="8229600" cy="85725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17179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Tree>
    <p:extLst>
      <p:ext uri="{BB962C8B-B14F-4D97-AF65-F5344CB8AC3E}">
        <p14:creationId xmlns:p14="http://schemas.microsoft.com/office/powerpoint/2010/main" val="338275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79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4787"/>
            <a:ext cx="3008313" cy="871538"/>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2783655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0"/>
            <a:ext cx="5486400" cy="425054"/>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1278068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4699000"/>
            <a:ext cx="91440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p:cNvSpPr>
            <a:spLocks noGrp="1" noChangeArrowheads="1"/>
          </p:cNvSpPr>
          <p:nvPr>
            <p:ph type="title"/>
          </p:nvPr>
        </p:nvSpPr>
        <p:spPr bwMode="auto">
          <a:xfrm>
            <a:off x="1633538" y="490538"/>
            <a:ext cx="70500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endParaRPr lang="en-GB" altLang="pl-PL"/>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mj-lt"/>
          <a:ea typeface="+mj-ea"/>
          <a:cs typeface="+mj-cs"/>
        </a:defRPr>
      </a:lvl1pPr>
      <a:lvl2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2pPr>
      <a:lvl3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3pPr>
      <a:lvl4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4pPr>
      <a:lvl5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5pPr>
      <a:lvl6pPr marL="4572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6pPr>
      <a:lvl7pPr marL="9144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7pPr>
      <a:lvl8pPr marL="13716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8pPr>
      <a:lvl9pPr marL="18288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9pPr>
    </p:titleStyle>
    <p:bodyStyle>
      <a:lvl1pPr marL="390525" indent="-293688" algn="l" defTabSz="407988" rtl="0" eaLnBrk="0" fontAlgn="base" hangingPunct="0">
        <a:lnSpc>
          <a:spcPct val="92000"/>
        </a:lnSpc>
        <a:spcBef>
          <a:spcPct val="0"/>
        </a:spcBef>
        <a:spcAft>
          <a:spcPts val="1288"/>
        </a:spcAft>
        <a:buClr>
          <a:srgbClr val="000000"/>
        </a:buClr>
        <a:buSzPct val="45000"/>
        <a:buFont typeface="Wingdings" pitchFamily="2" charset="2"/>
        <a:buChar char=""/>
        <a:defRPr sz="2900">
          <a:solidFill>
            <a:srgbClr val="000000"/>
          </a:solidFill>
          <a:latin typeface="+mn-lt"/>
          <a:ea typeface="+mn-ea"/>
          <a:cs typeface="+mn-cs"/>
        </a:defRPr>
      </a:lvl1pPr>
      <a:lvl2pPr marL="782638" indent="-260350" algn="l" defTabSz="407988" rtl="0" eaLnBrk="0" fontAlgn="base" hangingPunct="0">
        <a:lnSpc>
          <a:spcPct val="92000"/>
        </a:lnSpc>
        <a:spcBef>
          <a:spcPct val="0"/>
        </a:spcBef>
        <a:spcAft>
          <a:spcPts val="1038"/>
        </a:spcAft>
        <a:buClr>
          <a:srgbClr val="000000"/>
        </a:buClr>
        <a:buSzPct val="75000"/>
        <a:buFont typeface="Symbol" pitchFamily="18" charset="2"/>
        <a:buChar char=""/>
        <a:defRPr sz="2500">
          <a:solidFill>
            <a:srgbClr val="000000"/>
          </a:solidFill>
          <a:latin typeface="+mn-lt"/>
        </a:defRPr>
      </a:lvl2pPr>
      <a:lvl3pPr marL="1173163" indent="-195263" algn="l" defTabSz="407988" rtl="0" eaLnBrk="0" fontAlgn="base" hangingPunct="0">
        <a:lnSpc>
          <a:spcPct val="92000"/>
        </a:lnSpc>
        <a:spcBef>
          <a:spcPct val="0"/>
        </a:spcBef>
        <a:spcAft>
          <a:spcPts val="775"/>
        </a:spcAft>
        <a:buClr>
          <a:srgbClr val="000000"/>
        </a:buClr>
        <a:buSzPct val="45000"/>
        <a:buFont typeface="Wingdings" pitchFamily="2" charset="2"/>
        <a:buChar char=""/>
        <a:defRPr sz="2200">
          <a:solidFill>
            <a:srgbClr val="000000"/>
          </a:solidFill>
          <a:latin typeface="+mn-lt"/>
        </a:defRPr>
      </a:lvl3pPr>
      <a:lvl4pPr marL="1565275" indent="-193675" algn="l" defTabSz="407988" rtl="0" eaLnBrk="0" fontAlgn="base" hangingPunct="0">
        <a:lnSpc>
          <a:spcPct val="92000"/>
        </a:lnSpc>
        <a:spcBef>
          <a:spcPct val="0"/>
        </a:spcBef>
        <a:spcAft>
          <a:spcPts val="525"/>
        </a:spcAft>
        <a:buClr>
          <a:srgbClr val="000000"/>
        </a:buClr>
        <a:buSzPct val="75000"/>
        <a:buFont typeface="Symbol" pitchFamily="18" charset="2"/>
        <a:buChar char=""/>
        <a:defRPr>
          <a:solidFill>
            <a:srgbClr val="000000"/>
          </a:solidFill>
          <a:latin typeface="+mn-lt"/>
        </a:defRPr>
      </a:lvl4pPr>
      <a:lvl5pPr marL="1957388" indent="-196850" algn="l" defTabSz="407988" rtl="0" eaLnBrk="0" fontAlgn="base" hangingPunct="0">
        <a:lnSpc>
          <a:spcPct val="92000"/>
        </a:lnSpc>
        <a:spcBef>
          <a:spcPct val="0"/>
        </a:spcBef>
        <a:spcAft>
          <a:spcPts val="263"/>
        </a:spcAft>
        <a:buClr>
          <a:srgbClr val="000000"/>
        </a:buClr>
        <a:buSzPct val="45000"/>
        <a:buFont typeface="Wingdings" pitchFamily="2" charset="2"/>
        <a:buChar char=""/>
        <a:defRPr>
          <a:solidFill>
            <a:srgbClr val="000000"/>
          </a:solidFill>
          <a:latin typeface="+mn-lt"/>
        </a:defRPr>
      </a:lvl5pPr>
      <a:lvl6pPr marL="2414588" indent="-196850" algn="l" defTabSz="407988" rtl="0" fontAlgn="base">
        <a:lnSpc>
          <a:spcPct val="92000"/>
        </a:lnSpc>
        <a:spcBef>
          <a:spcPct val="0"/>
        </a:spcBef>
        <a:spcAft>
          <a:spcPts val="263"/>
        </a:spcAft>
        <a:buClr>
          <a:srgbClr val="000000"/>
        </a:buClr>
        <a:buSzPct val="45000"/>
        <a:buFont typeface="Wingdings" pitchFamily="2" charset="2"/>
        <a:buChar char=""/>
        <a:defRPr>
          <a:solidFill>
            <a:srgbClr val="000000"/>
          </a:solidFill>
          <a:latin typeface="+mn-lt"/>
        </a:defRPr>
      </a:lvl6pPr>
      <a:lvl7pPr marL="2871788" indent="-196850" algn="l" defTabSz="407988" rtl="0" fontAlgn="base">
        <a:lnSpc>
          <a:spcPct val="92000"/>
        </a:lnSpc>
        <a:spcBef>
          <a:spcPct val="0"/>
        </a:spcBef>
        <a:spcAft>
          <a:spcPts val="263"/>
        </a:spcAft>
        <a:buClr>
          <a:srgbClr val="000000"/>
        </a:buClr>
        <a:buSzPct val="45000"/>
        <a:buFont typeface="Wingdings" pitchFamily="2" charset="2"/>
        <a:buChar char=""/>
        <a:defRPr>
          <a:solidFill>
            <a:srgbClr val="000000"/>
          </a:solidFill>
          <a:latin typeface="+mn-lt"/>
        </a:defRPr>
      </a:lvl7pPr>
      <a:lvl8pPr marL="3328988" indent="-196850" algn="l" defTabSz="407988" rtl="0" fontAlgn="base">
        <a:lnSpc>
          <a:spcPct val="92000"/>
        </a:lnSpc>
        <a:spcBef>
          <a:spcPct val="0"/>
        </a:spcBef>
        <a:spcAft>
          <a:spcPts val="263"/>
        </a:spcAft>
        <a:buClr>
          <a:srgbClr val="000000"/>
        </a:buClr>
        <a:buSzPct val="45000"/>
        <a:buFont typeface="Wingdings" pitchFamily="2" charset="2"/>
        <a:buChar char=""/>
        <a:defRPr>
          <a:solidFill>
            <a:srgbClr val="000000"/>
          </a:solidFill>
          <a:latin typeface="+mn-lt"/>
        </a:defRPr>
      </a:lvl8pPr>
      <a:lvl9pPr marL="3786188" indent="-196850" algn="l" defTabSz="407988" rtl="0" fontAlgn="base">
        <a:lnSpc>
          <a:spcPct val="92000"/>
        </a:lnSpc>
        <a:spcBef>
          <a:spcPct val="0"/>
        </a:spcBef>
        <a:spcAft>
          <a:spcPts val="263"/>
        </a:spcAft>
        <a:buClr>
          <a:srgbClr val="000000"/>
        </a:buClr>
        <a:buSzPct val="45000"/>
        <a:buFont typeface="Wingdings" pitchFamily="2" charset="2"/>
        <a:buChar char=""/>
        <a:defRPr>
          <a:solidFill>
            <a:srgbClr val="000000"/>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emf"/><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1.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6"/>
          <p:cNvSpPr>
            <a:spLocks noChangeArrowheads="1"/>
          </p:cNvSpPr>
          <p:nvPr/>
        </p:nvSpPr>
        <p:spPr bwMode="auto">
          <a:xfrm>
            <a:off x="541338" y="2283718"/>
            <a:ext cx="7994650" cy="962025"/>
          </a:xfrm>
          <a:prstGeom prst="roundRect">
            <a:avLst>
              <a:gd name="adj" fmla="val 16667"/>
            </a:avLst>
          </a:prstGeom>
          <a:solidFill>
            <a:srgbClr val="39AD39"/>
          </a:solidFill>
          <a:ln>
            <a:noFill/>
          </a:ln>
          <a:effectLst/>
          <a:extLst/>
        </p:spPr>
        <p:txBody>
          <a:bodyPr wrap="none" rIns="486000" anchor="ctr"/>
          <a:lstStyle>
            <a:lvl1pPr defTabSz="449263">
              <a:tabLst>
                <a:tab pos="5029200" algn="l"/>
              </a:tabLst>
              <a:defRPr sz="1600" b="1">
                <a:solidFill>
                  <a:schemeClr val="tx1"/>
                </a:solidFill>
                <a:latin typeface="Arial" panose="020B0604020202020204" pitchFamily="34" charset="0"/>
              </a:defRPr>
            </a:lvl1pPr>
            <a:lvl2pPr marL="742950" indent="-285750" defTabSz="449263">
              <a:tabLst>
                <a:tab pos="5029200" algn="l"/>
              </a:tabLst>
              <a:defRPr sz="1600" b="1">
                <a:solidFill>
                  <a:schemeClr val="tx1"/>
                </a:solidFill>
                <a:latin typeface="Arial" panose="020B0604020202020204" pitchFamily="34" charset="0"/>
              </a:defRPr>
            </a:lvl2pPr>
            <a:lvl3pPr marL="1143000" indent="-228600" defTabSz="449263">
              <a:tabLst>
                <a:tab pos="5029200" algn="l"/>
              </a:tabLst>
              <a:defRPr sz="1600" b="1">
                <a:solidFill>
                  <a:schemeClr val="tx1"/>
                </a:solidFill>
                <a:latin typeface="Arial" panose="020B0604020202020204" pitchFamily="34" charset="0"/>
              </a:defRPr>
            </a:lvl3pPr>
            <a:lvl4pPr marL="1600200" indent="-228600" defTabSz="449263">
              <a:tabLst>
                <a:tab pos="5029200" algn="l"/>
              </a:tabLst>
              <a:defRPr sz="1600" b="1">
                <a:solidFill>
                  <a:schemeClr val="tx1"/>
                </a:solidFill>
                <a:latin typeface="Arial" panose="020B0604020202020204" pitchFamily="34" charset="0"/>
              </a:defRPr>
            </a:lvl4pPr>
            <a:lvl5pPr marL="2057400" indent="-228600" defTabSz="449263">
              <a:tabLst>
                <a:tab pos="5029200" algn="l"/>
              </a:tabLst>
              <a:defRPr sz="1600" b="1">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5029200" algn="l"/>
              </a:tabLst>
              <a:defRPr sz="1600" b="1">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5029200" algn="l"/>
              </a:tabLst>
              <a:defRPr sz="1600" b="1">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5029200" algn="l"/>
              </a:tabLst>
              <a:defRPr sz="1600" b="1">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5029200" algn="l"/>
              </a:tabLst>
              <a:defRPr sz="1600" b="1">
                <a:solidFill>
                  <a:schemeClr val="tx1"/>
                </a:solidFill>
                <a:latin typeface="Arial" panose="020B0604020202020204" pitchFamily="34" charset="0"/>
              </a:defRPr>
            </a:lvl9pPr>
          </a:lstStyle>
          <a:p>
            <a:pPr algn="ctr">
              <a:lnSpc>
                <a:spcPct val="92000"/>
              </a:lnSpc>
              <a:spcBef>
                <a:spcPct val="50000"/>
              </a:spcBef>
              <a:buClr>
                <a:srgbClr val="000000"/>
              </a:buClr>
              <a:buSzPct val="45000"/>
              <a:buFont typeface="Wingdings" panose="05000000000000000000" pitchFamily="2" charset="2"/>
              <a:buNone/>
            </a:pPr>
            <a:r>
              <a:rPr lang="pl-PL" altLang="en-US" sz="2400" dirty="0">
                <a:solidFill>
                  <a:schemeClr val="bg1"/>
                </a:solidFill>
              </a:rPr>
              <a:t>    </a:t>
            </a:r>
            <a:r>
              <a:rPr lang="en-US" altLang="en-US" sz="2400" dirty="0">
                <a:solidFill>
                  <a:schemeClr val="bg1"/>
                </a:solidFill>
              </a:rPr>
              <a:t>INTRODUCING</a:t>
            </a:r>
          </a:p>
          <a:p>
            <a:pPr algn="ctr">
              <a:lnSpc>
                <a:spcPct val="92000"/>
              </a:lnSpc>
              <a:spcBef>
                <a:spcPct val="50000"/>
              </a:spcBef>
              <a:buClr>
                <a:srgbClr val="000000"/>
              </a:buClr>
              <a:buSzPct val="45000"/>
              <a:buFont typeface="Wingdings" panose="05000000000000000000" pitchFamily="2" charset="2"/>
              <a:buNone/>
            </a:pPr>
            <a:r>
              <a:rPr lang="en-US" altLang="en-US" sz="2000" dirty="0">
                <a:solidFill>
                  <a:schemeClr val="bg1"/>
                </a:solidFill>
              </a:rPr>
              <a:t>COPELAND HYDROCARBON SURVEY TECHNOLOGY</a:t>
            </a:r>
            <a:endParaRPr lang="pl-PL" altLang="en-US" sz="2000" dirty="0">
              <a:solidFill>
                <a:schemeClr val="bg1"/>
              </a:solidFill>
            </a:endParaRPr>
          </a:p>
        </p:txBody>
      </p:sp>
      <p:sp>
        <p:nvSpPr>
          <p:cNvPr id="4099" name="Text Box 7"/>
          <p:cNvSpPr txBox="1">
            <a:spLocks noChangeArrowheads="1"/>
          </p:cNvSpPr>
          <p:nvPr/>
        </p:nvSpPr>
        <p:spPr bwMode="auto">
          <a:xfrm>
            <a:off x="1887539" y="3363838"/>
            <a:ext cx="5276750" cy="130766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ctr" defTabSz="449263">
              <a:lnSpc>
                <a:spcPct val="92000"/>
              </a:lnSpc>
              <a:spcBef>
                <a:spcPct val="50000"/>
              </a:spcBef>
              <a:buClr>
                <a:srgbClr val="000000"/>
              </a:buClr>
              <a:buSzPct val="45000"/>
              <a:buFont typeface="Wingdings" panose="05000000000000000000" pitchFamily="2" charset="2"/>
              <a:defRPr sz="1600" b="1">
                <a:solidFill>
                  <a:schemeClr val="tx1"/>
                </a:solidFill>
                <a:latin typeface="Arial" panose="020B0604020202020204" pitchFamily="34" charset="0"/>
              </a:defRPr>
            </a:lvl1pPr>
            <a:lvl2pPr marL="742950" indent="-285750" algn="ctr" defTabSz="449263">
              <a:lnSpc>
                <a:spcPct val="92000"/>
              </a:lnSpc>
              <a:spcBef>
                <a:spcPct val="50000"/>
              </a:spcBef>
              <a:buClr>
                <a:srgbClr val="000000"/>
              </a:buClr>
              <a:buSzPct val="45000"/>
              <a:buFont typeface="Wingdings" panose="05000000000000000000" pitchFamily="2" charset="2"/>
              <a:defRPr sz="1600" b="1">
                <a:solidFill>
                  <a:schemeClr val="tx1"/>
                </a:solidFill>
                <a:latin typeface="Arial" panose="020B0604020202020204" pitchFamily="34" charset="0"/>
              </a:defRPr>
            </a:lvl2pPr>
            <a:lvl3pPr marL="1143000" indent="-228600" algn="ctr" defTabSz="449263">
              <a:lnSpc>
                <a:spcPct val="92000"/>
              </a:lnSpc>
              <a:spcBef>
                <a:spcPct val="50000"/>
              </a:spcBef>
              <a:buClr>
                <a:srgbClr val="000000"/>
              </a:buClr>
              <a:buSzPct val="45000"/>
              <a:buFont typeface="Wingdings" panose="05000000000000000000" pitchFamily="2" charset="2"/>
              <a:defRPr sz="1600" b="1">
                <a:solidFill>
                  <a:schemeClr val="tx1"/>
                </a:solidFill>
                <a:latin typeface="Arial" panose="020B0604020202020204" pitchFamily="34" charset="0"/>
              </a:defRPr>
            </a:lvl3pPr>
            <a:lvl4pPr marL="1600200" indent="-228600" algn="ctr" defTabSz="449263">
              <a:lnSpc>
                <a:spcPct val="92000"/>
              </a:lnSpc>
              <a:spcBef>
                <a:spcPct val="50000"/>
              </a:spcBef>
              <a:buClr>
                <a:srgbClr val="000000"/>
              </a:buClr>
              <a:buSzPct val="45000"/>
              <a:buFont typeface="Wingdings" panose="05000000000000000000" pitchFamily="2" charset="2"/>
              <a:defRPr sz="1600" b="1">
                <a:solidFill>
                  <a:schemeClr val="tx1"/>
                </a:solidFill>
                <a:latin typeface="Arial" panose="020B0604020202020204" pitchFamily="34" charset="0"/>
              </a:defRPr>
            </a:lvl4pPr>
            <a:lvl5pPr marL="2057400" indent="-228600" algn="ctr" defTabSz="449263">
              <a:lnSpc>
                <a:spcPct val="92000"/>
              </a:lnSpc>
              <a:spcBef>
                <a:spcPct val="50000"/>
              </a:spcBef>
              <a:buClr>
                <a:srgbClr val="000000"/>
              </a:buClr>
              <a:buSzPct val="45000"/>
              <a:buFont typeface="Wingdings" panose="05000000000000000000" pitchFamily="2" charset="2"/>
              <a:defRPr sz="1600" b="1">
                <a:solidFill>
                  <a:schemeClr val="tx1"/>
                </a:solidFill>
                <a:latin typeface="Arial" panose="020B0604020202020204" pitchFamily="34" charset="0"/>
              </a:defRPr>
            </a:lvl5pPr>
            <a:lvl6pPr marL="2514600" indent="-228600" algn="ctr" defTabSz="449263" eaLnBrk="0" fontAlgn="base" hangingPunct="0">
              <a:lnSpc>
                <a:spcPct val="92000"/>
              </a:lnSpc>
              <a:spcBef>
                <a:spcPct val="50000"/>
              </a:spcBef>
              <a:spcAft>
                <a:spcPct val="0"/>
              </a:spcAft>
              <a:buClr>
                <a:srgbClr val="000000"/>
              </a:buClr>
              <a:buSzPct val="45000"/>
              <a:buFont typeface="Wingdings" panose="05000000000000000000" pitchFamily="2" charset="2"/>
              <a:defRPr sz="1600" b="1">
                <a:solidFill>
                  <a:schemeClr val="tx1"/>
                </a:solidFill>
                <a:latin typeface="Arial" panose="020B0604020202020204" pitchFamily="34" charset="0"/>
              </a:defRPr>
            </a:lvl6pPr>
            <a:lvl7pPr marL="2971800" indent="-228600" algn="ctr" defTabSz="449263" eaLnBrk="0" fontAlgn="base" hangingPunct="0">
              <a:lnSpc>
                <a:spcPct val="92000"/>
              </a:lnSpc>
              <a:spcBef>
                <a:spcPct val="50000"/>
              </a:spcBef>
              <a:spcAft>
                <a:spcPct val="0"/>
              </a:spcAft>
              <a:buClr>
                <a:srgbClr val="000000"/>
              </a:buClr>
              <a:buSzPct val="45000"/>
              <a:buFont typeface="Wingdings" panose="05000000000000000000" pitchFamily="2" charset="2"/>
              <a:defRPr sz="1600" b="1">
                <a:solidFill>
                  <a:schemeClr val="tx1"/>
                </a:solidFill>
                <a:latin typeface="Arial" panose="020B0604020202020204" pitchFamily="34" charset="0"/>
              </a:defRPr>
            </a:lvl7pPr>
            <a:lvl8pPr marL="3429000" indent="-228600" algn="ctr" defTabSz="449263" eaLnBrk="0" fontAlgn="base" hangingPunct="0">
              <a:lnSpc>
                <a:spcPct val="92000"/>
              </a:lnSpc>
              <a:spcBef>
                <a:spcPct val="50000"/>
              </a:spcBef>
              <a:spcAft>
                <a:spcPct val="0"/>
              </a:spcAft>
              <a:buClr>
                <a:srgbClr val="000000"/>
              </a:buClr>
              <a:buSzPct val="45000"/>
              <a:buFont typeface="Wingdings" panose="05000000000000000000" pitchFamily="2" charset="2"/>
              <a:defRPr sz="1600" b="1">
                <a:solidFill>
                  <a:schemeClr val="tx1"/>
                </a:solidFill>
                <a:latin typeface="Arial" panose="020B0604020202020204" pitchFamily="34" charset="0"/>
              </a:defRPr>
            </a:lvl8pPr>
            <a:lvl9pPr marL="3886200" indent="-228600" algn="ctr" defTabSz="449263" eaLnBrk="0" fontAlgn="base" hangingPunct="0">
              <a:lnSpc>
                <a:spcPct val="92000"/>
              </a:lnSpc>
              <a:spcBef>
                <a:spcPct val="50000"/>
              </a:spcBef>
              <a:spcAft>
                <a:spcPct val="0"/>
              </a:spcAft>
              <a:buClr>
                <a:srgbClr val="000000"/>
              </a:buClr>
              <a:buSzPct val="45000"/>
              <a:buFont typeface="Wingdings" panose="05000000000000000000" pitchFamily="2" charset="2"/>
              <a:defRPr sz="1600" b="1">
                <a:solidFill>
                  <a:schemeClr val="tx1"/>
                </a:solidFill>
                <a:latin typeface="Arial" panose="020B0604020202020204" pitchFamily="34" charset="0"/>
              </a:defRPr>
            </a:lvl9pPr>
          </a:lstStyle>
          <a:p>
            <a:pPr eaLnBrk="1">
              <a:spcBef>
                <a:spcPct val="35000"/>
              </a:spcBef>
              <a:defRPr/>
            </a:pPr>
            <a:r>
              <a:rPr lang="en-US" altLang="pl-PL" sz="1800" i="1" dirty="0" smtClean="0">
                <a:solidFill>
                  <a:schemeClr val="accent1">
                    <a:lumMod val="50000"/>
                  </a:schemeClr>
                </a:solidFill>
              </a:rPr>
              <a:t>IDENTIFICATION </a:t>
            </a:r>
            <a:r>
              <a:rPr lang="en-US" altLang="pl-PL" sz="1800" i="1" dirty="0">
                <a:solidFill>
                  <a:schemeClr val="accent1">
                    <a:lumMod val="50000"/>
                  </a:schemeClr>
                </a:solidFill>
              </a:rPr>
              <a:t>AND </a:t>
            </a:r>
            <a:r>
              <a:rPr lang="en-US" altLang="pl-PL" sz="1800" i="1" dirty="0" smtClean="0">
                <a:solidFill>
                  <a:schemeClr val="accent1">
                    <a:lumMod val="50000"/>
                  </a:schemeClr>
                </a:solidFill>
              </a:rPr>
              <a:t>LOCATION OF HYDROCARBON RESOURCES </a:t>
            </a:r>
          </a:p>
          <a:p>
            <a:pPr eaLnBrk="1">
              <a:spcBef>
                <a:spcPct val="35000"/>
              </a:spcBef>
              <a:defRPr/>
            </a:pPr>
            <a:r>
              <a:rPr lang="en-US" altLang="pl-PL" sz="1800" i="1" dirty="0" smtClean="0">
                <a:solidFill>
                  <a:schemeClr val="accent1">
                    <a:lumMod val="50000"/>
                  </a:schemeClr>
                </a:solidFill>
              </a:rPr>
              <a:t>IN </a:t>
            </a:r>
            <a:r>
              <a:rPr lang="en-US" altLang="pl-PL" sz="1800" i="1" dirty="0">
                <a:solidFill>
                  <a:schemeClr val="accent1">
                    <a:lumMod val="50000"/>
                  </a:schemeClr>
                </a:solidFill>
              </a:rPr>
              <a:t>REAL TIME </a:t>
            </a:r>
            <a:endParaRPr lang="en-US" altLang="pl-PL" sz="1800" i="1" dirty="0" smtClean="0">
              <a:solidFill>
                <a:schemeClr val="accent1">
                  <a:lumMod val="50000"/>
                </a:schemeClr>
              </a:solidFill>
            </a:endParaRPr>
          </a:p>
          <a:p>
            <a:pPr eaLnBrk="1">
              <a:spcBef>
                <a:spcPct val="35000"/>
              </a:spcBef>
              <a:defRPr/>
            </a:pPr>
            <a:r>
              <a:rPr lang="en-US" altLang="pl-PL" sz="1800" i="1" dirty="0" smtClean="0">
                <a:solidFill>
                  <a:schemeClr val="accent1">
                    <a:lumMod val="50000"/>
                  </a:schemeClr>
                </a:solidFill>
              </a:rPr>
              <a:t>HydrocarbonSurveys.com</a:t>
            </a:r>
            <a:endParaRPr lang="en-US" altLang="pl-PL" sz="1800" i="1" dirty="0">
              <a:solidFill>
                <a:schemeClr val="accent1">
                  <a:lumMod val="50000"/>
                </a:schemeClr>
              </a:solidFill>
            </a:endParaRPr>
          </a:p>
        </p:txBody>
      </p:sp>
      <p:pic>
        <p:nvPicPr>
          <p:cNvPr id="410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182563"/>
            <a:ext cx="3822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AutoShape 1"/>
          <p:cNvSpPr>
            <a:spLocks noChangeArrowheads="1"/>
          </p:cNvSpPr>
          <p:nvPr/>
        </p:nvSpPr>
        <p:spPr bwMode="auto">
          <a:xfrm>
            <a:off x="493713" y="1322388"/>
            <a:ext cx="8229600" cy="641350"/>
          </a:xfrm>
          <a:prstGeom prst="roundRect">
            <a:avLst>
              <a:gd name="adj" fmla="val 16667"/>
            </a:avLst>
          </a:prstGeom>
          <a:solidFill>
            <a:srgbClr val="288214"/>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5000" rIns="486000" bIns="450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9pPr>
          </a:lstStyle>
          <a:p>
            <a:pPr algn="ctr" eaLnBrk="1" hangingPunct="1">
              <a:lnSpc>
                <a:spcPts val="1800"/>
              </a:lnSpc>
              <a:spcBef>
                <a:spcPts val="600"/>
              </a:spcBef>
              <a:buSzPct val="100000"/>
            </a:pPr>
            <a:r>
              <a:rPr lang="en-US" altLang="en-US" dirty="0">
                <a:solidFill>
                  <a:srgbClr val="000000"/>
                </a:solidFill>
                <a:latin typeface="Lucida Sans" panose="020B0602030504020204" pitchFamily="34" charset="0"/>
                <a:ea typeface="Microsoft YaHei" panose="020B0503020204020204" pitchFamily="34" charset="-122"/>
              </a:rPr>
              <a:t>     </a:t>
            </a:r>
            <a:r>
              <a:rPr lang="en-US" altLang="en-US" dirty="0">
                <a:solidFill>
                  <a:schemeClr val="bg1"/>
                </a:solidFill>
                <a:latin typeface="Lucida Sans" panose="020B0602030504020204" pitchFamily="34" charset="0"/>
                <a:ea typeface="Microsoft YaHei" panose="020B0503020204020204" pitchFamily="34" charset="-122"/>
              </a:rPr>
              <a:t>“</a:t>
            </a:r>
            <a:r>
              <a:rPr lang="en-US" altLang="en-US" i="1" dirty="0">
                <a:solidFill>
                  <a:schemeClr val="bg1"/>
                </a:solidFill>
                <a:latin typeface="Lucida Sans" panose="020B0602030504020204" pitchFamily="34" charset="0"/>
                <a:ea typeface="Microsoft YaHei" panose="020B0503020204020204" pitchFamily="34" charset="-122"/>
              </a:rPr>
              <a:t>Challenges for the oil and gas sector in the era of energy transformation</a:t>
            </a:r>
            <a:r>
              <a:rPr lang="en-US" altLang="en-US" dirty="0">
                <a:solidFill>
                  <a:schemeClr val="bg1"/>
                </a:solidFill>
                <a:latin typeface="Lucida Sans" panose="020B0602030504020204" pitchFamily="34" charset="0"/>
                <a:ea typeface="Microsoft YaHei" panose="020B0503020204020204" pitchFamily="34" charset="-122"/>
              </a:rPr>
              <a:t>"</a:t>
            </a:r>
          </a:p>
        </p:txBody>
      </p:sp>
      <p:pic>
        <p:nvPicPr>
          <p:cNvPr id="4104"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13" y="3897313"/>
            <a:ext cx="1281112" cy="91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5" name="Rectangle 9"/>
          <p:cNvSpPr>
            <a:spLocks noChangeArrowheads="1"/>
          </p:cNvSpPr>
          <p:nvPr/>
        </p:nvSpPr>
        <p:spPr bwMode="auto">
          <a:xfrm>
            <a:off x="138112" y="4632856"/>
            <a:ext cx="2573337"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anose="020B0604020202020204" pitchFamily="34" charset="0"/>
              </a:defRPr>
            </a:lvl9pPr>
          </a:lstStyle>
          <a:p>
            <a:pPr hangingPunct="1"/>
            <a:r>
              <a:rPr lang="en-US" altLang="en-US" sz="1200" dirty="0">
                <a:solidFill>
                  <a:srgbClr val="000000"/>
                </a:solidFill>
                <a:ea typeface="Microsoft YaHei" panose="020B0503020204020204" pitchFamily="34" charset="-122"/>
              </a:rPr>
              <a:t>Presented by RAM Biochemicals</a:t>
            </a:r>
          </a:p>
        </p:txBody>
      </p:sp>
      <p:pic>
        <p:nvPicPr>
          <p:cNvPr id="3" name="My recording 1">
            <a:hlinkClick r:id="" action="ppaction://media"/>
          </p:cNvPr>
          <p:cNvPicPr>
            <a:picLocks noChangeAspect="1"/>
          </p:cNvPicPr>
          <p:nvPr>
            <a:audioFile r:link="rId2"/>
            <p:extLst>
              <p:ext uri="{DAA4B4D4-6D71-4841-9C94-3DE7FCFB9230}">
                <p14:media xmlns:p14="http://schemas.microsoft.com/office/powerpoint/2010/main" r:embed="rId1">
                  <p14:fade in="2500" out="2000"/>
                </p14:media>
              </p:ext>
            </p:extLst>
          </p:nvPr>
        </p:nvPicPr>
        <p:blipFill>
          <a:blip r:embed="rId7"/>
          <a:stretch>
            <a:fillRect/>
          </a:stretch>
        </p:blipFill>
        <p:spPr>
          <a:xfrm>
            <a:off x="8231188" y="398580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46000">
        <p:fade/>
      </p:transition>
    </mc:Choice>
    <mc:Fallback xmlns="">
      <p:transition spd="slow" advClick="0" advTm="4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835150" y="63500"/>
            <a:ext cx="504031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ormAutofit/>
          </a:bodyPr>
          <a:lstStyle>
            <a:lvl1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mj-lt"/>
                <a:ea typeface="+mj-ea"/>
                <a:cs typeface="+mj-cs"/>
              </a:defRPr>
            </a:lvl1pPr>
            <a:lvl2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2pPr>
            <a:lvl3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3pPr>
            <a:lvl4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4pPr>
            <a:lvl5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5pPr>
            <a:lvl6pPr marL="4572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6pPr>
            <a:lvl7pPr marL="9144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7pPr>
            <a:lvl8pPr marL="13716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8pPr>
            <a:lvl9pPr marL="18288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9pPr>
          </a:lstStyle>
          <a:p>
            <a:pPr algn="ctr">
              <a:defRPr/>
            </a:pPr>
            <a:r>
              <a:rPr lang="en-US" sz="1800" kern="0" dirty="0">
                <a:solidFill>
                  <a:schemeClr val="accent1">
                    <a:lumMod val="50000"/>
                  </a:schemeClr>
                </a:solidFill>
              </a:rPr>
              <a:t>SUMMARY</a:t>
            </a:r>
          </a:p>
        </p:txBody>
      </p:sp>
      <p:sp>
        <p:nvSpPr>
          <p:cNvPr id="3" name="Rectangle 2"/>
          <p:cNvSpPr/>
          <p:nvPr/>
        </p:nvSpPr>
        <p:spPr>
          <a:xfrm>
            <a:off x="286854" y="906855"/>
            <a:ext cx="8136904" cy="2800767"/>
          </a:xfrm>
          <a:prstGeom prst="rect">
            <a:avLst/>
          </a:prstGeom>
        </p:spPr>
        <p:txBody>
          <a:bodyPr wrap="square">
            <a:spAutoFit/>
          </a:bodyPr>
          <a:lstStyle/>
          <a:p>
            <a:r>
              <a:rPr lang="en-US" dirty="0"/>
              <a:t>Copeland Hydrocarbon Survey </a:t>
            </a:r>
            <a:r>
              <a:rPr lang="en-US" dirty="0" smtClean="0"/>
              <a:t>System </a:t>
            </a:r>
            <a:r>
              <a:rPr lang="en-US" dirty="0"/>
              <a:t>is a </a:t>
            </a:r>
            <a:r>
              <a:rPr lang="en-US" i="1" dirty="0"/>
              <a:t>unique, proprietary, and proven oil and gas remote sensing </a:t>
            </a:r>
            <a:r>
              <a:rPr lang="en-US" i="1" dirty="0" smtClean="0"/>
              <a:t>technology </a:t>
            </a:r>
            <a:r>
              <a:rPr lang="en-US" dirty="0" smtClean="0"/>
              <a:t>that quickly and accurately evaluates the potential of oil </a:t>
            </a:r>
            <a:r>
              <a:rPr lang="en-US" dirty="0"/>
              <a:t>&amp; gas projects</a:t>
            </a:r>
            <a:r>
              <a:rPr lang="en-US" dirty="0" smtClean="0"/>
              <a:t>. </a:t>
            </a:r>
          </a:p>
          <a:p>
            <a:r>
              <a:rPr lang="en-US" dirty="0" smtClean="0"/>
              <a:t> </a:t>
            </a:r>
            <a:endParaRPr lang="en-US" dirty="0"/>
          </a:p>
          <a:p>
            <a:r>
              <a:rPr lang="en-US" dirty="0" smtClean="0"/>
              <a:t>We know of no other remote sensing technology that can match its capabilities to locate oil and gas in real time, eliminate drilling dry holes and very low producers, determine which wells are good candidates for recompletion, and serve as an effective tool for waterflood design and management.</a:t>
            </a:r>
          </a:p>
          <a:p>
            <a:endParaRPr lang="en-US" dirty="0"/>
          </a:p>
          <a:p>
            <a:r>
              <a:rPr lang="en-US" dirty="0" smtClean="0"/>
              <a:t>These capabilities provide real value to oil and gas producers by adding to their bottom line. </a:t>
            </a:r>
            <a:endParaRPr lang="en-US" dirty="0"/>
          </a:p>
        </p:txBody>
      </p:sp>
      <p:pic>
        <p:nvPicPr>
          <p:cNvPr id="5" name="My recording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4011910"/>
            <a:ext cx="609600" cy="609600"/>
          </a:xfrm>
          <a:prstGeom prst="rect">
            <a:avLst/>
          </a:prstGeom>
        </p:spPr>
      </p:pic>
    </p:spTree>
    <p:extLst>
      <p:ext uri="{BB962C8B-B14F-4D97-AF65-F5344CB8AC3E}">
        <p14:creationId xmlns:p14="http://schemas.microsoft.com/office/powerpoint/2010/main" val="423248330"/>
      </p:ext>
    </p:extLst>
  </p:cSld>
  <p:clrMapOvr>
    <a:masterClrMapping/>
  </p:clrMapOvr>
  <mc:AlternateContent xmlns:mc="http://schemas.openxmlformats.org/markup-compatibility/2006">
    <mc:Choice xmlns:p14="http://schemas.microsoft.com/office/powerpoint/2010/main" Requires="p14">
      <p:transition spd="slow" p14:dur="200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79512" y="91440"/>
            <a:ext cx="864096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oAutofit/>
          </a:bodyPr>
          <a:lstStyle>
            <a:lvl1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mj-lt"/>
                <a:ea typeface="+mj-ea"/>
                <a:cs typeface="+mj-cs"/>
              </a:defRPr>
            </a:lvl1pPr>
            <a:lvl2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2pPr>
            <a:lvl3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3pPr>
            <a:lvl4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4pPr>
            <a:lvl5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5pPr>
            <a:lvl6pPr marL="4572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6pPr>
            <a:lvl7pPr marL="9144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7pPr>
            <a:lvl8pPr marL="13716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8pPr>
            <a:lvl9pPr marL="18288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9pPr>
          </a:lstStyle>
          <a:p>
            <a:pPr algn="ctr">
              <a:defRPr/>
            </a:pPr>
            <a:r>
              <a:rPr lang="en-US" sz="1800" kern="0" dirty="0" smtClean="0">
                <a:solidFill>
                  <a:schemeClr val="accent1">
                    <a:lumMod val="50000"/>
                  </a:schemeClr>
                </a:solidFill>
              </a:rPr>
              <a:t>THANK YOU FOR ATTENDING THIS PRESENTATION</a:t>
            </a:r>
          </a:p>
          <a:p>
            <a:pPr algn="ctr">
              <a:defRPr/>
            </a:pPr>
            <a:endParaRPr lang="en-US" sz="1800" kern="0" dirty="0">
              <a:solidFill>
                <a:schemeClr val="accent1">
                  <a:lumMod val="50000"/>
                </a:schemeClr>
              </a:solidFill>
            </a:endParaRPr>
          </a:p>
          <a:p>
            <a:pPr algn="ctr">
              <a:defRPr/>
            </a:pPr>
            <a:r>
              <a:rPr lang="en-US" sz="1600" kern="0" dirty="0" smtClean="0">
                <a:solidFill>
                  <a:schemeClr val="accent1">
                    <a:lumMod val="50000"/>
                  </a:schemeClr>
                </a:solidFill>
              </a:rPr>
              <a:t> </a:t>
            </a:r>
            <a:r>
              <a:rPr lang="en-US" sz="1400" kern="0" dirty="0" smtClean="0">
                <a:solidFill>
                  <a:schemeClr val="accent1">
                    <a:lumMod val="50000"/>
                  </a:schemeClr>
                </a:solidFill>
              </a:rPr>
              <a:t>SHOULD YOU NEED ADDITIONAL INFORMATION OR HAVE A SPECIFIC PROJECT TO DISCUSS</a:t>
            </a:r>
          </a:p>
          <a:p>
            <a:pPr algn="ctr">
              <a:defRPr/>
            </a:pPr>
            <a:r>
              <a:rPr lang="en-US" sz="1400" kern="0" dirty="0" smtClean="0">
                <a:solidFill>
                  <a:schemeClr val="accent1">
                    <a:lumMod val="50000"/>
                  </a:schemeClr>
                </a:solidFill>
              </a:rPr>
              <a:t>	</a:t>
            </a:r>
          </a:p>
          <a:p>
            <a:pPr algn="ctr">
              <a:defRPr/>
            </a:pPr>
            <a:r>
              <a:rPr lang="en-US" sz="1400" kern="0" dirty="0" smtClean="0">
                <a:solidFill>
                  <a:schemeClr val="accent1">
                    <a:lumMod val="50000"/>
                  </a:schemeClr>
                </a:solidFill>
              </a:rPr>
              <a:t>HERE IS HOW TO CONTACT US  </a:t>
            </a:r>
            <a:endParaRPr lang="en-US" sz="1400" kern="0" dirty="0">
              <a:solidFill>
                <a:schemeClr val="accent1">
                  <a:lumMod val="50000"/>
                </a:schemeClr>
              </a:solidFill>
            </a:endParaRPr>
          </a:p>
        </p:txBody>
      </p:sp>
      <p:sp>
        <p:nvSpPr>
          <p:cNvPr id="2" name="Rectangle 1"/>
          <p:cNvSpPr/>
          <p:nvPr/>
        </p:nvSpPr>
        <p:spPr>
          <a:xfrm>
            <a:off x="2411760" y="3003798"/>
            <a:ext cx="4572000" cy="2062103"/>
          </a:xfrm>
          <a:prstGeom prst="rect">
            <a:avLst/>
          </a:prstGeom>
        </p:spPr>
        <p:txBody>
          <a:bodyPr>
            <a:spAutoFit/>
          </a:bodyPr>
          <a:lstStyle/>
          <a:p>
            <a:pPr algn="ctr"/>
            <a:r>
              <a:rPr lang="en-US" dirty="0">
                <a:solidFill>
                  <a:schemeClr val="accent1">
                    <a:lumMod val="50000"/>
                  </a:schemeClr>
                </a:solidFill>
                <a:latin typeface="Montserrat"/>
              </a:rPr>
              <a:t>Copeland Resources Inc.</a:t>
            </a:r>
          </a:p>
          <a:p>
            <a:pPr algn="ctr"/>
            <a:endParaRPr lang="en-US" dirty="0">
              <a:solidFill>
                <a:schemeClr val="accent1">
                  <a:lumMod val="50000"/>
                </a:schemeClr>
              </a:solidFill>
              <a:latin typeface="Montserrat"/>
            </a:endParaRPr>
          </a:p>
          <a:p>
            <a:pPr algn="ctr"/>
            <a:r>
              <a:rPr lang="en-US" b="0" dirty="0">
                <a:latin typeface="+mn-lt"/>
              </a:rPr>
              <a:t>300 East New Hope Drive, Cedar Park, Texas 78613, United States</a:t>
            </a:r>
          </a:p>
          <a:p>
            <a:pPr algn="ctr"/>
            <a:endParaRPr lang="en-US" b="0" dirty="0">
              <a:latin typeface="+mn-lt"/>
            </a:endParaRPr>
          </a:p>
          <a:p>
            <a:pPr algn="ctr"/>
            <a:r>
              <a:rPr lang="en-US" b="0" dirty="0" smtClean="0">
                <a:latin typeface="+mn-lt"/>
              </a:rPr>
              <a:t>Dave@CopelandResources.com</a:t>
            </a:r>
            <a:endParaRPr lang="en-US" b="0" dirty="0">
              <a:latin typeface="+mn-lt"/>
            </a:endParaRPr>
          </a:p>
          <a:p>
            <a:pPr algn="ctr"/>
            <a:r>
              <a:rPr lang="en-US" b="0" dirty="0">
                <a:latin typeface="+mn-lt"/>
              </a:rPr>
              <a:t>1+ 512-917-7260</a:t>
            </a:r>
          </a:p>
          <a:p>
            <a:pPr algn="ctr"/>
            <a:endParaRPr lang="en-US" b="0" dirty="0">
              <a:latin typeface="+mn-lt"/>
            </a:endParaRPr>
          </a:p>
        </p:txBody>
      </p:sp>
      <p:pic>
        <p:nvPicPr>
          <p:cNvPr id="3" name="Picture 2"/>
          <p:cNvPicPr>
            <a:picLocks noChangeAspect="1"/>
          </p:cNvPicPr>
          <p:nvPr/>
        </p:nvPicPr>
        <p:blipFill>
          <a:blip r:embed="rId5"/>
          <a:stretch>
            <a:fillRect/>
          </a:stretch>
        </p:blipFill>
        <p:spPr>
          <a:xfrm>
            <a:off x="1404586" y="1410459"/>
            <a:ext cx="5758764" cy="1371600"/>
          </a:xfrm>
          <a:prstGeom prst="rect">
            <a:avLst/>
          </a:prstGeom>
        </p:spPr>
      </p:pic>
      <p:pic>
        <p:nvPicPr>
          <p:cNvPr id="5" name="My recording 6n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1017" y="4022503"/>
            <a:ext cx="609600" cy="609600"/>
          </a:xfrm>
          <a:prstGeom prst="rect">
            <a:avLst/>
          </a:prstGeom>
        </p:spPr>
      </p:pic>
    </p:spTree>
    <p:extLst>
      <p:ext uri="{BB962C8B-B14F-4D97-AF65-F5344CB8AC3E}">
        <p14:creationId xmlns:p14="http://schemas.microsoft.com/office/powerpoint/2010/main" val="682556822"/>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914400" y="92075"/>
            <a:ext cx="7315200" cy="607467"/>
          </a:xfrm>
        </p:spPr>
        <p:txBody>
          <a:bodyPr/>
          <a:lstStyle/>
          <a:p>
            <a:pPr algn="ctr">
              <a:lnSpc>
                <a:spcPct val="125000"/>
              </a:lnSpc>
            </a:pPr>
            <a:r>
              <a:rPr lang="en-US" altLang="en-US" sz="1800" b="1" dirty="0"/>
              <a:t>PRESENTATION TOPICS</a:t>
            </a:r>
          </a:p>
        </p:txBody>
      </p:sp>
      <p:sp>
        <p:nvSpPr>
          <p:cNvPr id="6147" name="TextBox 5"/>
          <p:cNvSpPr txBox="1">
            <a:spLocks noChangeArrowheads="1"/>
          </p:cNvSpPr>
          <p:nvPr/>
        </p:nvSpPr>
        <p:spPr bwMode="auto">
          <a:xfrm>
            <a:off x="644525" y="642427"/>
            <a:ext cx="849947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marL="400050" lvl="2" indent="0">
              <a:lnSpc>
                <a:spcPct val="150000"/>
              </a:lnSpc>
            </a:pPr>
            <a:endParaRPr lang="en-US" altLang="en-US" dirty="0"/>
          </a:p>
          <a:p>
            <a:pPr marL="685800" lvl="2" indent="-285750">
              <a:lnSpc>
                <a:spcPct val="150000"/>
              </a:lnSpc>
              <a:buFont typeface="Wingdings" panose="05000000000000000000" pitchFamily="2" charset="2"/>
              <a:buChar char="v"/>
            </a:pPr>
            <a:r>
              <a:rPr lang="en-US" altLang="en-US" dirty="0"/>
              <a:t>EQUIPMENT &amp; SOFTWARE</a:t>
            </a:r>
          </a:p>
          <a:p>
            <a:pPr marL="685800" lvl="2" indent="-285750">
              <a:lnSpc>
                <a:spcPct val="150000"/>
              </a:lnSpc>
              <a:buFont typeface="Wingdings" panose="05000000000000000000" pitchFamily="2" charset="2"/>
              <a:buChar char="v"/>
            </a:pPr>
            <a:r>
              <a:rPr lang="en-US" altLang="en-US" dirty="0"/>
              <a:t>DATA ACQUISITON</a:t>
            </a:r>
          </a:p>
          <a:p>
            <a:pPr marL="685800" lvl="2" indent="-285750">
              <a:lnSpc>
                <a:spcPct val="150000"/>
              </a:lnSpc>
              <a:buFont typeface="Wingdings" panose="05000000000000000000" pitchFamily="2" charset="2"/>
              <a:buChar char="v"/>
            </a:pPr>
            <a:r>
              <a:rPr lang="en-US" altLang="en-US" dirty="0"/>
              <a:t>DATA PRESENTATION – </a:t>
            </a:r>
            <a:r>
              <a:rPr lang="en-US" altLang="en-US" dirty="0" smtClean="0"/>
              <a:t>OIL &amp; GAS RESERVOIRS </a:t>
            </a:r>
            <a:endParaRPr lang="en-US" altLang="en-US" dirty="0"/>
          </a:p>
          <a:p>
            <a:pPr marL="685800" lvl="2" indent="-285750">
              <a:lnSpc>
                <a:spcPct val="150000"/>
              </a:lnSpc>
              <a:buFont typeface="Wingdings" panose="05000000000000000000" pitchFamily="2" charset="2"/>
              <a:buChar char="v"/>
            </a:pPr>
            <a:r>
              <a:rPr lang="en-US" altLang="en-US" dirty="0"/>
              <a:t>WHERE TO DRILL / WHERE NOT TO DRILL</a:t>
            </a:r>
          </a:p>
          <a:p>
            <a:pPr marL="685800" lvl="2" indent="-285750">
              <a:lnSpc>
                <a:spcPct val="150000"/>
              </a:lnSpc>
              <a:buFont typeface="Wingdings" panose="05000000000000000000" pitchFamily="2" charset="2"/>
              <a:buChar char="v"/>
            </a:pPr>
            <a:r>
              <a:rPr lang="en-US" altLang="en-US" dirty="0"/>
              <a:t>FAULTS &amp; UNKNOWN CROSS </a:t>
            </a:r>
            <a:r>
              <a:rPr lang="en-US" altLang="en-US" dirty="0" smtClean="0"/>
              <a:t>FAULTS </a:t>
            </a:r>
            <a:r>
              <a:rPr lang="en-US" altLang="en-US" dirty="0"/>
              <a:t>FOUND</a:t>
            </a:r>
          </a:p>
          <a:p>
            <a:pPr marL="685800" lvl="2" indent="-285750">
              <a:lnSpc>
                <a:spcPct val="150000"/>
              </a:lnSpc>
              <a:buFont typeface="Wingdings" panose="05000000000000000000" pitchFamily="2" charset="2"/>
              <a:buChar char="v"/>
            </a:pPr>
            <a:r>
              <a:rPr lang="en-US" altLang="en-US" dirty="0" smtClean="0"/>
              <a:t>OIL FIELD </a:t>
            </a:r>
            <a:r>
              <a:rPr lang="en-US" altLang="en-US" dirty="0"/>
              <a:t>DEVELOPMENT</a:t>
            </a:r>
          </a:p>
          <a:p>
            <a:pPr marL="685800" lvl="2" indent="-285750">
              <a:lnSpc>
                <a:spcPct val="150000"/>
              </a:lnSpc>
              <a:buFont typeface="Wingdings" panose="05000000000000000000" pitchFamily="2" charset="2"/>
              <a:buChar char="v"/>
            </a:pPr>
            <a:r>
              <a:rPr lang="en-US" altLang="en-US" dirty="0" smtClean="0"/>
              <a:t>EQUIPMENT LEASING &amp; CONSULTING</a:t>
            </a:r>
            <a:endParaRPr lang="en-US" altLang="en-US" dirty="0"/>
          </a:p>
          <a:p>
            <a:pPr marL="685800" lvl="2" indent="-285750">
              <a:lnSpc>
                <a:spcPct val="150000"/>
              </a:lnSpc>
              <a:buFont typeface="Wingdings" panose="05000000000000000000" pitchFamily="2" charset="2"/>
              <a:buChar char="v"/>
            </a:pPr>
            <a:r>
              <a:rPr lang="en-US" altLang="en-US" dirty="0"/>
              <a:t>SUMMARY</a:t>
            </a:r>
          </a:p>
          <a:p>
            <a:pPr marL="685800" lvl="2" indent="-285750">
              <a:lnSpc>
                <a:spcPct val="150000"/>
              </a:lnSpc>
              <a:buFont typeface="Wingdings" panose="05000000000000000000" pitchFamily="2" charset="2"/>
              <a:buChar char="v"/>
            </a:pPr>
            <a:r>
              <a:rPr lang="en-US" altLang="en-US" dirty="0" smtClean="0"/>
              <a:t>CONTACT INFORMATION</a:t>
            </a:r>
            <a:endParaRPr lang="en-US" altLang="en-US" dirty="0"/>
          </a:p>
          <a:p>
            <a:endParaRPr lang="en-US" altLang="en-US" sz="1200" dirty="0"/>
          </a:p>
          <a:p>
            <a:endParaRPr lang="en-US" altLang="en-US" sz="1200" dirty="0"/>
          </a:p>
        </p:txBody>
      </p:sp>
      <p:pic>
        <p:nvPicPr>
          <p:cNvPr id="2" name="My recording 2new">
            <a:hlinkClick r:id="" action="ppaction://media"/>
          </p:cNvPr>
          <p:cNvPicPr>
            <a:picLocks noChangeAspect="1"/>
          </p:cNvPicPr>
          <p:nvPr>
            <a:audioFile r:link="rId2"/>
            <p:extLst>
              <p:ext uri="{DAA4B4D4-6D71-4841-9C94-3DE7FCFB9230}">
                <p14:media xmlns:p14="http://schemas.microsoft.com/office/powerpoint/2010/main" r:embed="rId1">
                  <p14:fade in="2000"/>
                </p14:media>
              </p:ext>
            </p:extLst>
          </p:nvPr>
        </p:nvPicPr>
        <p:blipFill>
          <a:blip r:embed="rId5"/>
          <a:stretch>
            <a:fillRect/>
          </a:stretch>
        </p:blipFill>
        <p:spPr>
          <a:xfrm>
            <a:off x="8388424" y="408391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8000">
        <p:push dir="u"/>
      </p:transition>
    </mc:Choice>
    <mc:Fallback xmlns="">
      <p:transition spd="slow" advClick="0" advTm="3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500"/>
                                  </p:stCondLst>
                                  <p:childTnLst>
                                    <p:cmd type="call" cmd="playFrom(0.0)">
                                      <p:cBhvr>
                                        <p:cTn id="6" dur="33450" fill="hold"/>
                                        <p:tgtEl>
                                          <p:spTgt spid="2"/>
                                        </p:tgtEl>
                                      </p:cBhvr>
                                    </p:cmd>
                                  </p:childTnLst>
                                </p:cTn>
                              </p:par>
                              <p:par>
                                <p:cTn id="7" presetID="1" presetClass="entr" presetSubtype="0" fill="hold" nodeType="withEffect">
                                  <p:stCondLst>
                                    <p:cond delay="6000"/>
                                  </p:stCondLst>
                                  <p:childTnLst>
                                    <p:set>
                                      <p:cBhvr>
                                        <p:cTn id="8" dur="1" fill="hold">
                                          <p:stCondLst>
                                            <p:cond delay="1999"/>
                                          </p:stCondLst>
                                        </p:cTn>
                                        <p:tgtEl>
                                          <p:spTgt spid="6147">
                                            <p:txEl>
                                              <p:pRg st="1" end="1"/>
                                            </p:txEl>
                                          </p:spTgt>
                                        </p:tgtEl>
                                        <p:attrNameLst>
                                          <p:attrName>style.visibility</p:attrName>
                                        </p:attrNameLst>
                                      </p:cBhvr>
                                      <p:to>
                                        <p:strVal val="visible"/>
                                      </p:to>
                                    </p:set>
                                  </p:childTnLst>
                                </p:cTn>
                              </p:par>
                              <p:par>
                                <p:cTn id="9" presetID="1" presetClass="entr" presetSubtype="0" fill="hold" nodeType="withEffect">
                                  <p:stCondLst>
                                    <p:cond delay="11000"/>
                                  </p:stCondLst>
                                  <p:childTnLst>
                                    <p:set>
                                      <p:cBhvr>
                                        <p:cTn id="10" dur="1" fill="hold">
                                          <p:stCondLst>
                                            <p:cond delay="999"/>
                                          </p:stCondLst>
                                        </p:cTn>
                                        <p:tgtEl>
                                          <p:spTgt spid="6147">
                                            <p:txEl>
                                              <p:pRg st="2" end="2"/>
                                            </p:txEl>
                                          </p:spTgt>
                                        </p:tgtEl>
                                        <p:attrNameLst>
                                          <p:attrName>style.visibility</p:attrName>
                                        </p:attrNameLst>
                                      </p:cBhvr>
                                      <p:to>
                                        <p:strVal val="visible"/>
                                      </p:to>
                                    </p:set>
                                  </p:childTnLst>
                                </p:cTn>
                              </p:par>
                              <p:par>
                                <p:cTn id="11" presetID="1" presetClass="entr" presetSubtype="0" fill="hold" nodeType="withEffect">
                                  <p:stCondLst>
                                    <p:cond delay="14000"/>
                                  </p:stCondLst>
                                  <p:childTnLst>
                                    <p:set>
                                      <p:cBhvr>
                                        <p:cTn id="12" dur="1" fill="hold">
                                          <p:stCondLst>
                                            <p:cond delay="999"/>
                                          </p:stCondLst>
                                        </p:cTn>
                                        <p:tgtEl>
                                          <p:spTgt spid="6147">
                                            <p:txEl>
                                              <p:pRg st="3" end="3"/>
                                            </p:txEl>
                                          </p:spTgt>
                                        </p:tgtEl>
                                        <p:attrNameLst>
                                          <p:attrName>style.visibility</p:attrName>
                                        </p:attrNameLst>
                                      </p:cBhvr>
                                      <p:to>
                                        <p:strVal val="visible"/>
                                      </p:to>
                                    </p:set>
                                  </p:childTnLst>
                                </p:cTn>
                              </p:par>
                              <p:par>
                                <p:cTn id="13" presetID="1" presetClass="entr" presetSubtype="0" fill="hold" nodeType="withEffect">
                                  <p:stCondLst>
                                    <p:cond delay="17500"/>
                                  </p:stCondLst>
                                  <p:childTnLst>
                                    <p:set>
                                      <p:cBhvr>
                                        <p:cTn id="14" dur="1" fill="hold">
                                          <p:stCondLst>
                                            <p:cond delay="999"/>
                                          </p:stCondLst>
                                        </p:cTn>
                                        <p:tgtEl>
                                          <p:spTgt spid="6147">
                                            <p:txEl>
                                              <p:pRg st="4" end="4"/>
                                            </p:txEl>
                                          </p:spTgt>
                                        </p:tgtEl>
                                        <p:attrNameLst>
                                          <p:attrName>style.visibility</p:attrName>
                                        </p:attrNameLst>
                                      </p:cBhvr>
                                      <p:to>
                                        <p:strVal val="visible"/>
                                      </p:to>
                                    </p:set>
                                  </p:childTnLst>
                                </p:cTn>
                              </p:par>
                              <p:par>
                                <p:cTn id="15" presetID="1" presetClass="entr" presetSubtype="0" fill="hold" nodeType="withEffect">
                                  <p:stCondLst>
                                    <p:cond delay="20500"/>
                                  </p:stCondLst>
                                  <p:childTnLst>
                                    <p:set>
                                      <p:cBhvr>
                                        <p:cTn id="16" dur="1" fill="hold">
                                          <p:stCondLst>
                                            <p:cond delay="999"/>
                                          </p:stCondLst>
                                        </p:cTn>
                                        <p:tgtEl>
                                          <p:spTgt spid="6147">
                                            <p:txEl>
                                              <p:pRg st="5" end="5"/>
                                            </p:txEl>
                                          </p:spTgt>
                                        </p:tgtEl>
                                        <p:attrNameLst>
                                          <p:attrName>style.visibility</p:attrName>
                                        </p:attrNameLst>
                                      </p:cBhvr>
                                      <p:to>
                                        <p:strVal val="visible"/>
                                      </p:to>
                                    </p:set>
                                  </p:childTnLst>
                                </p:cTn>
                              </p:par>
                              <p:par>
                                <p:cTn id="17" presetID="1" presetClass="entr" presetSubtype="0" fill="hold" nodeType="withEffect">
                                  <p:stCondLst>
                                    <p:cond delay="24500"/>
                                  </p:stCondLst>
                                  <p:childTnLst>
                                    <p:set>
                                      <p:cBhvr>
                                        <p:cTn id="18" dur="1" fill="hold">
                                          <p:stCondLst>
                                            <p:cond delay="999"/>
                                          </p:stCondLst>
                                        </p:cTn>
                                        <p:tgtEl>
                                          <p:spTgt spid="6147">
                                            <p:txEl>
                                              <p:pRg st="6" end="6"/>
                                            </p:txEl>
                                          </p:spTgt>
                                        </p:tgtEl>
                                        <p:attrNameLst>
                                          <p:attrName>style.visibility</p:attrName>
                                        </p:attrNameLst>
                                      </p:cBhvr>
                                      <p:to>
                                        <p:strVal val="visible"/>
                                      </p:to>
                                    </p:set>
                                  </p:childTnLst>
                                </p:cTn>
                              </p:par>
                              <p:par>
                                <p:cTn id="19" presetID="1" presetClass="entr" presetSubtype="0" fill="hold" nodeType="withEffect">
                                  <p:stCondLst>
                                    <p:cond delay="26500"/>
                                  </p:stCondLst>
                                  <p:childTnLst>
                                    <p:set>
                                      <p:cBhvr>
                                        <p:cTn id="20" dur="1" fill="hold">
                                          <p:stCondLst>
                                            <p:cond delay="999"/>
                                          </p:stCondLst>
                                        </p:cTn>
                                        <p:tgtEl>
                                          <p:spTgt spid="6147">
                                            <p:txEl>
                                              <p:pRg st="7" end="7"/>
                                            </p:txEl>
                                          </p:spTgt>
                                        </p:tgtEl>
                                        <p:attrNameLst>
                                          <p:attrName>style.visibility</p:attrName>
                                        </p:attrNameLst>
                                      </p:cBhvr>
                                      <p:to>
                                        <p:strVal val="visible"/>
                                      </p:to>
                                    </p:set>
                                  </p:childTnLst>
                                </p:cTn>
                              </p:par>
                              <p:par>
                                <p:cTn id="21" presetID="1" presetClass="entr" presetSubtype="0" fill="hold" nodeType="withEffect">
                                  <p:stCondLst>
                                    <p:cond delay="29500"/>
                                  </p:stCondLst>
                                  <p:childTnLst>
                                    <p:set>
                                      <p:cBhvr>
                                        <p:cTn id="22" dur="1" fill="hold">
                                          <p:stCondLst>
                                            <p:cond delay="999"/>
                                          </p:stCondLst>
                                        </p:cTn>
                                        <p:tgtEl>
                                          <p:spTgt spid="6147">
                                            <p:txEl>
                                              <p:pRg st="8" end="8"/>
                                            </p:txEl>
                                          </p:spTgt>
                                        </p:tgtEl>
                                        <p:attrNameLst>
                                          <p:attrName>style.visibility</p:attrName>
                                        </p:attrNameLst>
                                      </p:cBhvr>
                                      <p:to>
                                        <p:strVal val="visible"/>
                                      </p:to>
                                    </p:set>
                                  </p:childTnLst>
                                </p:cTn>
                              </p:par>
                              <p:par>
                                <p:cTn id="23" presetID="1" presetClass="entr" presetSubtype="0" fill="hold" nodeType="withEffect">
                                  <p:stCondLst>
                                    <p:cond delay="30500"/>
                                  </p:stCondLst>
                                  <p:childTnLst>
                                    <p:set>
                                      <p:cBhvr>
                                        <p:cTn id="24" dur="1" fill="hold">
                                          <p:stCondLst>
                                            <p:cond delay="999"/>
                                          </p:stCondLst>
                                        </p:cTn>
                                        <p:tgtEl>
                                          <p:spTgt spid="6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683568" y="50701"/>
            <a:ext cx="73152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mj-lt"/>
                <a:ea typeface="+mj-ea"/>
                <a:cs typeface="+mj-cs"/>
              </a:defRPr>
            </a:lvl1pPr>
            <a:lvl2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2pPr>
            <a:lvl3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3pPr>
            <a:lvl4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4pPr>
            <a:lvl5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5pPr>
            <a:lvl6pPr marL="4572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6pPr>
            <a:lvl7pPr marL="9144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7pPr>
            <a:lvl8pPr marL="13716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8pPr>
            <a:lvl9pPr marL="18288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9pPr>
          </a:lstStyle>
          <a:p>
            <a:pPr algn="ctr">
              <a:lnSpc>
                <a:spcPct val="125000"/>
              </a:lnSpc>
              <a:defRPr/>
            </a:pPr>
            <a:r>
              <a:rPr lang="en-US" altLang="en-US" sz="1800" kern="0" dirty="0"/>
              <a:t>INTRODUCTION</a:t>
            </a:r>
          </a:p>
        </p:txBody>
      </p:sp>
      <p:sp>
        <p:nvSpPr>
          <p:cNvPr id="4" name="Rectangle 3"/>
          <p:cNvSpPr/>
          <p:nvPr/>
        </p:nvSpPr>
        <p:spPr>
          <a:xfrm>
            <a:off x="179512" y="444302"/>
            <a:ext cx="8784976" cy="3376630"/>
          </a:xfrm>
          <a:prstGeom prst="rect">
            <a:avLst/>
          </a:prstGeom>
        </p:spPr>
        <p:txBody>
          <a:bodyPr wrap="square">
            <a:spAutoFit/>
          </a:bodyPr>
          <a:lstStyle/>
          <a:p>
            <a:pPr marL="39370" marR="0" algn="ctr">
              <a:lnSpc>
                <a:spcPts val="4315"/>
              </a:lnSpc>
              <a:spcBef>
                <a:spcPts val="0"/>
              </a:spcBef>
              <a:spcAft>
                <a:spcPts val="0"/>
              </a:spcAft>
            </a:pPr>
            <a:r>
              <a:rPr lang="en-US" sz="1800" dirty="0">
                <a:solidFill>
                  <a:srgbClr val="2E3092"/>
                </a:solidFill>
                <a:latin typeface="+mj-lt"/>
                <a:ea typeface="Calibri" panose="020F0502020204030204" pitchFamily="34" charset="0"/>
                <a:cs typeface="Times New Roman" panose="02020603050405020304" pitchFamily="18" charset="0"/>
              </a:rPr>
              <a:t>FIND</a:t>
            </a:r>
            <a:r>
              <a:rPr lang="en-US" sz="1800" spc="-230" dirty="0">
                <a:solidFill>
                  <a:srgbClr val="2E3092"/>
                </a:solidFill>
                <a:latin typeface="+mj-lt"/>
                <a:ea typeface="Calibri" panose="020F0502020204030204" pitchFamily="34" charset="0"/>
                <a:cs typeface="Times New Roman" panose="02020603050405020304" pitchFamily="18" charset="0"/>
              </a:rPr>
              <a:t> </a:t>
            </a:r>
            <a:r>
              <a:rPr lang="en-US" sz="1800" dirty="0">
                <a:solidFill>
                  <a:srgbClr val="2E3092"/>
                </a:solidFill>
                <a:latin typeface="+mj-lt"/>
                <a:ea typeface="Calibri" panose="020F0502020204030204" pitchFamily="34" charset="0"/>
                <a:cs typeface="Times New Roman" panose="02020603050405020304" pitchFamily="18" charset="0"/>
              </a:rPr>
              <a:t>OIL</a:t>
            </a:r>
            <a:r>
              <a:rPr lang="en-US" sz="1800" spc="-230" dirty="0">
                <a:solidFill>
                  <a:srgbClr val="2E3092"/>
                </a:solidFill>
                <a:latin typeface="+mj-lt"/>
                <a:ea typeface="Calibri" panose="020F0502020204030204" pitchFamily="34" charset="0"/>
                <a:cs typeface="Times New Roman" panose="02020603050405020304" pitchFamily="18" charset="0"/>
              </a:rPr>
              <a:t> </a:t>
            </a:r>
            <a:r>
              <a:rPr lang="en-US" sz="1800" dirty="0">
                <a:solidFill>
                  <a:srgbClr val="2E3092"/>
                </a:solidFill>
                <a:latin typeface="+mj-lt"/>
                <a:ea typeface="Calibri" panose="020F0502020204030204" pitchFamily="34" charset="0"/>
                <a:cs typeface="Times New Roman" panose="02020603050405020304" pitchFamily="18" charset="0"/>
              </a:rPr>
              <a:t>&amp;</a:t>
            </a:r>
            <a:r>
              <a:rPr lang="en-US" sz="1800" spc="-230" dirty="0">
                <a:solidFill>
                  <a:srgbClr val="2E3092"/>
                </a:solidFill>
                <a:latin typeface="+mj-lt"/>
                <a:ea typeface="Calibri" panose="020F0502020204030204" pitchFamily="34" charset="0"/>
                <a:cs typeface="Times New Roman" panose="02020603050405020304" pitchFamily="18" charset="0"/>
              </a:rPr>
              <a:t> </a:t>
            </a:r>
            <a:r>
              <a:rPr lang="en-US" sz="1800" dirty="0">
                <a:solidFill>
                  <a:srgbClr val="2E3092"/>
                </a:solidFill>
                <a:latin typeface="+mj-lt"/>
                <a:ea typeface="Calibri" panose="020F0502020204030204" pitchFamily="34" charset="0"/>
                <a:cs typeface="Times New Roman" panose="02020603050405020304" pitchFamily="18" charset="0"/>
              </a:rPr>
              <a:t>GAS</a:t>
            </a:r>
            <a:r>
              <a:rPr lang="en-US" sz="1800" spc="-230" dirty="0">
                <a:solidFill>
                  <a:srgbClr val="2E3092"/>
                </a:solidFill>
                <a:latin typeface="+mj-lt"/>
                <a:ea typeface="Calibri" panose="020F0502020204030204" pitchFamily="34" charset="0"/>
                <a:cs typeface="Times New Roman" panose="02020603050405020304" pitchFamily="18" charset="0"/>
              </a:rPr>
              <a:t> </a:t>
            </a:r>
            <a:r>
              <a:rPr lang="en-US" sz="1800" dirty="0">
                <a:solidFill>
                  <a:srgbClr val="2E3092"/>
                </a:solidFill>
                <a:latin typeface="+mj-lt"/>
                <a:ea typeface="Calibri" panose="020F0502020204030204" pitchFamily="34" charset="0"/>
                <a:cs typeface="Times New Roman" panose="02020603050405020304" pitchFamily="18" charset="0"/>
              </a:rPr>
              <a:t>with</a:t>
            </a:r>
            <a:r>
              <a:rPr lang="en-US" sz="1800" spc="-225" dirty="0">
                <a:solidFill>
                  <a:srgbClr val="2E3092"/>
                </a:solidFill>
                <a:latin typeface="+mj-lt"/>
                <a:ea typeface="Calibri" panose="020F0502020204030204" pitchFamily="34" charset="0"/>
                <a:cs typeface="Times New Roman" panose="02020603050405020304" pitchFamily="18" charset="0"/>
              </a:rPr>
              <a:t> </a:t>
            </a:r>
            <a:r>
              <a:rPr lang="en-US" sz="1800" dirty="0">
                <a:solidFill>
                  <a:srgbClr val="2E3092"/>
                </a:solidFill>
                <a:latin typeface="+mj-lt"/>
                <a:ea typeface="Calibri" panose="020F0502020204030204" pitchFamily="34" charset="0"/>
                <a:cs typeface="Times New Roman" panose="02020603050405020304" pitchFamily="18" charset="0"/>
              </a:rPr>
              <a:t>Hydrocarbon</a:t>
            </a:r>
            <a:r>
              <a:rPr lang="en-US" sz="1800" spc="-230" dirty="0">
                <a:solidFill>
                  <a:srgbClr val="2E3092"/>
                </a:solidFill>
                <a:latin typeface="+mj-lt"/>
                <a:ea typeface="Calibri" panose="020F0502020204030204" pitchFamily="34" charset="0"/>
                <a:cs typeface="Times New Roman" panose="02020603050405020304" pitchFamily="18" charset="0"/>
              </a:rPr>
              <a:t> </a:t>
            </a:r>
            <a:r>
              <a:rPr lang="en-US" sz="1800" dirty="0">
                <a:solidFill>
                  <a:srgbClr val="2E3092"/>
                </a:solidFill>
                <a:latin typeface="+mj-lt"/>
                <a:ea typeface="Calibri" panose="020F0502020204030204" pitchFamily="34" charset="0"/>
                <a:cs typeface="Times New Roman" panose="02020603050405020304" pitchFamily="18" charset="0"/>
              </a:rPr>
              <a:t>Surveys</a:t>
            </a:r>
            <a:r>
              <a:rPr lang="en-US" sz="1800" spc="-230" dirty="0">
                <a:solidFill>
                  <a:srgbClr val="2E3092"/>
                </a:solidFill>
                <a:latin typeface="+mj-lt"/>
                <a:ea typeface="Calibri" panose="020F0502020204030204" pitchFamily="34" charset="0"/>
                <a:cs typeface="Times New Roman" panose="02020603050405020304" pitchFamily="18" charset="0"/>
              </a:rPr>
              <a:t> </a:t>
            </a:r>
            <a:r>
              <a:rPr lang="en-US" sz="1800" dirty="0">
                <a:solidFill>
                  <a:srgbClr val="2E3092"/>
                </a:solidFill>
                <a:latin typeface="+mj-lt"/>
                <a:ea typeface="Calibri" panose="020F0502020204030204" pitchFamily="34" charset="0"/>
                <a:cs typeface="Times New Roman" panose="02020603050405020304" pitchFamily="18" charset="0"/>
              </a:rPr>
              <a:t>(HS)!</a:t>
            </a:r>
            <a:endParaRPr lang="en-US" sz="1800" dirty="0">
              <a:latin typeface="+mj-lt"/>
              <a:ea typeface="Calibri" panose="020F0502020204030204" pitchFamily="34" charset="0"/>
              <a:cs typeface="Times New Roman" panose="02020603050405020304" pitchFamily="18" charset="0"/>
            </a:endParaRPr>
          </a:p>
          <a:p>
            <a:pPr marL="294640" marR="267970" algn="ctr">
              <a:lnSpc>
                <a:spcPct val="98000"/>
              </a:lnSpc>
              <a:spcBef>
                <a:spcPts val="0"/>
              </a:spcBef>
              <a:spcAft>
                <a:spcPts val="0"/>
              </a:spcAft>
            </a:pPr>
            <a:r>
              <a:rPr lang="en-US" sz="1400" dirty="0">
                <a:solidFill>
                  <a:srgbClr val="6D6E71"/>
                </a:solidFill>
                <a:latin typeface="+mn-lt"/>
                <a:ea typeface="Century Gothic" panose="020B0502020202020204" pitchFamily="34" charset="0"/>
                <a:cs typeface="Century Gothic" panose="020B0502020202020204" pitchFamily="34" charset="0"/>
              </a:rPr>
              <a:t>PATENTED COPELAND HYDROCARBON SURVEY SYSTEM OFFERS A NEW, POWERFUL AND INEXPENSIVE ENHANCEMENT TOOL FOR YOUR GEOLOGICAL &amp; GEOPHYSICAL TEAM</a:t>
            </a:r>
          </a:p>
          <a:p>
            <a:pPr marL="294640" marR="267970" algn="ctr">
              <a:lnSpc>
                <a:spcPct val="98000"/>
              </a:lnSpc>
              <a:spcBef>
                <a:spcPts val="0"/>
              </a:spcBef>
              <a:spcAft>
                <a:spcPts val="0"/>
              </a:spcAft>
            </a:pPr>
            <a:r>
              <a:rPr lang="en-US" sz="1400" dirty="0"/>
              <a:t> </a:t>
            </a:r>
          </a:p>
          <a:p>
            <a:pPr marL="294640" marR="267970">
              <a:lnSpc>
                <a:spcPct val="98000"/>
              </a:lnSpc>
              <a:spcBef>
                <a:spcPts val="0"/>
              </a:spcBef>
              <a:spcAft>
                <a:spcPts val="0"/>
              </a:spcAft>
            </a:pPr>
            <a:r>
              <a:rPr lang="en-US" sz="1200" dirty="0">
                <a:solidFill>
                  <a:srgbClr val="231F20"/>
                </a:solidFill>
                <a:latin typeface="+mn-lt"/>
                <a:ea typeface="Calibri" panose="020F0502020204030204" pitchFamily="34" charset="0"/>
                <a:cs typeface="Times New Roman" panose="02020603050405020304" pitchFamily="18" charset="0"/>
              </a:rPr>
              <a:t>HS SYSTEM WILL:</a:t>
            </a:r>
          </a:p>
          <a:p>
            <a:pPr marL="294640" marR="267970">
              <a:lnSpc>
                <a:spcPct val="98000"/>
              </a:lnSpc>
              <a:spcBef>
                <a:spcPts val="0"/>
              </a:spcBef>
              <a:spcAft>
                <a:spcPts val="0"/>
              </a:spcAft>
            </a:pPr>
            <a:endParaRPr lang="en-US" sz="1200" dirty="0">
              <a:latin typeface="+mn-lt"/>
              <a:ea typeface="Calibri" panose="020F0502020204030204" pitchFamily="34" charset="0"/>
              <a:cs typeface="Times New Roman" panose="02020603050405020304" pitchFamily="18" charset="0"/>
            </a:endParaRPr>
          </a:p>
          <a:p>
            <a:pPr marL="342900" marR="0" lvl="0" indent="-342900">
              <a:lnSpc>
                <a:spcPts val="1355"/>
              </a:lnSpc>
              <a:spcBef>
                <a:spcPts val="0"/>
              </a:spcBef>
              <a:spcAft>
                <a:spcPts val="0"/>
              </a:spcAft>
              <a:buClr>
                <a:srgbClr val="231F20"/>
              </a:buClr>
              <a:buSzPts val="1200"/>
              <a:buFont typeface="Times New Roman" panose="02020603050405020304" pitchFamily="18" charset="0"/>
              <a:buAutoNum type="arabicPeriod"/>
              <a:tabLst>
                <a:tab pos="333375" algn="l"/>
              </a:tabLst>
            </a:pPr>
            <a:r>
              <a:rPr lang="en-US" sz="1200" dirty="0">
                <a:solidFill>
                  <a:srgbClr val="231F20"/>
                </a:solidFill>
                <a:latin typeface="+mn-lt"/>
                <a:ea typeface="Times New Roman" panose="02020603050405020304" pitchFamily="18" charset="0"/>
                <a:cs typeface="Times New Roman" panose="02020603050405020304" pitchFamily="18" charset="0"/>
              </a:rPr>
              <a:t>FIND HYDROCARBONS </a:t>
            </a:r>
            <a:r>
              <a:rPr lang="en-US" sz="1200" dirty="0" smtClean="0">
                <a:solidFill>
                  <a:srgbClr val="231F20"/>
                </a:solidFill>
                <a:latin typeface="+mn-lt"/>
                <a:ea typeface="Times New Roman" panose="02020603050405020304" pitchFamily="18" charset="0"/>
                <a:cs typeface="Times New Roman" panose="02020603050405020304" pitchFamily="18" charset="0"/>
              </a:rPr>
              <a:t>BELOW</a:t>
            </a:r>
            <a:r>
              <a:rPr lang="en-US" sz="1200" spc="-45" dirty="0" smtClean="0">
                <a:solidFill>
                  <a:srgbClr val="231F20"/>
                </a:solidFill>
                <a:latin typeface="+mn-lt"/>
                <a:ea typeface="Times New Roman" panose="02020603050405020304" pitchFamily="18" charset="0"/>
                <a:cs typeface="Times New Roman" panose="02020603050405020304" pitchFamily="18" charset="0"/>
              </a:rPr>
              <a:t> </a:t>
            </a:r>
            <a:r>
              <a:rPr lang="en-US" sz="1200" dirty="0">
                <a:solidFill>
                  <a:srgbClr val="231F20"/>
                </a:solidFill>
                <a:latin typeface="+mn-lt"/>
                <a:ea typeface="Times New Roman" panose="02020603050405020304" pitchFamily="18" charset="0"/>
                <a:cs typeface="Times New Roman" panose="02020603050405020304" pitchFamily="18" charset="0"/>
              </a:rPr>
              <a:t>THE POINT</a:t>
            </a:r>
            <a:r>
              <a:rPr lang="en-US" sz="1200" spc="-25" dirty="0">
                <a:solidFill>
                  <a:srgbClr val="231F20"/>
                </a:solidFill>
                <a:latin typeface="+mn-lt"/>
                <a:ea typeface="Times New Roman" panose="02020603050405020304" pitchFamily="18" charset="0"/>
                <a:cs typeface="Times New Roman" panose="02020603050405020304" pitchFamily="18" charset="0"/>
              </a:rPr>
              <a:t> </a:t>
            </a:r>
            <a:r>
              <a:rPr lang="en-US" sz="1200" dirty="0">
                <a:solidFill>
                  <a:srgbClr val="231F20"/>
                </a:solidFill>
                <a:latin typeface="+mn-lt"/>
                <a:ea typeface="Times New Roman" panose="02020603050405020304" pitchFamily="18" charset="0"/>
                <a:cs typeface="Times New Roman" panose="02020603050405020304" pitchFamily="18" charset="0"/>
              </a:rPr>
              <a:t>OF </a:t>
            </a:r>
            <a:r>
              <a:rPr lang="en-US" sz="1200" spc="-10" dirty="0">
                <a:solidFill>
                  <a:srgbClr val="231F20"/>
                </a:solidFill>
                <a:latin typeface="+mn-lt"/>
                <a:ea typeface="Times New Roman" panose="02020603050405020304" pitchFamily="18" charset="0"/>
                <a:cs typeface="Times New Roman" panose="02020603050405020304" pitchFamily="18" charset="0"/>
              </a:rPr>
              <a:t>MEASUREMENT</a:t>
            </a:r>
            <a:endParaRPr lang="en-US" sz="1200" dirty="0">
              <a:latin typeface="+mn-lt"/>
              <a:ea typeface="Times New Roman" panose="02020603050405020304" pitchFamily="18" charset="0"/>
              <a:cs typeface="Times New Roman" panose="02020603050405020304" pitchFamily="18" charset="0"/>
            </a:endParaRPr>
          </a:p>
          <a:p>
            <a:pPr marL="342900" marR="0" lvl="0" indent="-342900">
              <a:lnSpc>
                <a:spcPts val="1330"/>
              </a:lnSpc>
              <a:spcBef>
                <a:spcPts val="0"/>
              </a:spcBef>
              <a:spcAft>
                <a:spcPts val="0"/>
              </a:spcAft>
              <a:buClr>
                <a:srgbClr val="231F20"/>
              </a:buClr>
              <a:buSzPts val="1200"/>
              <a:buFont typeface="Times New Roman" panose="02020603050405020304" pitchFamily="18" charset="0"/>
              <a:buAutoNum type="arabicPeriod"/>
              <a:tabLst>
                <a:tab pos="333375" algn="l"/>
              </a:tabLst>
            </a:pPr>
            <a:r>
              <a:rPr lang="en-US" sz="1200" dirty="0">
                <a:solidFill>
                  <a:srgbClr val="231F20"/>
                </a:solidFill>
                <a:latin typeface="+mn-lt"/>
                <a:ea typeface="Times New Roman" panose="02020603050405020304" pitchFamily="18" charset="0"/>
                <a:cs typeface="Times New Roman" panose="02020603050405020304" pitchFamily="18" charset="0"/>
              </a:rPr>
              <a:t>FIND L</a:t>
            </a:r>
            <a:r>
              <a:rPr lang="en-US" sz="1200" spc="-135" dirty="0">
                <a:solidFill>
                  <a:srgbClr val="231F20"/>
                </a:solidFill>
                <a:latin typeface="+mn-lt"/>
                <a:ea typeface="Times New Roman" panose="02020603050405020304" pitchFamily="18" charset="0"/>
                <a:cs typeface="Times New Roman" panose="02020603050405020304" pitchFamily="18" charset="0"/>
              </a:rPr>
              <a:t>A</a:t>
            </a:r>
            <a:r>
              <a:rPr lang="en-US" sz="1200" dirty="0">
                <a:solidFill>
                  <a:srgbClr val="231F20"/>
                </a:solidFill>
                <a:latin typeface="+mn-lt"/>
                <a:ea typeface="Times New Roman" panose="02020603050405020304" pitchFamily="18" charset="0"/>
                <a:cs typeface="Times New Roman" panose="02020603050405020304" pitchFamily="18" charset="0"/>
              </a:rPr>
              <a:t>TERAL</a:t>
            </a:r>
            <a:r>
              <a:rPr lang="en-US" sz="1200" spc="-50" dirty="0">
                <a:solidFill>
                  <a:srgbClr val="231F20"/>
                </a:solidFill>
                <a:latin typeface="+mn-lt"/>
                <a:ea typeface="Times New Roman" panose="02020603050405020304" pitchFamily="18" charset="0"/>
                <a:cs typeface="Times New Roman" panose="02020603050405020304" pitchFamily="18" charset="0"/>
              </a:rPr>
              <a:t> </a:t>
            </a:r>
            <a:r>
              <a:rPr lang="en-US" sz="1200" dirty="0">
                <a:solidFill>
                  <a:srgbClr val="231F20"/>
                </a:solidFill>
                <a:latin typeface="+mn-lt"/>
                <a:ea typeface="Times New Roman" panose="02020603050405020304" pitchFamily="18" charset="0"/>
                <a:cs typeface="Times New Roman" panose="02020603050405020304" pitchFamily="18" charset="0"/>
              </a:rPr>
              <a:t>EXTENT</a:t>
            </a:r>
            <a:r>
              <a:rPr lang="en-US" sz="1200" spc="-25" dirty="0">
                <a:solidFill>
                  <a:srgbClr val="231F20"/>
                </a:solidFill>
                <a:latin typeface="+mn-lt"/>
                <a:ea typeface="Times New Roman" panose="02020603050405020304" pitchFamily="18" charset="0"/>
                <a:cs typeface="Times New Roman" panose="02020603050405020304" pitchFamily="18" charset="0"/>
              </a:rPr>
              <a:t> </a:t>
            </a:r>
            <a:r>
              <a:rPr lang="en-US" sz="1200" dirty="0">
                <a:solidFill>
                  <a:srgbClr val="231F20"/>
                </a:solidFill>
                <a:latin typeface="+mn-lt"/>
                <a:ea typeface="Times New Roman" panose="02020603050405020304" pitchFamily="18" charset="0"/>
                <a:cs typeface="Times New Roman" panose="02020603050405020304" pitchFamily="18" charset="0"/>
              </a:rPr>
              <a:t>OF RESE</a:t>
            </a:r>
            <a:r>
              <a:rPr lang="en-US" sz="1200" spc="-100" dirty="0">
                <a:solidFill>
                  <a:srgbClr val="231F20"/>
                </a:solidFill>
                <a:latin typeface="+mn-lt"/>
                <a:ea typeface="Times New Roman" panose="02020603050405020304" pitchFamily="18" charset="0"/>
                <a:cs typeface="Times New Roman" panose="02020603050405020304" pitchFamily="18" charset="0"/>
              </a:rPr>
              <a:t>R</a:t>
            </a:r>
            <a:r>
              <a:rPr lang="en-US" sz="1200" dirty="0">
                <a:solidFill>
                  <a:srgbClr val="231F20"/>
                </a:solidFill>
                <a:latin typeface="+mn-lt"/>
                <a:ea typeface="Times New Roman" panose="02020603050405020304" pitchFamily="18" charset="0"/>
                <a:cs typeface="Times New Roman" panose="02020603050405020304" pitchFamily="18" charset="0"/>
              </a:rPr>
              <a:t>VOIRS</a:t>
            </a:r>
            <a:endParaRPr lang="en-US" sz="1200" dirty="0">
              <a:latin typeface="+mn-lt"/>
              <a:ea typeface="Times New Roman" panose="02020603050405020304" pitchFamily="18" charset="0"/>
              <a:cs typeface="Times New Roman" panose="02020603050405020304" pitchFamily="18" charset="0"/>
            </a:endParaRPr>
          </a:p>
          <a:p>
            <a:pPr marL="342900" marR="0" lvl="0" indent="-342900">
              <a:lnSpc>
                <a:spcPts val="1310"/>
              </a:lnSpc>
              <a:spcBef>
                <a:spcPts val="0"/>
              </a:spcBef>
              <a:spcAft>
                <a:spcPts val="0"/>
              </a:spcAft>
              <a:buClr>
                <a:srgbClr val="231F20"/>
              </a:buClr>
              <a:buSzPts val="1200"/>
              <a:buFont typeface="Times New Roman" panose="02020603050405020304" pitchFamily="18" charset="0"/>
              <a:buAutoNum type="arabicPeriod"/>
              <a:tabLst>
                <a:tab pos="333375" algn="l"/>
              </a:tabLst>
            </a:pPr>
            <a:r>
              <a:rPr lang="en-US" sz="1200" dirty="0">
                <a:solidFill>
                  <a:srgbClr val="231F20"/>
                </a:solidFill>
                <a:latin typeface="+mn-lt"/>
                <a:ea typeface="Times New Roman" panose="02020603050405020304" pitchFamily="18" charset="0"/>
                <a:cs typeface="Times New Roman" panose="02020603050405020304" pitchFamily="18" charset="0"/>
              </a:rPr>
              <a:t>GIVE</a:t>
            </a:r>
            <a:r>
              <a:rPr lang="en-US" sz="1200" spc="-70" dirty="0">
                <a:solidFill>
                  <a:srgbClr val="231F20"/>
                </a:solidFill>
                <a:latin typeface="+mn-lt"/>
                <a:ea typeface="Times New Roman" panose="02020603050405020304" pitchFamily="18" charset="0"/>
                <a:cs typeface="Times New Roman" panose="02020603050405020304" pitchFamily="18" charset="0"/>
              </a:rPr>
              <a:t> </a:t>
            </a:r>
            <a:r>
              <a:rPr lang="en-US" sz="1200" dirty="0">
                <a:solidFill>
                  <a:srgbClr val="231F20"/>
                </a:solidFill>
                <a:latin typeface="+mn-lt"/>
                <a:ea typeface="Times New Roman" panose="02020603050405020304" pitchFamily="18" charset="0"/>
                <a:cs typeface="Times New Roman" panose="02020603050405020304" pitchFamily="18" charset="0"/>
              </a:rPr>
              <a:t>A</a:t>
            </a:r>
            <a:r>
              <a:rPr lang="en-US" sz="1200" spc="-70" dirty="0">
                <a:solidFill>
                  <a:srgbClr val="231F20"/>
                </a:solidFill>
                <a:latin typeface="+mn-lt"/>
                <a:ea typeface="Times New Roman" panose="02020603050405020304" pitchFamily="18" charset="0"/>
                <a:cs typeface="Times New Roman" panose="02020603050405020304" pitchFamily="18" charset="0"/>
              </a:rPr>
              <a:t> </a:t>
            </a:r>
            <a:r>
              <a:rPr lang="en-US" sz="1200" dirty="0">
                <a:solidFill>
                  <a:srgbClr val="231F20"/>
                </a:solidFill>
                <a:latin typeface="+mn-lt"/>
                <a:ea typeface="Times New Roman" panose="02020603050405020304" pitchFamily="18" charset="0"/>
                <a:cs typeface="Times New Roman" panose="02020603050405020304" pitchFamily="18" charset="0"/>
              </a:rPr>
              <a:t>REL</a:t>
            </a:r>
            <a:r>
              <a:rPr lang="en-US" sz="1200" spc="-135" dirty="0">
                <a:solidFill>
                  <a:srgbClr val="231F20"/>
                </a:solidFill>
                <a:latin typeface="+mn-lt"/>
                <a:ea typeface="Times New Roman" panose="02020603050405020304" pitchFamily="18" charset="0"/>
                <a:cs typeface="Times New Roman" panose="02020603050405020304" pitchFamily="18" charset="0"/>
              </a:rPr>
              <a:t>A</a:t>
            </a:r>
            <a:r>
              <a:rPr lang="en-US" sz="1200" dirty="0">
                <a:solidFill>
                  <a:srgbClr val="231F20"/>
                </a:solidFill>
                <a:latin typeface="+mn-lt"/>
                <a:ea typeface="Times New Roman" panose="02020603050405020304" pitchFamily="18" charset="0"/>
                <a:cs typeface="Times New Roman" panose="02020603050405020304" pitchFamily="18" charset="0"/>
              </a:rPr>
              <a:t>TIVE </a:t>
            </a:r>
            <a:r>
              <a:rPr lang="en-US" sz="1200" dirty="0" smtClean="0">
                <a:solidFill>
                  <a:srgbClr val="231F20"/>
                </a:solidFill>
                <a:latin typeface="+mn-lt"/>
                <a:ea typeface="Times New Roman" panose="02020603050405020304" pitchFamily="18" charset="0"/>
                <a:cs typeface="Times New Roman" panose="02020603050405020304" pitchFamily="18" charset="0"/>
              </a:rPr>
              <a:t>STRENGTH READING FOR TOTAL </a:t>
            </a:r>
            <a:r>
              <a:rPr lang="en-US" sz="1200" dirty="0" smtClean="0">
                <a:latin typeface="+mn-lt"/>
                <a:ea typeface="Times New Roman" panose="02020603050405020304" pitchFamily="18" charset="0"/>
                <a:cs typeface="Times New Roman" panose="02020603050405020304" pitchFamily="18" charset="0"/>
              </a:rPr>
              <a:t>HYDROCARBONS </a:t>
            </a:r>
            <a:r>
              <a:rPr lang="en-US" sz="1200" dirty="0">
                <a:latin typeface="+mn-lt"/>
                <a:ea typeface="Times New Roman" panose="02020603050405020304" pitchFamily="18" charset="0"/>
                <a:cs typeface="Times New Roman" panose="02020603050405020304" pitchFamily="18" charset="0"/>
              </a:rPr>
              <a:t>CURRENTLY </a:t>
            </a:r>
            <a:r>
              <a:rPr lang="en-US" sz="1200" dirty="0" smtClean="0">
                <a:latin typeface="+mn-lt"/>
                <a:ea typeface="Times New Roman" panose="02020603050405020304" pitchFamily="18" charset="0"/>
                <a:cs typeface="Times New Roman" panose="02020603050405020304" pitchFamily="18" charset="0"/>
              </a:rPr>
              <a:t>IN PLACE BELOW THE SENSOR</a:t>
            </a:r>
            <a:endParaRPr lang="en-US" sz="1200" dirty="0">
              <a:latin typeface="+mn-lt"/>
              <a:ea typeface="Times New Roman" panose="02020603050405020304" pitchFamily="18" charset="0"/>
              <a:cs typeface="Times New Roman" panose="02020603050405020304" pitchFamily="18" charset="0"/>
            </a:endParaRPr>
          </a:p>
          <a:p>
            <a:pPr marL="342900" marR="0" lvl="0" indent="-342900">
              <a:lnSpc>
                <a:spcPts val="1335"/>
              </a:lnSpc>
              <a:spcBef>
                <a:spcPts val="0"/>
              </a:spcBef>
              <a:spcAft>
                <a:spcPts val="0"/>
              </a:spcAft>
              <a:buClr>
                <a:srgbClr val="231F20"/>
              </a:buClr>
              <a:buSzPts val="1200"/>
              <a:buFont typeface="Times New Roman" panose="02020603050405020304" pitchFamily="18" charset="0"/>
              <a:buAutoNum type="arabicPeriod"/>
              <a:tabLst>
                <a:tab pos="333375" algn="l"/>
              </a:tabLst>
            </a:pPr>
            <a:r>
              <a:rPr lang="en-US" sz="1200" dirty="0">
                <a:solidFill>
                  <a:srgbClr val="231F20"/>
                </a:solidFill>
                <a:latin typeface="+mn-lt"/>
                <a:ea typeface="Times New Roman" panose="02020603050405020304" pitchFamily="18" charset="0"/>
                <a:cs typeface="Times New Roman" panose="02020603050405020304" pitchFamily="18" charset="0"/>
              </a:rPr>
              <a:t>GIVE</a:t>
            </a:r>
            <a:r>
              <a:rPr lang="en-US" sz="1200" spc="-70" dirty="0">
                <a:solidFill>
                  <a:srgbClr val="231F20"/>
                </a:solidFill>
                <a:latin typeface="+mn-lt"/>
                <a:ea typeface="Times New Roman" panose="02020603050405020304" pitchFamily="18" charset="0"/>
                <a:cs typeface="Times New Roman" panose="02020603050405020304" pitchFamily="18" charset="0"/>
              </a:rPr>
              <a:t> </a:t>
            </a:r>
            <a:r>
              <a:rPr lang="en-US" sz="1200" dirty="0">
                <a:solidFill>
                  <a:srgbClr val="231F20"/>
                </a:solidFill>
                <a:latin typeface="+mn-lt"/>
                <a:ea typeface="Times New Roman" panose="02020603050405020304" pitchFamily="18" charset="0"/>
                <a:cs typeface="Times New Roman" panose="02020603050405020304" pitchFamily="18" charset="0"/>
              </a:rPr>
              <a:t>A</a:t>
            </a:r>
            <a:r>
              <a:rPr lang="en-US" sz="1200" spc="-70" dirty="0">
                <a:solidFill>
                  <a:srgbClr val="231F20"/>
                </a:solidFill>
                <a:latin typeface="+mn-lt"/>
                <a:ea typeface="Times New Roman" panose="02020603050405020304" pitchFamily="18" charset="0"/>
                <a:cs typeface="Times New Roman" panose="02020603050405020304" pitchFamily="18" charset="0"/>
              </a:rPr>
              <a:t> </a:t>
            </a:r>
            <a:r>
              <a:rPr lang="en-US" sz="1200" dirty="0">
                <a:solidFill>
                  <a:srgbClr val="231F20"/>
                </a:solidFill>
                <a:latin typeface="+mn-lt"/>
                <a:ea typeface="Times New Roman" panose="02020603050405020304" pitchFamily="18" charset="0"/>
                <a:cs typeface="Times New Roman" panose="02020603050405020304" pitchFamily="18" charset="0"/>
              </a:rPr>
              <a:t>DISTINCT</a:t>
            </a:r>
            <a:r>
              <a:rPr lang="en-US" sz="1200" spc="-25" dirty="0">
                <a:solidFill>
                  <a:srgbClr val="231F20"/>
                </a:solidFill>
                <a:latin typeface="+mn-lt"/>
                <a:ea typeface="Times New Roman" panose="02020603050405020304" pitchFamily="18" charset="0"/>
                <a:cs typeface="Times New Roman" panose="02020603050405020304" pitchFamily="18" charset="0"/>
              </a:rPr>
              <a:t> </a:t>
            </a:r>
            <a:r>
              <a:rPr lang="en-US" sz="1200" dirty="0">
                <a:solidFill>
                  <a:srgbClr val="231F20"/>
                </a:solidFill>
                <a:latin typeface="+mn-lt"/>
                <a:ea typeface="Times New Roman" panose="02020603050405020304" pitchFamily="18" charset="0"/>
                <a:cs typeface="Times New Roman" panose="02020603050405020304" pitchFamily="18" charset="0"/>
              </a:rPr>
              <a:t>READING FOR NON-HYDROCARBON BEARING </a:t>
            </a:r>
            <a:r>
              <a:rPr lang="en-US" sz="1200" spc="-30" dirty="0">
                <a:solidFill>
                  <a:srgbClr val="231F20"/>
                </a:solidFill>
                <a:latin typeface="+mn-lt"/>
                <a:ea typeface="Times New Roman" panose="02020603050405020304" pitchFamily="18" charset="0"/>
                <a:cs typeface="Times New Roman" panose="02020603050405020304" pitchFamily="18" charset="0"/>
              </a:rPr>
              <a:t>FAULTS</a:t>
            </a:r>
            <a:endParaRPr lang="en-US" sz="1200" dirty="0">
              <a:latin typeface="+mn-lt"/>
              <a:ea typeface="Times New Roman" panose="02020603050405020304" pitchFamily="18" charset="0"/>
              <a:cs typeface="Times New Roman" panose="02020603050405020304" pitchFamily="18" charset="0"/>
            </a:endParaRPr>
          </a:p>
          <a:p>
            <a:pPr marL="180340" marR="0">
              <a:lnSpc>
                <a:spcPts val="1720"/>
              </a:lnSpc>
              <a:spcBef>
                <a:spcPts val="835"/>
              </a:spcBef>
              <a:spcAft>
                <a:spcPts val="0"/>
              </a:spcAft>
            </a:pPr>
            <a:r>
              <a:rPr lang="en-US" sz="1200" dirty="0">
                <a:solidFill>
                  <a:srgbClr val="231F20"/>
                </a:solidFill>
                <a:latin typeface="+mn-lt"/>
                <a:ea typeface="Calibri" panose="020F0502020204030204" pitchFamily="34" charset="0"/>
                <a:cs typeface="Times New Roman" panose="02020603050405020304" pitchFamily="18" charset="0"/>
              </a:rPr>
              <a:t>HS</a:t>
            </a:r>
            <a:r>
              <a:rPr lang="en-US" sz="1200" spc="-55" dirty="0">
                <a:solidFill>
                  <a:srgbClr val="231F20"/>
                </a:solidFill>
                <a:latin typeface="+mn-lt"/>
                <a:ea typeface="Calibri" panose="020F0502020204030204" pitchFamily="34" charset="0"/>
                <a:cs typeface="Times New Roman" panose="02020603050405020304" pitchFamily="18" charset="0"/>
              </a:rPr>
              <a:t> </a:t>
            </a:r>
            <a:r>
              <a:rPr lang="en-US" sz="1200" dirty="0">
                <a:solidFill>
                  <a:srgbClr val="231F20"/>
                </a:solidFill>
                <a:latin typeface="+mn-lt"/>
                <a:ea typeface="Calibri" panose="020F0502020204030204" pitchFamily="34" charset="0"/>
                <a:cs typeface="Times New Roman" panose="02020603050405020304" pitchFamily="18" charset="0"/>
              </a:rPr>
              <a:t>SYSTEM</a:t>
            </a:r>
            <a:r>
              <a:rPr lang="en-US" sz="1200" spc="-70" dirty="0">
                <a:solidFill>
                  <a:srgbClr val="231F20"/>
                </a:solidFill>
                <a:latin typeface="+mn-lt"/>
                <a:ea typeface="Calibri" panose="020F0502020204030204" pitchFamily="34" charset="0"/>
                <a:cs typeface="Times New Roman" panose="02020603050405020304" pitchFamily="18" charset="0"/>
              </a:rPr>
              <a:t> </a:t>
            </a:r>
            <a:r>
              <a:rPr lang="en-US" sz="1200" dirty="0">
                <a:solidFill>
                  <a:srgbClr val="231F20"/>
                </a:solidFill>
                <a:latin typeface="+mn-lt"/>
                <a:ea typeface="Calibri" panose="020F0502020204030204" pitchFamily="34" charset="0"/>
                <a:cs typeface="Times New Roman" panose="02020603050405020304" pitchFamily="18" charset="0"/>
              </a:rPr>
              <a:t>WILL</a:t>
            </a:r>
            <a:r>
              <a:rPr lang="en-US" sz="1200" spc="-110" dirty="0">
                <a:solidFill>
                  <a:srgbClr val="231F20"/>
                </a:solidFill>
                <a:latin typeface="+mn-lt"/>
                <a:ea typeface="Calibri" panose="020F0502020204030204" pitchFamily="34" charset="0"/>
                <a:cs typeface="Times New Roman" panose="02020603050405020304" pitchFamily="18" charset="0"/>
              </a:rPr>
              <a:t> </a:t>
            </a:r>
            <a:r>
              <a:rPr lang="en-US" sz="1200" spc="-30" dirty="0">
                <a:solidFill>
                  <a:srgbClr val="231F20"/>
                </a:solidFill>
                <a:latin typeface="+mn-lt"/>
                <a:ea typeface="Calibri" panose="020F0502020204030204" pitchFamily="34" charset="0"/>
                <a:cs typeface="Times New Roman" panose="02020603050405020304" pitchFamily="18" charset="0"/>
              </a:rPr>
              <a:t>NOT:</a:t>
            </a:r>
          </a:p>
          <a:p>
            <a:pPr marL="180340" marR="1207770">
              <a:lnSpc>
                <a:spcPct val="103000"/>
              </a:lnSpc>
              <a:spcBef>
                <a:spcPts val="0"/>
              </a:spcBef>
              <a:spcAft>
                <a:spcPts val="0"/>
              </a:spcAft>
            </a:pPr>
            <a:endParaRPr lang="en-US" sz="1200" dirty="0">
              <a:latin typeface="+mn-lt"/>
              <a:ea typeface="Calibri" panose="020F0502020204030204" pitchFamily="34" charset="0"/>
              <a:cs typeface="Times New Roman" panose="02020603050405020304" pitchFamily="18" charset="0"/>
            </a:endParaRPr>
          </a:p>
          <a:p>
            <a:pPr marL="351790" marR="1207770" indent="-171450">
              <a:lnSpc>
                <a:spcPct val="103000"/>
              </a:lnSpc>
              <a:spcBef>
                <a:spcPts val="0"/>
              </a:spcBef>
              <a:spcAft>
                <a:spcPts val="0"/>
              </a:spcAft>
              <a:buFont typeface="Wingdings" panose="05000000000000000000" pitchFamily="2" charset="2"/>
              <a:buChar char="ü"/>
            </a:pPr>
            <a:r>
              <a:rPr lang="en-US" sz="1200" dirty="0">
                <a:solidFill>
                  <a:srgbClr val="231F20"/>
                </a:solidFill>
                <a:latin typeface="+mn-lt"/>
                <a:ea typeface="Calibri" panose="020F0502020204030204" pitchFamily="34" charset="0"/>
                <a:cs typeface="Times New Roman" panose="02020603050405020304" pitchFamily="18" charset="0"/>
              </a:rPr>
              <a:t>TELL</a:t>
            </a:r>
            <a:r>
              <a:rPr lang="en-US" sz="1200" spc="-50" dirty="0">
                <a:solidFill>
                  <a:srgbClr val="231F20"/>
                </a:solidFill>
                <a:latin typeface="+mn-lt"/>
                <a:ea typeface="Calibri" panose="020F0502020204030204" pitchFamily="34" charset="0"/>
                <a:cs typeface="Times New Roman" panose="02020603050405020304" pitchFamily="18" charset="0"/>
              </a:rPr>
              <a:t> </a:t>
            </a:r>
            <a:r>
              <a:rPr lang="en-US" sz="1200" dirty="0">
                <a:solidFill>
                  <a:srgbClr val="231F20"/>
                </a:solidFill>
                <a:latin typeface="+mn-lt"/>
                <a:ea typeface="Calibri" panose="020F0502020204030204" pitchFamily="34" charset="0"/>
                <a:cs typeface="Times New Roman" panose="02020603050405020304" pitchFamily="18" charset="0"/>
              </a:rPr>
              <a:t>HOW</a:t>
            </a:r>
            <a:r>
              <a:rPr lang="en-US" sz="1200" spc="-25" dirty="0">
                <a:solidFill>
                  <a:srgbClr val="231F20"/>
                </a:solidFill>
                <a:latin typeface="+mn-lt"/>
                <a:ea typeface="Calibri" panose="020F0502020204030204" pitchFamily="34" charset="0"/>
                <a:cs typeface="Times New Roman" panose="02020603050405020304" pitchFamily="18" charset="0"/>
              </a:rPr>
              <a:t> </a:t>
            </a:r>
            <a:r>
              <a:rPr lang="en-US" sz="1200" dirty="0">
                <a:solidFill>
                  <a:srgbClr val="231F20"/>
                </a:solidFill>
                <a:latin typeface="+mn-lt"/>
                <a:ea typeface="Calibri" panose="020F0502020204030204" pitchFamily="34" charset="0"/>
                <a:cs typeface="Times New Roman" panose="02020603050405020304" pitchFamily="18" charset="0"/>
              </a:rPr>
              <a:t>MANY</a:t>
            </a:r>
            <a:r>
              <a:rPr lang="en-US" sz="1200" spc="-45" dirty="0">
                <a:solidFill>
                  <a:srgbClr val="231F20"/>
                </a:solidFill>
                <a:latin typeface="+mn-lt"/>
                <a:ea typeface="Calibri" panose="020F0502020204030204" pitchFamily="34" charset="0"/>
                <a:cs typeface="Times New Roman" panose="02020603050405020304" pitchFamily="18" charset="0"/>
              </a:rPr>
              <a:t> </a:t>
            </a:r>
            <a:r>
              <a:rPr lang="en-US" sz="1200" dirty="0">
                <a:solidFill>
                  <a:srgbClr val="231F20"/>
                </a:solidFill>
                <a:latin typeface="+mn-lt"/>
                <a:ea typeface="Calibri" panose="020F0502020204030204" pitchFamily="34" charset="0"/>
                <a:cs typeface="Times New Roman" panose="02020603050405020304" pitchFamily="18" charset="0"/>
              </a:rPr>
              <a:t>PRODUCING ZONES OR </a:t>
            </a:r>
            <a:r>
              <a:rPr lang="en-US" sz="1200" spc="-30" dirty="0">
                <a:solidFill>
                  <a:srgbClr val="231F20"/>
                </a:solidFill>
                <a:latin typeface="+mn-lt"/>
                <a:ea typeface="Calibri" panose="020F0502020204030204" pitchFamily="34" charset="0"/>
                <a:cs typeface="Times New Roman" panose="02020603050405020304" pitchFamily="18" charset="0"/>
              </a:rPr>
              <a:t>FAULTS,</a:t>
            </a:r>
            <a:r>
              <a:rPr lang="en-US" sz="1200" dirty="0">
                <a:solidFill>
                  <a:srgbClr val="231F20"/>
                </a:solidFill>
                <a:latin typeface="+mn-lt"/>
                <a:ea typeface="Calibri" panose="020F0502020204030204" pitchFamily="34" charset="0"/>
                <a:cs typeface="Times New Roman" panose="02020603050405020304" pitchFamily="18" charset="0"/>
              </a:rPr>
              <a:t> HOW</a:t>
            </a:r>
            <a:r>
              <a:rPr lang="en-US" sz="1200" spc="-25" dirty="0">
                <a:solidFill>
                  <a:srgbClr val="231F20"/>
                </a:solidFill>
                <a:latin typeface="+mn-lt"/>
                <a:ea typeface="Calibri" panose="020F0502020204030204" pitchFamily="34" charset="0"/>
                <a:cs typeface="Times New Roman" panose="02020603050405020304" pitchFamily="18" charset="0"/>
              </a:rPr>
              <a:t> </a:t>
            </a:r>
            <a:r>
              <a:rPr lang="en-US" sz="1200" dirty="0">
                <a:solidFill>
                  <a:srgbClr val="231F20"/>
                </a:solidFill>
                <a:latin typeface="+mn-lt"/>
                <a:ea typeface="Calibri" panose="020F0502020204030204" pitchFamily="34" charset="0"/>
                <a:cs typeface="Times New Roman" panose="02020603050405020304" pitchFamily="18" charset="0"/>
              </a:rPr>
              <a:t>DEEP</a:t>
            </a:r>
            <a:r>
              <a:rPr lang="en-US" sz="1200" spc="-70" dirty="0">
                <a:solidFill>
                  <a:srgbClr val="231F20"/>
                </a:solidFill>
                <a:latin typeface="+mn-lt"/>
                <a:ea typeface="Calibri" panose="020F0502020204030204" pitchFamily="34" charset="0"/>
                <a:cs typeface="Times New Roman" panose="02020603050405020304" pitchFamily="18" charset="0"/>
              </a:rPr>
              <a:t> </a:t>
            </a:r>
            <a:r>
              <a:rPr lang="en-US" sz="1200" dirty="0">
                <a:solidFill>
                  <a:srgbClr val="231F20"/>
                </a:solidFill>
                <a:latin typeface="+mn-lt"/>
                <a:ea typeface="Calibri" panose="020F0502020204030204" pitchFamily="34" charset="0"/>
                <a:cs typeface="Times New Roman" panose="02020603050405020304" pitchFamily="18" charset="0"/>
              </a:rPr>
              <a:t>THEY</a:t>
            </a:r>
            <a:r>
              <a:rPr lang="en-US" sz="1200" spc="-115" dirty="0">
                <a:solidFill>
                  <a:srgbClr val="231F20"/>
                </a:solidFill>
                <a:latin typeface="+mn-lt"/>
                <a:ea typeface="Calibri" panose="020F0502020204030204" pitchFamily="34" charset="0"/>
                <a:cs typeface="Times New Roman" panose="02020603050405020304" pitchFamily="18" charset="0"/>
              </a:rPr>
              <a:t> </a:t>
            </a:r>
            <a:r>
              <a:rPr lang="en-US" sz="1200" dirty="0">
                <a:solidFill>
                  <a:srgbClr val="231F20"/>
                </a:solidFill>
                <a:latin typeface="+mn-lt"/>
                <a:ea typeface="Calibri" panose="020F0502020204030204" pitchFamily="34" charset="0"/>
                <a:cs typeface="Times New Roman" panose="02020603050405020304" pitchFamily="18" charset="0"/>
              </a:rPr>
              <a:t>ARE</a:t>
            </a:r>
          </a:p>
          <a:p>
            <a:pPr marL="351790" marR="1207770" indent="-171450">
              <a:lnSpc>
                <a:spcPct val="103000"/>
              </a:lnSpc>
              <a:spcBef>
                <a:spcPts val="0"/>
              </a:spcBef>
              <a:spcAft>
                <a:spcPts val="0"/>
              </a:spcAft>
              <a:buFont typeface="Wingdings" panose="05000000000000000000" pitchFamily="2" charset="2"/>
              <a:buChar char="ü"/>
            </a:pPr>
            <a:r>
              <a:rPr lang="en-US" sz="1200" dirty="0">
                <a:solidFill>
                  <a:srgbClr val="231F20"/>
                </a:solidFill>
                <a:latin typeface="+mn-lt"/>
                <a:ea typeface="Calibri" panose="020F0502020204030204" pitchFamily="34" charset="0"/>
                <a:cs typeface="Times New Roman" panose="02020603050405020304" pitchFamily="18" charset="0"/>
              </a:rPr>
              <a:t>MEASURE FINITE</a:t>
            </a:r>
            <a:r>
              <a:rPr lang="en-US" sz="1200" spc="-70" dirty="0">
                <a:solidFill>
                  <a:srgbClr val="231F20"/>
                </a:solidFill>
                <a:latin typeface="+mn-lt"/>
                <a:ea typeface="Calibri" panose="020F0502020204030204" pitchFamily="34" charset="0"/>
                <a:cs typeface="Times New Roman" panose="02020603050405020304" pitchFamily="18" charset="0"/>
              </a:rPr>
              <a:t> </a:t>
            </a:r>
            <a:r>
              <a:rPr lang="en-US" sz="1200" dirty="0">
                <a:solidFill>
                  <a:srgbClr val="231F20"/>
                </a:solidFill>
                <a:latin typeface="+mn-lt"/>
                <a:ea typeface="Calibri" panose="020F0502020204030204" pitchFamily="34" charset="0"/>
                <a:cs typeface="Times New Roman" panose="02020603050405020304" pitchFamily="18" charset="0"/>
              </a:rPr>
              <a:t>AMOUNTS OF OIL OR GAS IN PLACE (BBL OIL OR MCFG).</a:t>
            </a:r>
            <a:endParaRPr lang="en-US" sz="1200" dirty="0">
              <a:effectLst/>
              <a:latin typeface="+mn-lt"/>
              <a:ea typeface="Calibri" panose="020F0502020204030204" pitchFamily="34" charset="0"/>
              <a:cs typeface="Times New Roman" panose="02020603050405020304" pitchFamily="18" charset="0"/>
            </a:endParaRPr>
          </a:p>
        </p:txBody>
      </p:sp>
      <p:sp>
        <p:nvSpPr>
          <p:cNvPr id="5" name="Rectangle 4"/>
          <p:cNvSpPr/>
          <p:nvPr/>
        </p:nvSpPr>
        <p:spPr>
          <a:xfrm>
            <a:off x="144091" y="3795886"/>
            <a:ext cx="8064896" cy="954107"/>
          </a:xfrm>
          <a:prstGeom prst="rect">
            <a:avLst/>
          </a:prstGeom>
        </p:spPr>
        <p:txBody>
          <a:bodyPr wrap="square">
            <a:spAutoFit/>
          </a:bodyPr>
          <a:lstStyle/>
          <a:p>
            <a:pPr marL="88265" marR="92710" algn="just">
              <a:spcBef>
                <a:spcPts val="0"/>
              </a:spcBef>
              <a:spcAft>
                <a:spcPts val="0"/>
              </a:spcAft>
            </a:pPr>
            <a:r>
              <a:rPr lang="en-US" sz="1400" spc="-5" dirty="0">
                <a:latin typeface="+mn-lt"/>
                <a:ea typeface="Calibri" panose="020F0502020204030204" pitchFamily="34" charset="0"/>
                <a:cs typeface="Times New Roman" panose="02020603050405020304" pitchFamily="18" charset="0"/>
              </a:rPr>
              <a:t>Copeland Hydrocarbon</a:t>
            </a:r>
            <a:r>
              <a:rPr lang="en-US" sz="1400" spc="75" dirty="0">
                <a:latin typeface="+mn-lt"/>
                <a:ea typeface="Calibri" panose="020F0502020204030204" pitchFamily="34" charset="0"/>
                <a:cs typeface="Times New Roman" panose="02020603050405020304" pitchFamily="18" charset="0"/>
              </a:rPr>
              <a:t> </a:t>
            </a:r>
            <a:r>
              <a:rPr lang="en-US" sz="1400" spc="-5" dirty="0">
                <a:latin typeface="+mn-lt"/>
                <a:ea typeface="Calibri" panose="020F0502020204030204" pitchFamily="34" charset="0"/>
                <a:cs typeface="Times New Roman" panose="02020603050405020304" pitchFamily="18" charset="0"/>
              </a:rPr>
              <a:t>Survey</a:t>
            </a:r>
            <a:r>
              <a:rPr lang="en-US" sz="1400" spc="75" dirty="0">
                <a:latin typeface="+mn-lt"/>
                <a:ea typeface="Calibri" panose="020F0502020204030204" pitchFamily="34" charset="0"/>
                <a:cs typeface="Times New Roman" panose="02020603050405020304" pitchFamily="18" charset="0"/>
              </a:rPr>
              <a:t> </a:t>
            </a:r>
            <a:r>
              <a:rPr lang="en-US" sz="1400" spc="-5" dirty="0">
                <a:latin typeface="+mn-lt"/>
                <a:ea typeface="Calibri" panose="020F0502020204030204" pitchFamily="34" charset="0"/>
                <a:cs typeface="Times New Roman" panose="02020603050405020304" pitchFamily="18" charset="0"/>
              </a:rPr>
              <a:t>technology granted </a:t>
            </a:r>
            <a:r>
              <a:rPr lang="en-US" sz="1400" spc="-5" dirty="0" smtClean="0">
                <a:latin typeface="+mn-lt"/>
                <a:ea typeface="Calibri" panose="020F0502020204030204" pitchFamily="34" charset="0"/>
                <a:cs typeface="Times New Roman" panose="02020603050405020304" pitchFamily="18" charset="0"/>
              </a:rPr>
              <a:t>US</a:t>
            </a:r>
            <a:r>
              <a:rPr lang="en-US" sz="1400" spc="75" dirty="0" smtClean="0">
                <a:latin typeface="+mn-lt"/>
                <a:ea typeface="Calibri" panose="020F0502020204030204" pitchFamily="34" charset="0"/>
                <a:cs typeface="Times New Roman" panose="02020603050405020304" pitchFamily="18" charset="0"/>
              </a:rPr>
              <a:t> </a:t>
            </a:r>
            <a:r>
              <a:rPr lang="en-US" sz="1400" spc="-5" dirty="0">
                <a:latin typeface="+mn-lt"/>
                <a:ea typeface="Calibri" panose="020F0502020204030204" pitchFamily="34" charset="0"/>
                <a:cs typeface="Times New Roman" panose="02020603050405020304" pitchFamily="18" charset="0"/>
              </a:rPr>
              <a:t>Patent</a:t>
            </a:r>
            <a:r>
              <a:rPr lang="en-US" sz="1400" spc="70" dirty="0">
                <a:latin typeface="+mn-lt"/>
                <a:ea typeface="Calibri" panose="020F0502020204030204" pitchFamily="34" charset="0"/>
                <a:cs typeface="Times New Roman" panose="02020603050405020304" pitchFamily="18" charset="0"/>
              </a:rPr>
              <a:t> </a:t>
            </a:r>
            <a:r>
              <a:rPr lang="en-US" sz="1400" dirty="0" smtClean="0">
                <a:latin typeface="+mn-lt"/>
              </a:rPr>
              <a:t>#10,761,237 issued September </a:t>
            </a:r>
            <a:r>
              <a:rPr lang="en-US" sz="1400" dirty="0">
                <a:latin typeface="+mn-lt"/>
              </a:rPr>
              <a:t>1, </a:t>
            </a:r>
            <a:r>
              <a:rPr lang="en-US" sz="1400" dirty="0" smtClean="0">
                <a:latin typeface="+mn-lt"/>
              </a:rPr>
              <a:t>2020. The Copeland HS System </a:t>
            </a:r>
            <a:r>
              <a:rPr lang="en-US" sz="1400" dirty="0">
                <a:latin typeface="+mn-lt"/>
                <a:cs typeface="Times New Roman" panose="02020603050405020304" pitchFamily="18" charset="0"/>
              </a:rPr>
              <a:t>i</a:t>
            </a:r>
            <a:r>
              <a:rPr lang="en-US" sz="1400" dirty="0" smtClean="0">
                <a:latin typeface="+mn-lt"/>
                <a:ea typeface="Calibri" panose="020F0502020204030204" pitchFamily="34" charset="0"/>
                <a:cs typeface="Times New Roman" panose="02020603050405020304" pitchFamily="18" charset="0"/>
              </a:rPr>
              <a:t>s </a:t>
            </a:r>
            <a:r>
              <a:rPr lang="en-US" sz="1400" dirty="0">
                <a:latin typeface="+mn-lt"/>
                <a:ea typeface="Calibri" panose="020F0502020204030204" pitchFamily="34" charset="0"/>
                <a:cs typeface="Times New Roman" panose="02020603050405020304" pitchFamily="18" charset="0"/>
              </a:rPr>
              <a:t>being </a:t>
            </a:r>
            <a:r>
              <a:rPr lang="en-US" sz="1400" spc="-5" dirty="0">
                <a:latin typeface="+mn-lt"/>
                <a:ea typeface="Calibri" panose="020F0502020204030204" pitchFamily="34" charset="0"/>
                <a:cs typeface="Times New Roman" panose="02020603050405020304" pitchFamily="18" charset="0"/>
              </a:rPr>
              <a:t>used</a:t>
            </a:r>
            <a:r>
              <a:rPr lang="en-US" sz="1400" spc="55" dirty="0">
                <a:latin typeface="+mn-lt"/>
                <a:ea typeface="Calibri" panose="020F0502020204030204" pitchFamily="34" charset="0"/>
                <a:cs typeface="Times New Roman" panose="02020603050405020304" pitchFamily="18" charset="0"/>
              </a:rPr>
              <a:t> </a:t>
            </a:r>
            <a:r>
              <a:rPr lang="en-US" sz="1400" dirty="0">
                <a:latin typeface="+mn-lt"/>
                <a:ea typeface="Calibri" panose="020F0502020204030204" pitchFamily="34" charset="0"/>
                <a:cs typeface="Times New Roman" panose="02020603050405020304" pitchFamily="18" charset="0"/>
              </a:rPr>
              <a:t>to</a:t>
            </a:r>
            <a:r>
              <a:rPr lang="en-US" sz="1400" spc="70" dirty="0">
                <a:latin typeface="+mn-lt"/>
                <a:ea typeface="Calibri" panose="020F0502020204030204" pitchFamily="34" charset="0"/>
                <a:cs typeface="Times New Roman" panose="02020603050405020304" pitchFamily="18" charset="0"/>
              </a:rPr>
              <a:t> </a:t>
            </a:r>
            <a:r>
              <a:rPr lang="en-US" sz="1400" spc="-5" dirty="0">
                <a:latin typeface="+mn-lt"/>
                <a:ea typeface="Calibri" panose="020F0502020204030204" pitchFamily="34" charset="0"/>
                <a:cs typeface="Times New Roman" panose="02020603050405020304" pitchFamily="18" charset="0"/>
              </a:rPr>
              <a:t>eliminate</a:t>
            </a:r>
            <a:r>
              <a:rPr lang="en-US" sz="1400" spc="65" dirty="0">
                <a:latin typeface="+mn-lt"/>
                <a:ea typeface="Calibri" panose="020F0502020204030204" pitchFamily="34" charset="0"/>
                <a:cs typeface="Times New Roman" panose="02020603050405020304" pitchFamily="18" charset="0"/>
              </a:rPr>
              <a:t> </a:t>
            </a:r>
            <a:r>
              <a:rPr lang="en-US" sz="1400" spc="-5" dirty="0">
                <a:latin typeface="+mn-lt"/>
                <a:ea typeface="Calibri" panose="020F0502020204030204" pitchFamily="34" charset="0"/>
                <a:cs typeface="Times New Roman" panose="02020603050405020304" pitchFamily="18" charset="0"/>
              </a:rPr>
              <a:t>dry</a:t>
            </a:r>
            <a:r>
              <a:rPr lang="en-US" sz="1400" spc="475" dirty="0">
                <a:latin typeface="+mn-lt"/>
                <a:ea typeface="Calibri" panose="020F0502020204030204" pitchFamily="34" charset="0"/>
                <a:cs typeface="Times New Roman" panose="02020603050405020304" pitchFamily="18" charset="0"/>
              </a:rPr>
              <a:t> </a:t>
            </a:r>
            <a:r>
              <a:rPr lang="en-US" sz="1400" spc="-5" dirty="0">
                <a:latin typeface="+mn-lt"/>
                <a:ea typeface="Calibri" panose="020F0502020204030204" pitchFamily="34" charset="0"/>
                <a:cs typeface="Times New Roman" panose="02020603050405020304" pitchFamily="18" charset="0"/>
              </a:rPr>
              <a:t>holes</a:t>
            </a:r>
            <a:r>
              <a:rPr lang="en-US" sz="1400" spc="-35" dirty="0">
                <a:latin typeface="+mn-lt"/>
                <a:ea typeface="Calibri" panose="020F0502020204030204" pitchFamily="34" charset="0"/>
                <a:cs typeface="Times New Roman" panose="02020603050405020304" pitchFamily="18" charset="0"/>
              </a:rPr>
              <a:t> and </a:t>
            </a:r>
            <a:r>
              <a:rPr lang="en-US" sz="1400" spc="-5" dirty="0">
                <a:latin typeface="+mn-lt"/>
                <a:ea typeface="Calibri" panose="020F0502020204030204" pitchFamily="34" charset="0"/>
                <a:cs typeface="Times New Roman" panose="02020603050405020304" pitchFamily="18" charset="0"/>
              </a:rPr>
              <a:t>very</a:t>
            </a:r>
            <a:r>
              <a:rPr lang="en-US" sz="1400" spc="-30" dirty="0">
                <a:latin typeface="+mn-lt"/>
                <a:ea typeface="Calibri" panose="020F0502020204030204" pitchFamily="34" charset="0"/>
                <a:cs typeface="Times New Roman" panose="02020603050405020304" pitchFamily="18" charset="0"/>
              </a:rPr>
              <a:t> </a:t>
            </a:r>
            <a:r>
              <a:rPr lang="en-US" sz="1400" dirty="0">
                <a:latin typeface="+mn-lt"/>
                <a:ea typeface="Calibri" panose="020F0502020204030204" pitchFamily="34" charset="0"/>
                <a:cs typeface="Times New Roman" panose="02020603050405020304" pitchFamily="18" charset="0"/>
              </a:rPr>
              <a:t>low</a:t>
            </a:r>
            <a:r>
              <a:rPr lang="en-US" sz="1400" spc="-30" dirty="0">
                <a:latin typeface="+mn-lt"/>
                <a:ea typeface="Calibri" panose="020F0502020204030204" pitchFamily="34" charset="0"/>
                <a:cs typeface="Times New Roman" panose="02020603050405020304" pitchFamily="18" charset="0"/>
              </a:rPr>
              <a:t> </a:t>
            </a:r>
            <a:r>
              <a:rPr lang="en-US" sz="1400" spc="-5" dirty="0">
                <a:latin typeface="+mn-lt"/>
                <a:ea typeface="Calibri" panose="020F0502020204030204" pitchFamily="34" charset="0"/>
                <a:cs typeface="Times New Roman" panose="02020603050405020304" pitchFamily="18" charset="0"/>
              </a:rPr>
              <a:t>producers, locate in-fill </a:t>
            </a:r>
            <a:r>
              <a:rPr lang="en-US" sz="1400" spc="-5" dirty="0" smtClean="0">
                <a:latin typeface="+mn-lt"/>
                <a:ea typeface="Calibri" panose="020F0502020204030204" pitchFamily="34" charset="0"/>
                <a:cs typeface="Times New Roman" panose="02020603050405020304" pitchFamily="18" charset="0"/>
              </a:rPr>
              <a:t>drilling prospects, </a:t>
            </a:r>
            <a:r>
              <a:rPr lang="en-US" sz="1400" spc="-5" dirty="0">
                <a:latin typeface="+mn-lt"/>
                <a:ea typeface="Calibri" panose="020F0502020204030204" pitchFamily="34" charset="0"/>
                <a:cs typeface="Times New Roman" panose="02020603050405020304" pitchFamily="18" charset="0"/>
              </a:rPr>
              <a:t>re-completions and </a:t>
            </a:r>
            <a:r>
              <a:rPr lang="en-US" sz="1400" spc="-5" dirty="0" smtClean="0">
                <a:latin typeface="+mn-lt"/>
                <a:ea typeface="Calibri" panose="020F0502020204030204" pitchFamily="34" charset="0"/>
                <a:cs typeface="Times New Roman" panose="02020603050405020304" pitchFamily="18" charset="0"/>
              </a:rPr>
              <a:t>for waterflood </a:t>
            </a:r>
            <a:r>
              <a:rPr lang="en-US" sz="1400" spc="-5" dirty="0">
                <a:latin typeface="+mn-lt"/>
                <a:ea typeface="Calibri" panose="020F0502020204030204" pitchFamily="34" charset="0"/>
                <a:cs typeface="Times New Roman" panose="02020603050405020304" pitchFamily="18" charset="0"/>
              </a:rPr>
              <a:t>design, thus greatly</a:t>
            </a:r>
            <a:r>
              <a:rPr lang="en-US" sz="1400" spc="-30" dirty="0">
                <a:latin typeface="+mn-lt"/>
                <a:ea typeface="Calibri" panose="020F0502020204030204" pitchFamily="34" charset="0"/>
                <a:cs typeface="Times New Roman" panose="02020603050405020304" pitchFamily="18" charset="0"/>
              </a:rPr>
              <a:t> </a:t>
            </a:r>
            <a:r>
              <a:rPr lang="en-US" sz="1400" spc="-5" dirty="0">
                <a:latin typeface="+mn-lt"/>
                <a:ea typeface="Calibri" panose="020F0502020204030204" pitchFamily="34" charset="0"/>
                <a:cs typeface="Times New Roman" panose="02020603050405020304" pitchFamily="18" charset="0"/>
              </a:rPr>
              <a:t>improving</a:t>
            </a:r>
            <a:r>
              <a:rPr lang="en-US" sz="1400" spc="-30" dirty="0">
                <a:latin typeface="+mn-lt"/>
                <a:ea typeface="Calibri" panose="020F0502020204030204" pitchFamily="34" charset="0"/>
                <a:cs typeface="Times New Roman" panose="02020603050405020304" pitchFamily="18" charset="0"/>
              </a:rPr>
              <a:t> </a:t>
            </a:r>
            <a:r>
              <a:rPr lang="en-US" sz="1400" dirty="0">
                <a:latin typeface="+mn-lt"/>
                <a:ea typeface="Calibri" panose="020F0502020204030204" pitchFamily="34" charset="0"/>
                <a:cs typeface="Times New Roman" panose="02020603050405020304" pitchFamily="18" charset="0"/>
              </a:rPr>
              <a:t>a </a:t>
            </a:r>
            <a:r>
              <a:rPr lang="en-US" sz="1400" spc="-5" dirty="0">
                <a:latin typeface="+mn-lt"/>
                <a:ea typeface="Calibri" panose="020F0502020204030204" pitchFamily="34" charset="0"/>
                <a:cs typeface="Times New Roman" panose="02020603050405020304" pitchFamily="18" charset="0"/>
              </a:rPr>
              <a:t>project’s</a:t>
            </a:r>
            <a:r>
              <a:rPr lang="en-US" sz="1400" spc="-25" dirty="0">
                <a:latin typeface="+mn-lt"/>
                <a:ea typeface="Calibri" panose="020F0502020204030204" pitchFamily="34" charset="0"/>
                <a:cs typeface="Times New Roman" panose="02020603050405020304" pitchFamily="18" charset="0"/>
              </a:rPr>
              <a:t> </a:t>
            </a:r>
            <a:r>
              <a:rPr lang="en-US" sz="1400" dirty="0">
                <a:latin typeface="+mn-lt"/>
                <a:ea typeface="Calibri" panose="020F0502020204030204" pitchFamily="34" charset="0"/>
                <a:cs typeface="Times New Roman" panose="02020603050405020304" pitchFamily="18" charset="0"/>
              </a:rPr>
              <a:t>bottom</a:t>
            </a:r>
            <a:r>
              <a:rPr lang="en-US" sz="1400" spc="-25" dirty="0">
                <a:latin typeface="+mn-lt"/>
                <a:ea typeface="Calibri" panose="020F0502020204030204" pitchFamily="34" charset="0"/>
                <a:cs typeface="Times New Roman" panose="02020603050405020304" pitchFamily="18" charset="0"/>
              </a:rPr>
              <a:t> </a:t>
            </a:r>
            <a:r>
              <a:rPr lang="en-US" sz="1400" spc="-5" dirty="0">
                <a:latin typeface="+mn-lt"/>
                <a:ea typeface="Calibri" panose="020F0502020204030204" pitchFamily="34" charset="0"/>
                <a:cs typeface="Times New Roman" panose="02020603050405020304" pitchFamily="18" charset="0"/>
              </a:rPr>
              <a:t>line (HydrocarbonSurveys.com).</a:t>
            </a:r>
            <a:endParaRPr lang="en-US" sz="1400" dirty="0">
              <a:effectLst/>
              <a:latin typeface="+mn-lt"/>
              <a:ea typeface="Calibri" panose="020F0502020204030204" pitchFamily="34" charset="0"/>
              <a:cs typeface="Times New Roman" panose="02020603050405020304" pitchFamily="18" charset="0"/>
            </a:endParaRPr>
          </a:p>
        </p:txBody>
      </p:sp>
      <p:pic>
        <p:nvPicPr>
          <p:cNvPr id="2" name="My recording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1937" y="390973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58000">
        <p:push dir="u"/>
      </p:transition>
    </mc:Choice>
    <mc:Fallback xmlns="">
      <p:transition spd="slow" advClick="0" advTm="5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914400" y="92075"/>
            <a:ext cx="7315200" cy="53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mj-lt"/>
                <a:ea typeface="+mj-ea"/>
                <a:cs typeface="+mj-cs"/>
              </a:defRPr>
            </a:lvl1pPr>
            <a:lvl2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2pPr>
            <a:lvl3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3pPr>
            <a:lvl4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4pPr>
            <a:lvl5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5pPr>
            <a:lvl6pPr marL="4572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6pPr>
            <a:lvl7pPr marL="9144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7pPr>
            <a:lvl8pPr marL="13716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8pPr>
            <a:lvl9pPr marL="18288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9pPr>
          </a:lstStyle>
          <a:p>
            <a:pPr algn="ctr">
              <a:lnSpc>
                <a:spcPct val="125000"/>
              </a:lnSpc>
              <a:defRPr/>
            </a:pPr>
            <a:r>
              <a:rPr lang="en-US" altLang="en-US" sz="1800" kern="0" dirty="0"/>
              <a:t>EQUIPMENT &amp; SOFTWARE</a:t>
            </a:r>
          </a:p>
        </p:txBody>
      </p:sp>
      <p:pic>
        <p:nvPicPr>
          <p:cNvPr id="1026" name="Picture 2" descr="//img1.wsimg.com/isteam/ip/16f296e8-fd04-4562-8eb6-78d1e3291401/HS%202600%20Photo%20with%20background%20(lighte-b970f147.png/:/rs=w:1300,h:8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222946"/>
            <a:ext cx="6492851"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79713" y="622399"/>
            <a:ext cx="6492850" cy="461665"/>
          </a:xfrm>
          <a:prstGeom prst="rect">
            <a:avLst/>
          </a:prstGeom>
        </p:spPr>
        <p:txBody>
          <a:bodyPr wrap="square">
            <a:spAutoFit/>
          </a:bodyPr>
          <a:lstStyle/>
          <a:p>
            <a:r>
              <a:rPr lang="en-US" sz="1200" i="1" dirty="0">
                <a:latin typeface="Arial-BoldItalicMT"/>
              </a:rPr>
              <a:t>A passive receiver system for </a:t>
            </a:r>
            <a:r>
              <a:rPr lang="en-US" sz="1200" i="1" dirty="0">
                <a:solidFill>
                  <a:srgbClr val="FF0000"/>
                </a:solidFill>
                <a:latin typeface="Arial-BoldItalicMT"/>
              </a:rPr>
              <a:t>Real Time </a:t>
            </a:r>
            <a:r>
              <a:rPr lang="en-US" sz="1200" i="1" dirty="0">
                <a:latin typeface="Arial-BoldItalicMT"/>
              </a:rPr>
              <a:t>detection of existing hydrocarbons in place, as well as faults, voids, or disturbances directly below each point of measurement.</a:t>
            </a:r>
            <a:endParaRPr lang="en-US" sz="1200" dirty="0"/>
          </a:p>
        </p:txBody>
      </p:sp>
      <p:sp>
        <p:nvSpPr>
          <p:cNvPr id="4" name="TextBox 3"/>
          <p:cNvSpPr txBox="1"/>
          <p:nvPr/>
        </p:nvSpPr>
        <p:spPr>
          <a:xfrm>
            <a:off x="86308" y="637654"/>
            <a:ext cx="1821396" cy="4339650"/>
          </a:xfrm>
          <a:prstGeom prst="rect">
            <a:avLst/>
          </a:prstGeom>
          <a:noFill/>
        </p:spPr>
        <p:txBody>
          <a:bodyPr wrap="square" rtlCol="0">
            <a:spAutoFit/>
          </a:bodyPr>
          <a:lstStyle/>
          <a:p>
            <a:pPr algn="ctr"/>
            <a:r>
              <a:rPr lang="en-US" sz="1200" dirty="0"/>
              <a:t>Custom Software Preloaded on Laptop</a:t>
            </a:r>
          </a:p>
          <a:p>
            <a:pPr algn="ctr"/>
            <a:endParaRPr lang="en-US" sz="1200" dirty="0"/>
          </a:p>
          <a:p>
            <a:pPr algn="ctr"/>
            <a:r>
              <a:rPr lang="en-US" sz="1200" dirty="0"/>
              <a:t>Survey Data From HS-2600 Sent to Laptop &amp; Mapping Program</a:t>
            </a:r>
          </a:p>
          <a:p>
            <a:pPr algn="ctr"/>
            <a:r>
              <a:rPr lang="en-US" sz="1200" dirty="0"/>
              <a:t> by Bluetooth®</a:t>
            </a:r>
          </a:p>
          <a:p>
            <a:pPr algn="ctr"/>
            <a:endParaRPr lang="en-US" sz="1200" dirty="0"/>
          </a:p>
          <a:p>
            <a:pPr algn="ctr"/>
            <a:r>
              <a:rPr lang="en-US" sz="1200" dirty="0"/>
              <a:t>Cooling System </a:t>
            </a:r>
          </a:p>
          <a:p>
            <a:pPr algn="ctr"/>
            <a:r>
              <a:rPr lang="en-US" sz="1200" dirty="0"/>
              <a:t>Maintains 78° F - 25° C ± 0.3° F</a:t>
            </a:r>
          </a:p>
          <a:p>
            <a:pPr algn="ctr"/>
            <a:endParaRPr lang="en-US" sz="1200" dirty="0"/>
          </a:p>
          <a:p>
            <a:pPr algn="ctr"/>
            <a:r>
              <a:rPr lang="en-US" sz="1200" dirty="0"/>
              <a:t>Operating Temp </a:t>
            </a:r>
            <a:r>
              <a:rPr lang="el-GR" sz="1200" dirty="0"/>
              <a:t> Δ</a:t>
            </a:r>
            <a:r>
              <a:rPr lang="en-US" sz="1200" dirty="0"/>
              <a:t> 20°</a:t>
            </a:r>
          </a:p>
          <a:p>
            <a:pPr algn="ctr"/>
            <a:endParaRPr lang="en-US" sz="1200" dirty="0"/>
          </a:p>
          <a:p>
            <a:pPr algn="ctr"/>
            <a:r>
              <a:rPr lang="en-US" sz="1200" dirty="0"/>
              <a:t>12 VDC System</a:t>
            </a:r>
          </a:p>
          <a:p>
            <a:pPr algn="ctr"/>
            <a:endParaRPr lang="en-US" sz="1200" dirty="0"/>
          </a:p>
          <a:p>
            <a:pPr algn="ctr"/>
            <a:r>
              <a:rPr lang="en-US" sz="1200" dirty="0"/>
              <a:t>Flexible Grid Spacing</a:t>
            </a:r>
          </a:p>
          <a:p>
            <a:pPr algn="ctr"/>
            <a:r>
              <a:rPr lang="en-US" sz="1200" dirty="0"/>
              <a:t>&amp; real time mapping</a:t>
            </a:r>
          </a:p>
          <a:p>
            <a:pPr algn="ctr"/>
            <a:endParaRPr lang="en-US" sz="1200" dirty="0"/>
          </a:p>
          <a:p>
            <a:pPr algn="ctr"/>
            <a:r>
              <a:rPr lang="en-US" sz="1200" dirty="0"/>
              <a:t>GIS Shape File Data</a:t>
            </a:r>
          </a:p>
          <a:p>
            <a:pPr algn="ctr"/>
            <a:endParaRPr lang="en-US" sz="1200" dirty="0"/>
          </a:p>
          <a:p>
            <a:pPr algn="ctr"/>
            <a:endParaRPr lang="en-US" sz="1200" dirty="0"/>
          </a:p>
          <a:p>
            <a:endParaRPr lang="en-US" sz="1200" dirty="0"/>
          </a:p>
        </p:txBody>
      </p:sp>
      <p:pic>
        <p:nvPicPr>
          <p:cNvPr id="5" name="My recording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4382959"/>
            <a:ext cx="609600" cy="609600"/>
          </a:xfrm>
          <a:prstGeom prst="rect">
            <a:avLst/>
          </a:prstGeom>
        </p:spPr>
      </p:pic>
    </p:spTree>
    <p:extLst>
      <p:ext uri="{BB962C8B-B14F-4D97-AF65-F5344CB8AC3E}">
        <p14:creationId xmlns:p14="http://schemas.microsoft.com/office/powerpoint/2010/main" val="1143231688"/>
      </p:ext>
    </p:extLst>
  </p:cSld>
  <p:clrMapOvr>
    <a:masterClrMapping/>
  </p:clrMapOvr>
  <mc:AlternateContent xmlns:mc="http://schemas.openxmlformats.org/markup-compatibility/2006">
    <mc:Choice xmlns:p14="http://schemas.microsoft.com/office/powerpoint/2010/main" Requires="p14">
      <p:transition spd="slow" p14:dur="2500" advClick="0" advTm="60000">
        <p:wipe/>
      </p:transition>
    </mc:Choice>
    <mc:Fallback>
      <p:transition spd="slow" advClick="0" advTm="6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67744" y="123478"/>
            <a:ext cx="504031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ormAutofit/>
          </a:bodyPr>
          <a:lstStyle>
            <a:lvl1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mj-lt"/>
                <a:ea typeface="+mj-ea"/>
                <a:cs typeface="+mj-cs"/>
              </a:defRPr>
            </a:lvl1pPr>
            <a:lvl2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2pPr>
            <a:lvl3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3pPr>
            <a:lvl4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4pPr>
            <a:lvl5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5pPr>
            <a:lvl6pPr marL="4572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6pPr>
            <a:lvl7pPr marL="9144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7pPr>
            <a:lvl8pPr marL="13716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8pPr>
            <a:lvl9pPr marL="18288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9pPr>
          </a:lstStyle>
          <a:p>
            <a:pPr algn="ctr">
              <a:defRPr/>
            </a:pPr>
            <a:r>
              <a:rPr lang="en-US" sz="1800" kern="0" dirty="0">
                <a:solidFill>
                  <a:schemeClr val="accent1">
                    <a:lumMod val="50000"/>
                  </a:schemeClr>
                </a:solidFill>
              </a:rPr>
              <a:t>DATA ACQUISITION</a:t>
            </a:r>
          </a:p>
        </p:txBody>
      </p:sp>
      <p:sp>
        <p:nvSpPr>
          <p:cNvPr id="2" name="Rectangle 4"/>
          <p:cNvSpPr>
            <a:spLocks noChangeAspect="1" noChangeArrowheads="1"/>
          </p:cNvSpPr>
          <p:nvPr/>
        </p:nvSpPr>
        <p:spPr bwMode="auto">
          <a:xfrm>
            <a:off x="0" y="0"/>
            <a:ext cx="5029200"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058" y="1645920"/>
            <a:ext cx="309516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4615" y="1645729"/>
            <a:ext cx="4100934" cy="18289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6317" y="665114"/>
            <a:ext cx="7749232" cy="830997"/>
          </a:xfrm>
          <a:prstGeom prst="rect">
            <a:avLst/>
          </a:prstGeom>
        </p:spPr>
        <p:txBody>
          <a:bodyPr wrap="square">
            <a:spAutoFit/>
          </a:bodyPr>
          <a:lstStyle/>
          <a:p>
            <a:pPr marR="0" algn="just">
              <a:spcBef>
                <a:spcPts val="320"/>
              </a:spcBef>
              <a:spcAft>
                <a:spcPts val="0"/>
              </a:spcAft>
            </a:pPr>
            <a:r>
              <a:rPr lang="en-US" sz="1200" spc="-5" dirty="0">
                <a:latin typeface="+mn-lt"/>
                <a:ea typeface="Times New Roman" panose="02020603050405020304" pitchFamily="18" charset="0"/>
                <a:cs typeface="Times New Roman" panose="02020603050405020304" pitchFamily="18" charset="0"/>
              </a:rPr>
              <a:t>DATA</a:t>
            </a:r>
            <a:r>
              <a:rPr lang="en-US" sz="1200" dirty="0">
                <a:latin typeface="+mn-lt"/>
                <a:ea typeface="Times New Roman" panose="02020603050405020304" pitchFamily="18" charset="0"/>
                <a:cs typeface="Times New Roman" panose="02020603050405020304" pitchFamily="18" charset="0"/>
              </a:rPr>
              <a:t> </a:t>
            </a:r>
            <a:r>
              <a:rPr lang="en-US" sz="1200" spc="-5" dirty="0">
                <a:latin typeface="+mn-lt"/>
                <a:ea typeface="Times New Roman" panose="02020603050405020304" pitchFamily="18" charset="0"/>
                <a:cs typeface="Times New Roman" panose="02020603050405020304" pitchFamily="18" charset="0"/>
              </a:rPr>
              <a:t>ACQUISITION</a:t>
            </a:r>
            <a:r>
              <a:rPr lang="en-US" sz="1200" dirty="0">
                <a:latin typeface="+mn-lt"/>
                <a:ea typeface="Times New Roman" panose="02020603050405020304" pitchFamily="18" charset="0"/>
                <a:cs typeface="Times New Roman" panose="02020603050405020304" pitchFamily="18" charset="0"/>
              </a:rPr>
              <a:t> </a:t>
            </a:r>
            <a:r>
              <a:rPr lang="en-US" sz="1200" spc="-5" dirty="0">
                <a:latin typeface="+mn-lt"/>
                <a:ea typeface="Times New Roman" panose="02020603050405020304" pitchFamily="18" charset="0"/>
                <a:cs typeface="Times New Roman" panose="02020603050405020304" pitchFamily="18" charset="0"/>
              </a:rPr>
              <a:t>from off-road</a:t>
            </a:r>
            <a:r>
              <a:rPr lang="en-US" sz="1200" spc="-10" dirty="0">
                <a:latin typeface="+mn-lt"/>
                <a:ea typeface="Times New Roman" panose="02020603050405020304" pitchFamily="18" charset="0"/>
                <a:cs typeface="Times New Roman" panose="02020603050405020304" pitchFamily="18" charset="0"/>
              </a:rPr>
              <a:t> </a:t>
            </a:r>
            <a:r>
              <a:rPr lang="en-US" sz="1200" spc="-5" dirty="0">
                <a:latin typeface="+mn-lt"/>
                <a:ea typeface="Times New Roman" panose="02020603050405020304" pitchFamily="18" charset="0"/>
                <a:cs typeface="Times New Roman" panose="02020603050405020304" pitchFamily="18" charset="0"/>
              </a:rPr>
              <a:t>vehicle:</a:t>
            </a:r>
            <a:r>
              <a:rPr lang="en-US" sz="1200" dirty="0">
                <a:latin typeface="+mn-lt"/>
                <a:ea typeface="Times New Roman" panose="02020603050405020304" pitchFamily="18"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Hydrocarbon</a:t>
            </a:r>
            <a:r>
              <a:rPr lang="en-US" sz="1200" spc="5"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readings</a:t>
            </a:r>
            <a:r>
              <a:rPr lang="en-US" sz="1200" dirty="0">
                <a:latin typeface="+mn-lt"/>
                <a:ea typeface="Calibri" panose="020F0502020204030204" pitchFamily="34" charset="0"/>
                <a:cs typeface="Times New Roman" panose="02020603050405020304" pitchFamily="18" charset="0"/>
              </a:rPr>
              <a:t> are</a:t>
            </a:r>
            <a:r>
              <a:rPr lang="en-US" sz="1200" spc="-5" dirty="0">
                <a:latin typeface="+mn-lt"/>
                <a:ea typeface="Calibri" panose="020F0502020204030204" pitchFamily="34" charset="0"/>
                <a:cs typeface="Times New Roman" panose="02020603050405020304" pitchFamily="18" charset="0"/>
              </a:rPr>
              <a:t> gathered</a:t>
            </a:r>
            <a:r>
              <a:rPr lang="en-US" sz="1200" spc="-10" dirty="0">
                <a:latin typeface="+mn-lt"/>
                <a:ea typeface="Calibri" panose="020F0502020204030204" pitchFamily="34" charset="0"/>
                <a:cs typeface="Times New Roman" panose="02020603050405020304" pitchFamily="18" charset="0"/>
              </a:rPr>
              <a:t> </a:t>
            </a:r>
            <a:r>
              <a:rPr lang="en-US" sz="1200" dirty="0">
                <a:latin typeface="+mn-lt"/>
                <a:ea typeface="Calibri" panose="020F0502020204030204" pitchFamily="34" charset="0"/>
                <a:cs typeface="Times New Roman" panose="02020603050405020304" pitchFamily="18" charset="0"/>
              </a:rPr>
              <a:t>in a</a:t>
            </a:r>
            <a:r>
              <a:rPr lang="en-US" sz="1200" spc="-15"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grid</a:t>
            </a:r>
            <a:r>
              <a:rPr lang="en-US" sz="120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pattern</a:t>
            </a:r>
            <a:r>
              <a:rPr lang="en-US" sz="1200" dirty="0">
                <a:latin typeface="+mn-lt"/>
                <a:ea typeface="Calibri" panose="020F0502020204030204" pitchFamily="34" charset="0"/>
                <a:cs typeface="Times New Roman" panose="02020603050405020304" pitchFamily="18" charset="0"/>
              </a:rPr>
              <a:t> at</a:t>
            </a:r>
            <a:r>
              <a:rPr lang="en-US" sz="1200" spc="-1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specified</a:t>
            </a:r>
            <a:r>
              <a:rPr lang="en-US" sz="1200" spc="-1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intervals</a:t>
            </a:r>
            <a:r>
              <a:rPr lang="en-US" sz="1200" spc="20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using</a:t>
            </a:r>
            <a:r>
              <a:rPr lang="en-US" sz="1200" spc="-10" dirty="0">
                <a:latin typeface="+mn-lt"/>
                <a:ea typeface="Calibri" panose="020F0502020204030204" pitchFamily="34" charset="0"/>
                <a:cs typeface="Times New Roman" panose="02020603050405020304" pitchFamily="18" charset="0"/>
              </a:rPr>
              <a:t> </a:t>
            </a:r>
            <a:r>
              <a:rPr lang="en-US" sz="1200" dirty="0">
                <a:latin typeface="+mn-lt"/>
                <a:ea typeface="Calibri" panose="020F0502020204030204" pitchFamily="34" charset="0"/>
                <a:cs typeface="Times New Roman" panose="02020603050405020304" pitchFamily="18" charset="0"/>
              </a:rPr>
              <a:t>our</a:t>
            </a:r>
            <a:r>
              <a:rPr lang="en-US" sz="1200" spc="-15"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proprietary</a:t>
            </a:r>
            <a:r>
              <a:rPr lang="en-US" sz="1200" spc="-10" dirty="0">
                <a:latin typeface="+mn-lt"/>
                <a:ea typeface="Calibri" panose="020F0502020204030204" pitchFamily="34" charset="0"/>
                <a:cs typeface="Times New Roman" panose="02020603050405020304" pitchFamily="18" charset="0"/>
              </a:rPr>
              <a:t> </a:t>
            </a:r>
            <a:r>
              <a:rPr lang="en-US" sz="1200" dirty="0">
                <a:latin typeface="+mn-lt"/>
                <a:ea typeface="Calibri" panose="020F0502020204030204" pitchFamily="34" charset="0"/>
                <a:cs typeface="Times New Roman" panose="02020603050405020304" pitchFamily="18" charset="0"/>
              </a:rPr>
              <a:t>HS</a:t>
            </a:r>
            <a:r>
              <a:rPr lang="en-US" sz="1200" spc="-5" dirty="0">
                <a:latin typeface="+mn-lt"/>
                <a:ea typeface="Calibri" panose="020F0502020204030204" pitchFamily="34" charset="0"/>
                <a:cs typeface="Times New Roman" panose="02020603050405020304" pitchFamily="18" charset="0"/>
              </a:rPr>
              <a:t> software. Since</a:t>
            </a:r>
            <a:r>
              <a:rPr lang="en-US" sz="1200" spc="-15"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both</a:t>
            </a:r>
            <a:r>
              <a:rPr lang="en-US" sz="1200" spc="1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operator and</a:t>
            </a:r>
            <a:r>
              <a:rPr lang="en-US" sz="120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equipment</a:t>
            </a:r>
            <a:r>
              <a:rPr lang="en-US" sz="1200" spc="-1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stay</a:t>
            </a:r>
            <a:r>
              <a:rPr lang="en-US" sz="1200" spc="285" dirty="0">
                <a:latin typeface="+mn-lt"/>
                <a:ea typeface="Calibri" panose="020F0502020204030204" pitchFamily="34" charset="0"/>
                <a:cs typeface="Times New Roman" panose="02020603050405020304" pitchFamily="18" charset="0"/>
              </a:rPr>
              <a:t> </a:t>
            </a:r>
            <a:r>
              <a:rPr lang="en-US" sz="1200" dirty="0">
                <a:latin typeface="+mn-lt"/>
                <a:ea typeface="Calibri" panose="020F0502020204030204" pitchFamily="34" charset="0"/>
                <a:cs typeface="Times New Roman" panose="02020603050405020304" pitchFamily="18" charset="0"/>
              </a:rPr>
              <a:t>in</a:t>
            </a:r>
            <a:r>
              <a:rPr lang="en-US" sz="1200" spc="-1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the</a:t>
            </a:r>
            <a:r>
              <a:rPr lang="en-US" sz="120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vehicle, only</a:t>
            </a:r>
            <a:r>
              <a:rPr lang="en-US" sz="120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30</a:t>
            </a:r>
            <a:r>
              <a:rPr lang="en-US" sz="120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seconds</a:t>
            </a:r>
            <a:r>
              <a:rPr lang="en-US" sz="120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are required</a:t>
            </a:r>
            <a:r>
              <a:rPr lang="en-US" sz="1200" dirty="0">
                <a:latin typeface="+mn-lt"/>
                <a:ea typeface="Calibri" panose="020F0502020204030204" pitchFamily="34" charset="0"/>
                <a:cs typeface="Times New Roman" panose="02020603050405020304" pitchFamily="18" charset="0"/>
              </a:rPr>
              <a:t> for</a:t>
            </a:r>
            <a:r>
              <a:rPr lang="en-US" sz="1200" spc="-5" dirty="0">
                <a:latin typeface="+mn-lt"/>
                <a:ea typeface="Calibri" panose="020F0502020204030204" pitchFamily="34" charset="0"/>
                <a:cs typeface="Times New Roman" panose="02020603050405020304" pitchFamily="18" charset="0"/>
              </a:rPr>
              <a:t> </a:t>
            </a:r>
            <a:r>
              <a:rPr lang="en-US" sz="1200" spc="-10" dirty="0">
                <a:latin typeface="+mn-lt"/>
                <a:ea typeface="Calibri" panose="020F0502020204030204" pitchFamily="34" charset="0"/>
                <a:cs typeface="Times New Roman" panose="02020603050405020304" pitchFamily="18" charset="0"/>
              </a:rPr>
              <a:t>each</a:t>
            </a:r>
            <a:r>
              <a:rPr lang="en-US" sz="120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reading. As</a:t>
            </a:r>
            <a:r>
              <a:rPr lang="en-US" sz="1200" dirty="0">
                <a:latin typeface="+mn-lt"/>
                <a:ea typeface="Calibri" panose="020F0502020204030204" pitchFamily="34" charset="0"/>
                <a:cs typeface="Times New Roman" panose="02020603050405020304" pitchFamily="18" charset="0"/>
              </a:rPr>
              <a:t> a</a:t>
            </a:r>
            <a:r>
              <a:rPr lang="en-US" sz="1200" spc="-5" dirty="0">
                <a:latin typeface="+mn-lt"/>
                <a:ea typeface="Calibri" panose="020F0502020204030204" pitchFamily="34" charset="0"/>
                <a:cs typeface="Times New Roman" panose="02020603050405020304" pitchFamily="18" charset="0"/>
              </a:rPr>
              <a:t> result,</a:t>
            </a:r>
            <a:r>
              <a:rPr lang="en-US" sz="1200" spc="24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hundreds</a:t>
            </a:r>
            <a:r>
              <a:rPr lang="en-US" sz="1200" spc="-10" dirty="0">
                <a:latin typeface="+mn-lt"/>
                <a:ea typeface="Calibri" panose="020F0502020204030204" pitchFamily="34" charset="0"/>
                <a:cs typeface="Times New Roman" panose="02020603050405020304" pitchFamily="18" charset="0"/>
              </a:rPr>
              <a:t> </a:t>
            </a:r>
            <a:r>
              <a:rPr lang="en-US" sz="1200" dirty="0">
                <a:latin typeface="+mn-lt"/>
                <a:ea typeface="Calibri" panose="020F0502020204030204" pitchFamily="34" charset="0"/>
                <a:cs typeface="Times New Roman" panose="02020603050405020304" pitchFamily="18" charset="0"/>
              </a:rPr>
              <a:t>of</a:t>
            </a:r>
            <a:r>
              <a:rPr lang="en-US" sz="1200" spc="-5" dirty="0">
                <a:latin typeface="+mn-lt"/>
                <a:ea typeface="Calibri" panose="020F0502020204030204" pitchFamily="34" charset="0"/>
                <a:cs typeface="Times New Roman" panose="02020603050405020304" pitchFamily="18" charset="0"/>
              </a:rPr>
              <a:t> readings</a:t>
            </a:r>
            <a:r>
              <a:rPr lang="en-US" sz="1200" spc="-10" dirty="0">
                <a:latin typeface="+mn-lt"/>
                <a:ea typeface="Calibri" panose="020F0502020204030204" pitchFamily="34" charset="0"/>
                <a:cs typeface="Times New Roman" panose="02020603050405020304" pitchFamily="18" charset="0"/>
              </a:rPr>
              <a:t> </a:t>
            </a:r>
            <a:r>
              <a:rPr lang="en-US" sz="1200" dirty="0">
                <a:latin typeface="+mn-lt"/>
                <a:ea typeface="Calibri" panose="020F0502020204030204" pitchFamily="34" charset="0"/>
                <a:cs typeface="Times New Roman" panose="02020603050405020304" pitchFamily="18" charset="0"/>
              </a:rPr>
              <a:t>can</a:t>
            </a:r>
            <a:r>
              <a:rPr lang="en-US" sz="1200" spc="-10" dirty="0">
                <a:latin typeface="+mn-lt"/>
                <a:ea typeface="Calibri" panose="020F0502020204030204" pitchFamily="34" charset="0"/>
                <a:cs typeface="Times New Roman" panose="02020603050405020304" pitchFamily="18" charset="0"/>
              </a:rPr>
              <a:t> </a:t>
            </a:r>
            <a:r>
              <a:rPr lang="en-US" sz="1200" dirty="0">
                <a:latin typeface="+mn-lt"/>
                <a:ea typeface="Calibri" panose="020F0502020204030204" pitchFamily="34" charset="0"/>
                <a:cs typeface="Times New Roman" panose="02020603050405020304" pitchFamily="18" charset="0"/>
              </a:rPr>
              <a:t>be</a:t>
            </a:r>
            <a:r>
              <a:rPr lang="en-US" sz="1200" spc="-5" dirty="0">
                <a:latin typeface="+mn-lt"/>
                <a:ea typeface="Calibri" panose="020F0502020204030204" pitchFamily="34" charset="0"/>
                <a:cs typeface="Times New Roman" panose="02020603050405020304" pitchFamily="18" charset="0"/>
              </a:rPr>
              <a:t> recorded</a:t>
            </a:r>
            <a:r>
              <a:rPr lang="en-US" sz="120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by</a:t>
            </a:r>
            <a:r>
              <a:rPr lang="en-US" sz="120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each</a:t>
            </a:r>
            <a:r>
              <a:rPr lang="en-US" sz="120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operator in</a:t>
            </a:r>
            <a:r>
              <a:rPr lang="en-US" sz="1200" dirty="0">
                <a:latin typeface="+mn-lt"/>
                <a:ea typeface="Calibri" panose="020F0502020204030204" pitchFamily="34" charset="0"/>
                <a:cs typeface="Times New Roman" panose="02020603050405020304" pitchFamily="18" charset="0"/>
              </a:rPr>
              <a:t> a</a:t>
            </a:r>
            <a:r>
              <a:rPr lang="en-US" sz="1200" spc="-10" dirty="0">
                <a:latin typeface="+mn-lt"/>
                <a:ea typeface="Calibri" panose="020F0502020204030204" pitchFamily="34" charset="0"/>
                <a:cs typeface="Times New Roman" panose="02020603050405020304" pitchFamily="18" charset="0"/>
              </a:rPr>
              <a:t> </a:t>
            </a:r>
            <a:r>
              <a:rPr lang="en-US" sz="1200" spc="-5" dirty="0">
                <a:latin typeface="+mn-lt"/>
                <a:ea typeface="Calibri" panose="020F0502020204030204" pitchFamily="34" charset="0"/>
                <a:cs typeface="Times New Roman" panose="02020603050405020304" pitchFamily="18" charset="0"/>
              </a:rPr>
              <a:t>workday.</a:t>
            </a:r>
            <a:endParaRPr lang="en-US" sz="1200" dirty="0">
              <a:effectLst/>
              <a:latin typeface="+mn-lt"/>
              <a:ea typeface="Calibri" panose="020F0502020204030204" pitchFamily="34" charset="0"/>
              <a:cs typeface="Times New Roman" panose="02020603050405020304" pitchFamily="18" charset="0"/>
            </a:endParaRPr>
          </a:p>
        </p:txBody>
      </p:sp>
      <p:sp>
        <p:nvSpPr>
          <p:cNvPr id="3" name="TextBox 2"/>
          <p:cNvSpPr txBox="1"/>
          <p:nvPr/>
        </p:nvSpPr>
        <p:spPr>
          <a:xfrm>
            <a:off x="611559" y="3795886"/>
            <a:ext cx="7633989" cy="738664"/>
          </a:xfrm>
          <a:prstGeom prst="rect">
            <a:avLst/>
          </a:prstGeom>
          <a:noFill/>
        </p:spPr>
        <p:txBody>
          <a:bodyPr wrap="square" rtlCol="0">
            <a:spAutoFit/>
          </a:bodyPr>
          <a:lstStyle/>
          <a:p>
            <a:pPr algn="ctr"/>
            <a:r>
              <a:rPr lang="en-US" sz="1400" dirty="0"/>
              <a:t>Survey data updated after every station reading and exported as GIS shape files. Maps are generated by Copeland proprietary mapping software and delivered to clients in graphical format.  </a:t>
            </a:r>
          </a:p>
        </p:txBody>
      </p:sp>
      <p:pic>
        <p:nvPicPr>
          <p:cNvPr id="6" name="My recording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68528" y="394425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50000">
        <p:push dir="u"/>
      </p:transition>
    </mc:Choice>
    <mc:Fallback>
      <p:transition spd="slow" advClick="0" advTm="5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627534"/>
            <a:ext cx="7992888" cy="4176464"/>
          </a:xfrm>
          <a:prstGeom prst="rect">
            <a:avLst/>
          </a:prstGeom>
        </p:spPr>
      </p:pic>
      <p:sp>
        <p:nvSpPr>
          <p:cNvPr id="3" name="Title 1"/>
          <p:cNvSpPr txBox="1">
            <a:spLocks/>
          </p:cNvSpPr>
          <p:nvPr/>
        </p:nvSpPr>
        <p:spPr bwMode="auto">
          <a:xfrm>
            <a:off x="1835696" y="26197"/>
            <a:ext cx="504031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normAutofit/>
          </a:bodyPr>
          <a:lstStyle>
            <a:lvl1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mj-lt"/>
                <a:ea typeface="+mj-ea"/>
                <a:cs typeface="+mj-cs"/>
              </a:defRPr>
            </a:lvl1pPr>
            <a:lvl2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2pPr>
            <a:lvl3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3pPr>
            <a:lvl4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4pPr>
            <a:lvl5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5pPr>
            <a:lvl6pPr marL="4572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6pPr>
            <a:lvl7pPr marL="9144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7pPr>
            <a:lvl8pPr marL="13716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8pPr>
            <a:lvl9pPr marL="18288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9pPr>
          </a:lstStyle>
          <a:p>
            <a:pPr algn="ctr">
              <a:defRPr/>
            </a:pPr>
            <a:r>
              <a:rPr lang="en-US" sz="1800" kern="0" dirty="0">
                <a:solidFill>
                  <a:schemeClr val="accent1">
                    <a:lumMod val="50000"/>
                  </a:schemeClr>
                </a:solidFill>
              </a:rPr>
              <a:t>DATA PRESENTATION</a:t>
            </a:r>
          </a:p>
        </p:txBody>
      </p:sp>
      <p:pic>
        <p:nvPicPr>
          <p:cNvPr id="4" name="My recording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592" y="4083918"/>
            <a:ext cx="609600" cy="609600"/>
          </a:xfrm>
          <a:prstGeom prst="rect">
            <a:avLst/>
          </a:prstGeom>
        </p:spPr>
      </p:pic>
    </p:spTree>
    <p:extLst>
      <p:ext uri="{BB962C8B-B14F-4D97-AF65-F5344CB8AC3E}">
        <p14:creationId xmlns:p14="http://schemas.microsoft.com/office/powerpoint/2010/main" val="95999431"/>
      </p:ext>
    </p:extLst>
  </p:cSld>
  <p:clrMapOvr>
    <a:masterClrMapping/>
  </p:clrMapOvr>
  <mc:AlternateContent xmlns:mc="http://schemas.openxmlformats.org/markup-compatibility/2006">
    <mc:Choice xmlns:p14="http://schemas.microsoft.com/office/powerpoint/2010/main" Requires="p14">
      <p:transition spd="slow" p14:dur="2000" advClick="0" advTm="55000">
        <p14:reveal/>
      </p:transition>
    </mc:Choice>
    <mc:Fallback>
      <p:transition spd="slow" advClick="0"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2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369" y="120055"/>
            <a:ext cx="6840760" cy="423863"/>
          </a:xfrm>
          <a:prstGeom prst="rect">
            <a:avLst/>
          </a:prstGeom>
        </p:spPr>
        <p:txBody>
          <a:bodyPr>
            <a:noAutofit/>
          </a:bodyPr>
          <a:lstStyle>
            <a:lvl1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mj-lt"/>
                <a:ea typeface="+mj-ea"/>
                <a:cs typeface="+mj-cs"/>
              </a:defRPr>
            </a:lvl1pPr>
            <a:lvl2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2pPr>
            <a:lvl3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3pPr>
            <a:lvl4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4pPr>
            <a:lvl5pPr algn="r" defTabSz="407988" rtl="0" eaLnBrk="0" fontAlgn="base" hangingPunct="0">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5pPr>
            <a:lvl6pPr marL="4572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6pPr>
            <a:lvl7pPr marL="9144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7pPr>
            <a:lvl8pPr marL="13716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8pPr>
            <a:lvl9pPr marL="1828800" algn="r" defTabSz="407988" rtl="0" fontAlgn="base">
              <a:lnSpc>
                <a:spcPct val="92000"/>
              </a:lnSpc>
              <a:spcBef>
                <a:spcPct val="0"/>
              </a:spcBef>
              <a:spcAft>
                <a:spcPct val="0"/>
              </a:spcAft>
              <a:buClr>
                <a:srgbClr val="000000"/>
              </a:buClr>
              <a:buSzPct val="45000"/>
              <a:buFont typeface="Wingdings" pitchFamily="2" charset="2"/>
              <a:defRPr sz="3600">
                <a:solidFill>
                  <a:srgbClr val="355E00"/>
                </a:solidFill>
                <a:latin typeface="Arial" charset="0"/>
              </a:defRPr>
            </a:lvl9pPr>
          </a:lstStyle>
          <a:p>
            <a:pPr algn="ctr">
              <a:defRPr/>
            </a:pPr>
            <a:r>
              <a:rPr lang="en-US" sz="1800" kern="0" dirty="0">
                <a:latin typeface="+mn-lt"/>
              </a:rPr>
              <a:t>VERTICAL FAULTS &amp; WHERE AND WHERE NOT TO DRILL</a:t>
            </a:r>
          </a:p>
        </p:txBody>
      </p:sp>
      <p:pic>
        <p:nvPicPr>
          <p:cNvPr id="3" name="Picture 2"/>
          <p:cNvPicPr>
            <a:picLocks noChangeAspect="1"/>
          </p:cNvPicPr>
          <p:nvPr/>
        </p:nvPicPr>
        <p:blipFill>
          <a:blip r:embed="rId5">
            <a:lum bright="34000" contrast="15000"/>
          </a:blip>
          <a:stretch>
            <a:fillRect/>
          </a:stretch>
        </p:blipFill>
        <p:spPr>
          <a:xfrm>
            <a:off x="7147425" y="90984"/>
            <a:ext cx="1395045" cy="914400"/>
          </a:xfrm>
          <a:prstGeom prst="rect">
            <a:avLst/>
          </a:prstGeom>
        </p:spPr>
      </p:pic>
      <p:sp>
        <p:nvSpPr>
          <p:cNvPr id="2" name="Rectangle 22"/>
          <p:cNvSpPr>
            <a:spLocks noChangeArrowheads="1"/>
          </p:cNvSpPr>
          <p:nvPr/>
        </p:nvSpPr>
        <p:spPr bwMode="auto">
          <a:xfrm flipV="1">
            <a:off x="4216823" y="987574"/>
            <a:ext cx="403775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pSp>
        <p:nvGrpSpPr>
          <p:cNvPr id="5" name="Group 1"/>
          <p:cNvGrpSpPr>
            <a:grpSpLocks/>
          </p:cNvGrpSpPr>
          <p:nvPr/>
        </p:nvGrpSpPr>
        <p:grpSpPr bwMode="auto">
          <a:xfrm>
            <a:off x="230406" y="1269756"/>
            <a:ext cx="8140334" cy="3534242"/>
            <a:chOff x="5" y="5"/>
            <a:chExt cx="10873" cy="7590"/>
          </a:xfrm>
        </p:grpSpPr>
        <p:pic>
          <p:nvPicPr>
            <p:cNvPr id="3093"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 y="5"/>
              <a:ext cx="10872" cy="7535"/>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18" y="6"/>
              <a:ext cx="1459" cy="339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18"/>
            <p:cNvGrpSpPr>
              <a:grpSpLocks/>
            </p:cNvGrpSpPr>
            <p:nvPr/>
          </p:nvGrpSpPr>
          <p:grpSpPr bwMode="auto">
            <a:xfrm>
              <a:off x="9418" y="6"/>
              <a:ext cx="1460" cy="3395"/>
              <a:chOff x="9418" y="6"/>
              <a:chExt cx="1460" cy="3395"/>
            </a:xfrm>
          </p:grpSpPr>
          <p:sp>
            <p:nvSpPr>
              <p:cNvPr id="27" name="Freeform 19"/>
              <p:cNvSpPr>
                <a:spLocks/>
              </p:cNvSpPr>
              <p:nvPr/>
            </p:nvSpPr>
            <p:spPr bwMode="auto">
              <a:xfrm>
                <a:off x="9418" y="6"/>
                <a:ext cx="1460" cy="3395"/>
              </a:xfrm>
              <a:custGeom>
                <a:avLst/>
                <a:gdLst>
                  <a:gd name="T0" fmla="+- 0 9418 9418"/>
                  <a:gd name="T1" fmla="*/ T0 w 1460"/>
                  <a:gd name="T2" fmla="+- 0 3401 6"/>
                  <a:gd name="T3" fmla="*/ 3401 h 3395"/>
                  <a:gd name="T4" fmla="+- 0 10877 9418"/>
                  <a:gd name="T5" fmla="*/ T4 w 1460"/>
                  <a:gd name="T6" fmla="+- 0 3401 6"/>
                  <a:gd name="T7" fmla="*/ 3401 h 3395"/>
                  <a:gd name="T8" fmla="+- 0 10877 9418"/>
                  <a:gd name="T9" fmla="*/ T8 w 1460"/>
                  <a:gd name="T10" fmla="+- 0 6 6"/>
                  <a:gd name="T11" fmla="*/ 6 h 3395"/>
                  <a:gd name="T12" fmla="+- 0 9418 9418"/>
                  <a:gd name="T13" fmla="*/ T12 w 1460"/>
                  <a:gd name="T14" fmla="+- 0 6 6"/>
                  <a:gd name="T15" fmla="*/ 6 h 3395"/>
                  <a:gd name="T16" fmla="+- 0 9418 9418"/>
                  <a:gd name="T17" fmla="*/ T16 w 1460"/>
                  <a:gd name="T18" fmla="+- 0 3401 6"/>
                  <a:gd name="T19" fmla="*/ 3401 h 3395"/>
                </a:gdLst>
                <a:ahLst/>
                <a:cxnLst>
                  <a:cxn ang="0">
                    <a:pos x="T1" y="T3"/>
                  </a:cxn>
                  <a:cxn ang="0">
                    <a:pos x="T5" y="T7"/>
                  </a:cxn>
                  <a:cxn ang="0">
                    <a:pos x="T9" y="T11"/>
                  </a:cxn>
                  <a:cxn ang="0">
                    <a:pos x="T13" y="T15"/>
                  </a:cxn>
                  <a:cxn ang="0">
                    <a:pos x="T17" y="T19"/>
                  </a:cxn>
                </a:cxnLst>
                <a:rect l="0" t="0" r="r" b="b"/>
                <a:pathLst>
                  <a:path w="1460" h="3395">
                    <a:moveTo>
                      <a:pt x="0" y="3395"/>
                    </a:moveTo>
                    <a:lnTo>
                      <a:pt x="1459" y="3395"/>
                    </a:lnTo>
                    <a:lnTo>
                      <a:pt x="1459" y="0"/>
                    </a:lnTo>
                    <a:lnTo>
                      <a:pt x="0" y="0"/>
                    </a:lnTo>
                    <a:lnTo>
                      <a:pt x="0" y="3395"/>
                    </a:lnTo>
                    <a:close/>
                  </a:path>
                </a:pathLst>
              </a:custGeom>
              <a:noFill/>
              <a:ln w="635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6"/>
            <p:cNvGrpSpPr>
              <a:grpSpLocks/>
            </p:cNvGrpSpPr>
            <p:nvPr/>
          </p:nvGrpSpPr>
          <p:grpSpPr bwMode="auto">
            <a:xfrm>
              <a:off x="5" y="5"/>
              <a:ext cx="10872" cy="7535"/>
              <a:chOff x="5" y="5"/>
              <a:chExt cx="10872" cy="7535"/>
            </a:xfrm>
          </p:grpSpPr>
          <p:sp>
            <p:nvSpPr>
              <p:cNvPr id="26" name="Freeform 17"/>
              <p:cNvSpPr>
                <a:spLocks/>
              </p:cNvSpPr>
              <p:nvPr/>
            </p:nvSpPr>
            <p:spPr bwMode="auto">
              <a:xfrm>
                <a:off x="5" y="5"/>
                <a:ext cx="10872" cy="7535"/>
              </a:xfrm>
              <a:custGeom>
                <a:avLst/>
                <a:gdLst>
                  <a:gd name="T0" fmla="+- 0 5 5"/>
                  <a:gd name="T1" fmla="*/ T0 w 10872"/>
                  <a:gd name="T2" fmla="+- 0 7540 5"/>
                  <a:gd name="T3" fmla="*/ 7540 h 7535"/>
                  <a:gd name="T4" fmla="+- 0 10877 5"/>
                  <a:gd name="T5" fmla="*/ T4 w 10872"/>
                  <a:gd name="T6" fmla="+- 0 7540 5"/>
                  <a:gd name="T7" fmla="*/ 7540 h 7535"/>
                  <a:gd name="T8" fmla="+- 0 10877 5"/>
                  <a:gd name="T9" fmla="*/ T8 w 10872"/>
                  <a:gd name="T10" fmla="+- 0 5 5"/>
                  <a:gd name="T11" fmla="*/ 5 h 7535"/>
                  <a:gd name="T12" fmla="+- 0 5 5"/>
                  <a:gd name="T13" fmla="*/ T12 w 10872"/>
                  <a:gd name="T14" fmla="+- 0 5 5"/>
                  <a:gd name="T15" fmla="*/ 5 h 7535"/>
                  <a:gd name="T16" fmla="+- 0 5 5"/>
                  <a:gd name="T17" fmla="*/ T16 w 10872"/>
                  <a:gd name="T18" fmla="+- 0 7540 5"/>
                  <a:gd name="T19" fmla="*/ 7540 h 7535"/>
                </a:gdLst>
                <a:ahLst/>
                <a:cxnLst>
                  <a:cxn ang="0">
                    <a:pos x="T1" y="T3"/>
                  </a:cxn>
                  <a:cxn ang="0">
                    <a:pos x="T5" y="T7"/>
                  </a:cxn>
                  <a:cxn ang="0">
                    <a:pos x="T9" y="T11"/>
                  </a:cxn>
                  <a:cxn ang="0">
                    <a:pos x="T13" y="T15"/>
                  </a:cxn>
                  <a:cxn ang="0">
                    <a:pos x="T17" y="T19"/>
                  </a:cxn>
                </a:cxnLst>
                <a:rect l="0" t="0" r="r" b="b"/>
                <a:pathLst>
                  <a:path w="10872" h="7535">
                    <a:moveTo>
                      <a:pt x="0" y="7535"/>
                    </a:moveTo>
                    <a:lnTo>
                      <a:pt x="10872" y="7535"/>
                    </a:lnTo>
                    <a:lnTo>
                      <a:pt x="10872" y="0"/>
                    </a:lnTo>
                    <a:lnTo>
                      <a:pt x="0" y="0"/>
                    </a:lnTo>
                    <a:lnTo>
                      <a:pt x="0" y="7535"/>
                    </a:lnTo>
                    <a:close/>
                  </a:path>
                </a:pathLst>
              </a:custGeom>
              <a:noFill/>
              <a:ln w="635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 name="Group 14"/>
            <p:cNvGrpSpPr>
              <a:grpSpLocks/>
            </p:cNvGrpSpPr>
            <p:nvPr/>
          </p:nvGrpSpPr>
          <p:grpSpPr bwMode="auto">
            <a:xfrm>
              <a:off x="231" y="6274"/>
              <a:ext cx="3204" cy="912"/>
              <a:chOff x="231" y="6274"/>
              <a:chExt cx="3204" cy="912"/>
            </a:xfrm>
          </p:grpSpPr>
          <p:sp>
            <p:nvSpPr>
              <p:cNvPr id="25" name="Freeform 15"/>
              <p:cNvSpPr>
                <a:spLocks/>
              </p:cNvSpPr>
              <p:nvPr/>
            </p:nvSpPr>
            <p:spPr bwMode="auto">
              <a:xfrm>
                <a:off x="231" y="6274"/>
                <a:ext cx="3204" cy="912"/>
              </a:xfrm>
              <a:custGeom>
                <a:avLst/>
                <a:gdLst>
                  <a:gd name="T0" fmla="+- 0 231 231"/>
                  <a:gd name="T1" fmla="*/ T0 w 3204"/>
                  <a:gd name="T2" fmla="+- 0 7186 6274"/>
                  <a:gd name="T3" fmla="*/ 7186 h 912"/>
                  <a:gd name="T4" fmla="+- 0 3435 231"/>
                  <a:gd name="T5" fmla="*/ T4 w 3204"/>
                  <a:gd name="T6" fmla="+- 0 7186 6274"/>
                  <a:gd name="T7" fmla="*/ 7186 h 912"/>
                  <a:gd name="T8" fmla="+- 0 3435 231"/>
                  <a:gd name="T9" fmla="*/ T8 w 3204"/>
                  <a:gd name="T10" fmla="+- 0 6274 6274"/>
                  <a:gd name="T11" fmla="*/ 6274 h 912"/>
                  <a:gd name="T12" fmla="+- 0 231 231"/>
                  <a:gd name="T13" fmla="*/ T12 w 3204"/>
                  <a:gd name="T14" fmla="+- 0 6274 6274"/>
                  <a:gd name="T15" fmla="*/ 6274 h 912"/>
                  <a:gd name="T16" fmla="+- 0 231 231"/>
                  <a:gd name="T17" fmla="*/ T16 w 3204"/>
                  <a:gd name="T18" fmla="+- 0 7186 6274"/>
                  <a:gd name="T19" fmla="*/ 7186 h 912"/>
                </a:gdLst>
                <a:ahLst/>
                <a:cxnLst>
                  <a:cxn ang="0">
                    <a:pos x="T1" y="T3"/>
                  </a:cxn>
                  <a:cxn ang="0">
                    <a:pos x="T5" y="T7"/>
                  </a:cxn>
                  <a:cxn ang="0">
                    <a:pos x="T9" y="T11"/>
                  </a:cxn>
                  <a:cxn ang="0">
                    <a:pos x="T13" y="T15"/>
                  </a:cxn>
                  <a:cxn ang="0">
                    <a:pos x="T17" y="T19"/>
                  </a:cxn>
                </a:cxnLst>
                <a:rect l="0" t="0" r="r" b="b"/>
                <a:pathLst>
                  <a:path w="3204" h="912">
                    <a:moveTo>
                      <a:pt x="0" y="912"/>
                    </a:moveTo>
                    <a:lnTo>
                      <a:pt x="3204" y="912"/>
                    </a:lnTo>
                    <a:lnTo>
                      <a:pt x="3204" y="0"/>
                    </a:lnTo>
                    <a:lnTo>
                      <a:pt x="0" y="0"/>
                    </a:lnTo>
                    <a:lnTo>
                      <a:pt x="0" y="912"/>
                    </a:lnTo>
                    <a:close/>
                  </a:path>
                </a:pathLst>
              </a:custGeom>
              <a:solidFill>
                <a:srgbClr val="FC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12"/>
            <p:cNvGrpSpPr>
              <a:grpSpLocks/>
            </p:cNvGrpSpPr>
            <p:nvPr/>
          </p:nvGrpSpPr>
          <p:grpSpPr bwMode="auto">
            <a:xfrm>
              <a:off x="231" y="6274"/>
              <a:ext cx="3204" cy="912"/>
              <a:chOff x="231" y="6274"/>
              <a:chExt cx="3204" cy="912"/>
            </a:xfrm>
          </p:grpSpPr>
          <p:sp>
            <p:nvSpPr>
              <p:cNvPr id="24" name="Freeform 13"/>
              <p:cNvSpPr>
                <a:spLocks/>
              </p:cNvSpPr>
              <p:nvPr/>
            </p:nvSpPr>
            <p:spPr bwMode="auto">
              <a:xfrm>
                <a:off x="231" y="6274"/>
                <a:ext cx="3204" cy="912"/>
              </a:xfrm>
              <a:custGeom>
                <a:avLst/>
                <a:gdLst>
                  <a:gd name="T0" fmla="+- 0 231 231"/>
                  <a:gd name="T1" fmla="*/ T0 w 3204"/>
                  <a:gd name="T2" fmla="+- 0 7186 6274"/>
                  <a:gd name="T3" fmla="*/ 7186 h 912"/>
                  <a:gd name="T4" fmla="+- 0 3435 231"/>
                  <a:gd name="T5" fmla="*/ T4 w 3204"/>
                  <a:gd name="T6" fmla="+- 0 7186 6274"/>
                  <a:gd name="T7" fmla="*/ 7186 h 912"/>
                  <a:gd name="T8" fmla="+- 0 3435 231"/>
                  <a:gd name="T9" fmla="*/ T8 w 3204"/>
                  <a:gd name="T10" fmla="+- 0 6274 6274"/>
                  <a:gd name="T11" fmla="*/ 6274 h 912"/>
                  <a:gd name="T12" fmla="+- 0 231 231"/>
                  <a:gd name="T13" fmla="*/ T12 w 3204"/>
                  <a:gd name="T14" fmla="+- 0 6274 6274"/>
                  <a:gd name="T15" fmla="*/ 6274 h 912"/>
                  <a:gd name="T16" fmla="+- 0 231 231"/>
                  <a:gd name="T17" fmla="*/ T16 w 3204"/>
                  <a:gd name="T18" fmla="+- 0 7186 6274"/>
                  <a:gd name="T19" fmla="*/ 7186 h 912"/>
                </a:gdLst>
                <a:ahLst/>
                <a:cxnLst>
                  <a:cxn ang="0">
                    <a:pos x="T1" y="T3"/>
                  </a:cxn>
                  <a:cxn ang="0">
                    <a:pos x="T5" y="T7"/>
                  </a:cxn>
                  <a:cxn ang="0">
                    <a:pos x="T9" y="T11"/>
                  </a:cxn>
                  <a:cxn ang="0">
                    <a:pos x="T13" y="T15"/>
                  </a:cxn>
                  <a:cxn ang="0">
                    <a:pos x="T17" y="T19"/>
                  </a:cxn>
                </a:cxnLst>
                <a:rect l="0" t="0" r="r" b="b"/>
                <a:pathLst>
                  <a:path w="3204" h="912">
                    <a:moveTo>
                      <a:pt x="0" y="912"/>
                    </a:moveTo>
                    <a:lnTo>
                      <a:pt x="3204" y="912"/>
                    </a:lnTo>
                    <a:lnTo>
                      <a:pt x="3204" y="0"/>
                    </a:lnTo>
                    <a:lnTo>
                      <a:pt x="0" y="0"/>
                    </a:lnTo>
                    <a:lnTo>
                      <a:pt x="0" y="912"/>
                    </a:lnTo>
                    <a:close/>
                  </a:path>
                </a:pathLst>
              </a:custGeom>
              <a:noFill/>
              <a:ln w="635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 name="Group 8"/>
            <p:cNvGrpSpPr>
              <a:grpSpLocks/>
            </p:cNvGrpSpPr>
            <p:nvPr/>
          </p:nvGrpSpPr>
          <p:grpSpPr bwMode="auto">
            <a:xfrm>
              <a:off x="2927" y="6639"/>
              <a:ext cx="577" cy="184"/>
              <a:chOff x="2927" y="6639"/>
              <a:chExt cx="577" cy="184"/>
            </a:xfrm>
          </p:grpSpPr>
          <p:sp>
            <p:nvSpPr>
              <p:cNvPr id="21" name="Freeform 11"/>
              <p:cNvSpPr>
                <a:spLocks/>
              </p:cNvSpPr>
              <p:nvPr/>
            </p:nvSpPr>
            <p:spPr bwMode="auto">
              <a:xfrm>
                <a:off x="2927" y="6639"/>
                <a:ext cx="577" cy="184"/>
              </a:xfrm>
              <a:custGeom>
                <a:avLst/>
                <a:gdLst>
                  <a:gd name="T0" fmla="+- 0 3320 2927"/>
                  <a:gd name="T1" fmla="*/ T0 w 577"/>
                  <a:gd name="T2" fmla="+- 0 6639 6639"/>
                  <a:gd name="T3" fmla="*/ 6639 h 184"/>
                  <a:gd name="T4" fmla="+- 0 3320 2927"/>
                  <a:gd name="T5" fmla="*/ T4 w 577"/>
                  <a:gd name="T6" fmla="+- 0 6823 6639"/>
                  <a:gd name="T7" fmla="*/ 6823 h 184"/>
                  <a:gd name="T8" fmla="+- 0 3473 2927"/>
                  <a:gd name="T9" fmla="*/ T8 w 577"/>
                  <a:gd name="T10" fmla="+- 0 6746 6639"/>
                  <a:gd name="T11" fmla="*/ 6746 h 184"/>
                  <a:gd name="T12" fmla="+- 0 3329 2927"/>
                  <a:gd name="T13" fmla="*/ T12 w 577"/>
                  <a:gd name="T14" fmla="+- 0 6746 6639"/>
                  <a:gd name="T15" fmla="*/ 6746 h 184"/>
                  <a:gd name="T16" fmla="+- 0 3329 2927"/>
                  <a:gd name="T17" fmla="*/ T16 w 577"/>
                  <a:gd name="T18" fmla="+- 0 6716 6639"/>
                  <a:gd name="T19" fmla="*/ 6716 h 184"/>
                  <a:gd name="T20" fmla="+- 0 3473 2927"/>
                  <a:gd name="T21" fmla="*/ T20 w 577"/>
                  <a:gd name="T22" fmla="+- 0 6716 6639"/>
                  <a:gd name="T23" fmla="*/ 6716 h 184"/>
                  <a:gd name="T24" fmla="+- 0 3320 2927"/>
                  <a:gd name="T25" fmla="*/ T24 w 577"/>
                  <a:gd name="T26" fmla="+- 0 6639 6639"/>
                  <a:gd name="T27" fmla="*/ 6639 h 184"/>
                </a:gdLst>
                <a:ahLst/>
                <a:cxnLst>
                  <a:cxn ang="0">
                    <a:pos x="T1" y="T3"/>
                  </a:cxn>
                  <a:cxn ang="0">
                    <a:pos x="T5" y="T7"/>
                  </a:cxn>
                  <a:cxn ang="0">
                    <a:pos x="T9" y="T11"/>
                  </a:cxn>
                  <a:cxn ang="0">
                    <a:pos x="T13" y="T15"/>
                  </a:cxn>
                  <a:cxn ang="0">
                    <a:pos x="T17" y="T19"/>
                  </a:cxn>
                  <a:cxn ang="0">
                    <a:pos x="T21" y="T23"/>
                  </a:cxn>
                  <a:cxn ang="0">
                    <a:pos x="T25" y="T27"/>
                  </a:cxn>
                </a:cxnLst>
                <a:rect l="0" t="0" r="r" b="b"/>
                <a:pathLst>
                  <a:path w="577" h="184">
                    <a:moveTo>
                      <a:pt x="393" y="0"/>
                    </a:moveTo>
                    <a:lnTo>
                      <a:pt x="393" y="184"/>
                    </a:lnTo>
                    <a:lnTo>
                      <a:pt x="546" y="107"/>
                    </a:lnTo>
                    <a:lnTo>
                      <a:pt x="402" y="107"/>
                    </a:lnTo>
                    <a:lnTo>
                      <a:pt x="402" y="77"/>
                    </a:lnTo>
                    <a:lnTo>
                      <a:pt x="546" y="77"/>
                    </a:lnTo>
                    <a:lnTo>
                      <a:pt x="3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0"/>
              <p:cNvSpPr>
                <a:spLocks/>
              </p:cNvSpPr>
              <p:nvPr/>
            </p:nvSpPr>
            <p:spPr bwMode="auto">
              <a:xfrm>
                <a:off x="2927" y="6639"/>
                <a:ext cx="577" cy="184"/>
              </a:xfrm>
              <a:custGeom>
                <a:avLst/>
                <a:gdLst>
                  <a:gd name="T0" fmla="+- 0 3320 2927"/>
                  <a:gd name="T1" fmla="*/ T0 w 577"/>
                  <a:gd name="T2" fmla="+- 0 6716 6639"/>
                  <a:gd name="T3" fmla="*/ 6716 h 184"/>
                  <a:gd name="T4" fmla="+- 0 2927 2927"/>
                  <a:gd name="T5" fmla="*/ T4 w 577"/>
                  <a:gd name="T6" fmla="+- 0 6716 6639"/>
                  <a:gd name="T7" fmla="*/ 6716 h 184"/>
                  <a:gd name="T8" fmla="+- 0 2927 2927"/>
                  <a:gd name="T9" fmla="*/ T8 w 577"/>
                  <a:gd name="T10" fmla="+- 0 6746 6639"/>
                  <a:gd name="T11" fmla="*/ 6746 h 184"/>
                  <a:gd name="T12" fmla="+- 0 3320 2927"/>
                  <a:gd name="T13" fmla="*/ T12 w 577"/>
                  <a:gd name="T14" fmla="+- 0 6746 6639"/>
                  <a:gd name="T15" fmla="*/ 6746 h 184"/>
                  <a:gd name="T16" fmla="+- 0 3320 2927"/>
                  <a:gd name="T17" fmla="*/ T16 w 577"/>
                  <a:gd name="T18" fmla="+- 0 6716 6639"/>
                  <a:gd name="T19" fmla="*/ 6716 h 184"/>
                </a:gdLst>
                <a:ahLst/>
                <a:cxnLst>
                  <a:cxn ang="0">
                    <a:pos x="T1" y="T3"/>
                  </a:cxn>
                  <a:cxn ang="0">
                    <a:pos x="T5" y="T7"/>
                  </a:cxn>
                  <a:cxn ang="0">
                    <a:pos x="T9" y="T11"/>
                  </a:cxn>
                  <a:cxn ang="0">
                    <a:pos x="T13" y="T15"/>
                  </a:cxn>
                  <a:cxn ang="0">
                    <a:pos x="T17" y="T19"/>
                  </a:cxn>
                </a:cxnLst>
                <a:rect l="0" t="0" r="r" b="b"/>
                <a:pathLst>
                  <a:path w="577" h="184">
                    <a:moveTo>
                      <a:pt x="393" y="77"/>
                    </a:moveTo>
                    <a:lnTo>
                      <a:pt x="0" y="77"/>
                    </a:lnTo>
                    <a:lnTo>
                      <a:pt x="0" y="107"/>
                    </a:lnTo>
                    <a:lnTo>
                      <a:pt x="393" y="107"/>
                    </a:lnTo>
                    <a:lnTo>
                      <a:pt x="3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9"/>
              <p:cNvSpPr>
                <a:spLocks/>
              </p:cNvSpPr>
              <p:nvPr/>
            </p:nvSpPr>
            <p:spPr bwMode="auto">
              <a:xfrm>
                <a:off x="2927" y="6639"/>
                <a:ext cx="577" cy="184"/>
              </a:xfrm>
              <a:custGeom>
                <a:avLst/>
                <a:gdLst>
                  <a:gd name="T0" fmla="+- 0 3473 2927"/>
                  <a:gd name="T1" fmla="*/ T0 w 577"/>
                  <a:gd name="T2" fmla="+- 0 6716 6639"/>
                  <a:gd name="T3" fmla="*/ 6716 h 184"/>
                  <a:gd name="T4" fmla="+- 0 3329 2927"/>
                  <a:gd name="T5" fmla="*/ T4 w 577"/>
                  <a:gd name="T6" fmla="+- 0 6716 6639"/>
                  <a:gd name="T7" fmla="*/ 6716 h 184"/>
                  <a:gd name="T8" fmla="+- 0 3329 2927"/>
                  <a:gd name="T9" fmla="*/ T8 w 577"/>
                  <a:gd name="T10" fmla="+- 0 6746 6639"/>
                  <a:gd name="T11" fmla="*/ 6746 h 184"/>
                  <a:gd name="T12" fmla="+- 0 3473 2927"/>
                  <a:gd name="T13" fmla="*/ T12 w 577"/>
                  <a:gd name="T14" fmla="+- 0 6746 6639"/>
                  <a:gd name="T15" fmla="*/ 6746 h 184"/>
                  <a:gd name="T16" fmla="+- 0 3503 2927"/>
                  <a:gd name="T17" fmla="*/ T16 w 577"/>
                  <a:gd name="T18" fmla="+- 0 6731 6639"/>
                  <a:gd name="T19" fmla="*/ 6731 h 184"/>
                  <a:gd name="T20" fmla="+- 0 3473 2927"/>
                  <a:gd name="T21" fmla="*/ T20 w 577"/>
                  <a:gd name="T22" fmla="+- 0 6716 6639"/>
                  <a:gd name="T23" fmla="*/ 6716 h 184"/>
                </a:gdLst>
                <a:ahLst/>
                <a:cxnLst>
                  <a:cxn ang="0">
                    <a:pos x="T1" y="T3"/>
                  </a:cxn>
                  <a:cxn ang="0">
                    <a:pos x="T5" y="T7"/>
                  </a:cxn>
                  <a:cxn ang="0">
                    <a:pos x="T9" y="T11"/>
                  </a:cxn>
                  <a:cxn ang="0">
                    <a:pos x="T13" y="T15"/>
                  </a:cxn>
                  <a:cxn ang="0">
                    <a:pos x="T17" y="T19"/>
                  </a:cxn>
                  <a:cxn ang="0">
                    <a:pos x="T21" y="T23"/>
                  </a:cxn>
                </a:cxnLst>
                <a:rect l="0" t="0" r="r" b="b"/>
                <a:pathLst>
                  <a:path w="577" h="184">
                    <a:moveTo>
                      <a:pt x="546" y="77"/>
                    </a:moveTo>
                    <a:lnTo>
                      <a:pt x="402" y="77"/>
                    </a:lnTo>
                    <a:lnTo>
                      <a:pt x="402" y="107"/>
                    </a:lnTo>
                    <a:lnTo>
                      <a:pt x="546" y="107"/>
                    </a:lnTo>
                    <a:lnTo>
                      <a:pt x="576" y="92"/>
                    </a:lnTo>
                    <a:lnTo>
                      <a:pt x="546"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 name="Group 2"/>
            <p:cNvGrpSpPr>
              <a:grpSpLocks/>
            </p:cNvGrpSpPr>
            <p:nvPr/>
          </p:nvGrpSpPr>
          <p:grpSpPr bwMode="auto">
            <a:xfrm>
              <a:off x="249" y="2292"/>
              <a:ext cx="5291" cy="5303"/>
              <a:chOff x="249" y="2292"/>
              <a:chExt cx="5291" cy="5303"/>
            </a:xfrm>
          </p:grpSpPr>
          <p:sp>
            <p:nvSpPr>
              <p:cNvPr id="16" name="Freeform 7"/>
              <p:cNvSpPr>
                <a:spLocks/>
              </p:cNvSpPr>
              <p:nvPr/>
            </p:nvSpPr>
            <p:spPr bwMode="auto">
              <a:xfrm>
                <a:off x="2927" y="6669"/>
                <a:ext cx="565" cy="124"/>
              </a:xfrm>
              <a:custGeom>
                <a:avLst/>
                <a:gdLst>
                  <a:gd name="T0" fmla="+- 0 3369 2927"/>
                  <a:gd name="T1" fmla="*/ T0 w 565"/>
                  <a:gd name="T2" fmla="+- 0 6669 6669"/>
                  <a:gd name="T3" fmla="*/ 6669 h 124"/>
                  <a:gd name="T4" fmla="+- 0 3369 2927"/>
                  <a:gd name="T5" fmla="*/ T4 w 565"/>
                  <a:gd name="T6" fmla="+- 0 6793 6669"/>
                  <a:gd name="T7" fmla="*/ 6793 h 124"/>
                  <a:gd name="T8" fmla="+- 0 3472 2927"/>
                  <a:gd name="T9" fmla="*/ T8 w 565"/>
                  <a:gd name="T10" fmla="+- 0 6741 6669"/>
                  <a:gd name="T11" fmla="*/ 6741 h 124"/>
                  <a:gd name="T12" fmla="+- 0 3375 2927"/>
                  <a:gd name="T13" fmla="*/ T12 w 565"/>
                  <a:gd name="T14" fmla="+- 0 6741 6669"/>
                  <a:gd name="T15" fmla="*/ 6741 h 124"/>
                  <a:gd name="T16" fmla="+- 0 3375 2927"/>
                  <a:gd name="T17" fmla="*/ T16 w 565"/>
                  <a:gd name="T18" fmla="+- 0 6721 6669"/>
                  <a:gd name="T19" fmla="*/ 6721 h 124"/>
                  <a:gd name="T20" fmla="+- 0 3472 2927"/>
                  <a:gd name="T21" fmla="*/ T20 w 565"/>
                  <a:gd name="T22" fmla="+- 0 6721 6669"/>
                  <a:gd name="T23" fmla="*/ 6721 h 124"/>
                  <a:gd name="T24" fmla="+- 0 3369 2927"/>
                  <a:gd name="T25" fmla="*/ T24 w 565"/>
                  <a:gd name="T26" fmla="+- 0 6669 6669"/>
                  <a:gd name="T27" fmla="*/ 6669 h 124"/>
                </a:gdLst>
                <a:ahLst/>
                <a:cxnLst>
                  <a:cxn ang="0">
                    <a:pos x="T1" y="T3"/>
                  </a:cxn>
                  <a:cxn ang="0">
                    <a:pos x="T5" y="T7"/>
                  </a:cxn>
                  <a:cxn ang="0">
                    <a:pos x="T9" y="T11"/>
                  </a:cxn>
                  <a:cxn ang="0">
                    <a:pos x="T13" y="T15"/>
                  </a:cxn>
                  <a:cxn ang="0">
                    <a:pos x="T17" y="T19"/>
                  </a:cxn>
                  <a:cxn ang="0">
                    <a:pos x="T21" y="T23"/>
                  </a:cxn>
                  <a:cxn ang="0">
                    <a:pos x="T25" y="T27"/>
                  </a:cxn>
                </a:cxnLst>
                <a:rect l="0" t="0" r="r" b="b"/>
                <a:pathLst>
                  <a:path w="565" h="124">
                    <a:moveTo>
                      <a:pt x="442" y="0"/>
                    </a:moveTo>
                    <a:lnTo>
                      <a:pt x="442" y="124"/>
                    </a:lnTo>
                    <a:lnTo>
                      <a:pt x="545" y="72"/>
                    </a:lnTo>
                    <a:lnTo>
                      <a:pt x="448" y="72"/>
                    </a:lnTo>
                    <a:lnTo>
                      <a:pt x="448" y="52"/>
                    </a:lnTo>
                    <a:lnTo>
                      <a:pt x="545" y="52"/>
                    </a:lnTo>
                    <a:lnTo>
                      <a:pt x="442" y="0"/>
                    </a:lnTo>
                    <a:close/>
                  </a:path>
                </a:pathLst>
              </a:custGeom>
              <a:solidFill>
                <a:srgbClr val="C30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p:nvSpPr>
            <p:spPr bwMode="auto">
              <a:xfrm>
                <a:off x="2927" y="6669"/>
                <a:ext cx="565" cy="124"/>
              </a:xfrm>
              <a:custGeom>
                <a:avLst/>
                <a:gdLst>
                  <a:gd name="T0" fmla="+- 0 3369 2927"/>
                  <a:gd name="T1" fmla="*/ T0 w 565"/>
                  <a:gd name="T2" fmla="+- 0 6721 6669"/>
                  <a:gd name="T3" fmla="*/ 6721 h 124"/>
                  <a:gd name="T4" fmla="+- 0 2927 2927"/>
                  <a:gd name="T5" fmla="*/ T4 w 565"/>
                  <a:gd name="T6" fmla="+- 0 6721 6669"/>
                  <a:gd name="T7" fmla="*/ 6721 h 124"/>
                  <a:gd name="T8" fmla="+- 0 2927 2927"/>
                  <a:gd name="T9" fmla="*/ T8 w 565"/>
                  <a:gd name="T10" fmla="+- 0 6741 6669"/>
                  <a:gd name="T11" fmla="*/ 6741 h 124"/>
                  <a:gd name="T12" fmla="+- 0 3369 2927"/>
                  <a:gd name="T13" fmla="*/ T12 w 565"/>
                  <a:gd name="T14" fmla="+- 0 6741 6669"/>
                  <a:gd name="T15" fmla="*/ 6741 h 124"/>
                  <a:gd name="T16" fmla="+- 0 3369 2927"/>
                  <a:gd name="T17" fmla="*/ T16 w 565"/>
                  <a:gd name="T18" fmla="+- 0 6721 6669"/>
                  <a:gd name="T19" fmla="*/ 6721 h 124"/>
                </a:gdLst>
                <a:ahLst/>
                <a:cxnLst>
                  <a:cxn ang="0">
                    <a:pos x="T1" y="T3"/>
                  </a:cxn>
                  <a:cxn ang="0">
                    <a:pos x="T5" y="T7"/>
                  </a:cxn>
                  <a:cxn ang="0">
                    <a:pos x="T9" y="T11"/>
                  </a:cxn>
                  <a:cxn ang="0">
                    <a:pos x="T13" y="T15"/>
                  </a:cxn>
                  <a:cxn ang="0">
                    <a:pos x="T17" y="T19"/>
                  </a:cxn>
                </a:cxnLst>
                <a:rect l="0" t="0" r="r" b="b"/>
                <a:pathLst>
                  <a:path w="565" h="124">
                    <a:moveTo>
                      <a:pt x="442" y="52"/>
                    </a:moveTo>
                    <a:lnTo>
                      <a:pt x="0" y="52"/>
                    </a:lnTo>
                    <a:lnTo>
                      <a:pt x="0" y="72"/>
                    </a:lnTo>
                    <a:lnTo>
                      <a:pt x="442" y="72"/>
                    </a:lnTo>
                    <a:lnTo>
                      <a:pt x="442" y="52"/>
                    </a:lnTo>
                    <a:close/>
                  </a:path>
                </a:pathLst>
              </a:custGeom>
              <a:solidFill>
                <a:srgbClr val="C30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5"/>
              <p:cNvSpPr>
                <a:spLocks/>
              </p:cNvSpPr>
              <p:nvPr/>
            </p:nvSpPr>
            <p:spPr bwMode="auto">
              <a:xfrm>
                <a:off x="2927" y="6669"/>
                <a:ext cx="565" cy="124"/>
              </a:xfrm>
              <a:custGeom>
                <a:avLst/>
                <a:gdLst>
                  <a:gd name="T0" fmla="+- 0 3472 2927"/>
                  <a:gd name="T1" fmla="*/ T0 w 565"/>
                  <a:gd name="T2" fmla="+- 0 6721 6669"/>
                  <a:gd name="T3" fmla="*/ 6721 h 124"/>
                  <a:gd name="T4" fmla="+- 0 3375 2927"/>
                  <a:gd name="T5" fmla="*/ T4 w 565"/>
                  <a:gd name="T6" fmla="+- 0 6721 6669"/>
                  <a:gd name="T7" fmla="*/ 6721 h 124"/>
                  <a:gd name="T8" fmla="+- 0 3375 2927"/>
                  <a:gd name="T9" fmla="*/ T8 w 565"/>
                  <a:gd name="T10" fmla="+- 0 6741 6669"/>
                  <a:gd name="T11" fmla="*/ 6741 h 124"/>
                  <a:gd name="T12" fmla="+- 0 3472 2927"/>
                  <a:gd name="T13" fmla="*/ T12 w 565"/>
                  <a:gd name="T14" fmla="+- 0 6741 6669"/>
                  <a:gd name="T15" fmla="*/ 6741 h 124"/>
                  <a:gd name="T16" fmla="+- 0 3492 2927"/>
                  <a:gd name="T17" fmla="*/ T16 w 565"/>
                  <a:gd name="T18" fmla="+- 0 6731 6669"/>
                  <a:gd name="T19" fmla="*/ 6731 h 124"/>
                  <a:gd name="T20" fmla="+- 0 3472 2927"/>
                  <a:gd name="T21" fmla="*/ T20 w 565"/>
                  <a:gd name="T22" fmla="+- 0 6721 6669"/>
                  <a:gd name="T23" fmla="*/ 6721 h 124"/>
                </a:gdLst>
                <a:ahLst/>
                <a:cxnLst>
                  <a:cxn ang="0">
                    <a:pos x="T1" y="T3"/>
                  </a:cxn>
                  <a:cxn ang="0">
                    <a:pos x="T5" y="T7"/>
                  </a:cxn>
                  <a:cxn ang="0">
                    <a:pos x="T9" y="T11"/>
                  </a:cxn>
                  <a:cxn ang="0">
                    <a:pos x="T13" y="T15"/>
                  </a:cxn>
                  <a:cxn ang="0">
                    <a:pos x="T17" y="T19"/>
                  </a:cxn>
                  <a:cxn ang="0">
                    <a:pos x="T21" y="T23"/>
                  </a:cxn>
                </a:cxnLst>
                <a:rect l="0" t="0" r="r" b="b"/>
                <a:pathLst>
                  <a:path w="565" h="124">
                    <a:moveTo>
                      <a:pt x="545" y="52"/>
                    </a:moveTo>
                    <a:lnTo>
                      <a:pt x="448" y="52"/>
                    </a:lnTo>
                    <a:lnTo>
                      <a:pt x="448" y="72"/>
                    </a:lnTo>
                    <a:lnTo>
                      <a:pt x="545" y="72"/>
                    </a:lnTo>
                    <a:lnTo>
                      <a:pt x="565" y="62"/>
                    </a:lnTo>
                    <a:lnTo>
                      <a:pt x="545" y="52"/>
                    </a:lnTo>
                    <a:close/>
                  </a:path>
                </a:pathLst>
              </a:custGeom>
              <a:solidFill>
                <a:srgbClr val="C30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Text Box 4"/>
              <p:cNvSpPr txBox="1">
                <a:spLocks noChangeArrowheads="1"/>
              </p:cNvSpPr>
              <p:nvPr/>
            </p:nvSpPr>
            <p:spPr bwMode="auto">
              <a:xfrm>
                <a:off x="3380" y="2292"/>
                <a:ext cx="2160" cy="1255"/>
              </a:xfrm>
              <a:prstGeom prst="rect">
                <a:avLst/>
              </a:prstGeom>
              <a:solidFill>
                <a:srgbClr val="FFFFCC"/>
              </a:solidFill>
              <a:ln w="6350">
                <a:solidFill>
                  <a:srgbClr val="231F20"/>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FF6600"/>
                    </a:solidFill>
                    <a:effectLst/>
                    <a:ea typeface="Calibri" panose="020F0502020204030204" pitchFamily="34" charset="0"/>
                    <a:cs typeface="Arial" panose="020B0604020202020204" pitchFamily="34" charset="0"/>
                  </a:rPr>
                  <a:t>HYDROCARBON PREDOMINANT READINGS</a:t>
                </a:r>
                <a:endParaRPr kumimoji="0" lang="en-US" altLang="en-US"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FF6600"/>
                    </a:solidFill>
                    <a:effectLst/>
                    <a:ea typeface="Calibri" panose="020F0502020204030204" pitchFamily="34" charset="0"/>
                    <a:cs typeface="Arial" panose="020B0604020202020204" pitchFamily="34" charset="0"/>
                  </a:rPr>
                  <a:t>(OIL &amp; GAS)</a:t>
                </a:r>
                <a:endParaRPr kumimoji="0" lang="en-US" altLang="en-US" sz="900" b="0" i="0" u="none" strike="noStrike" cap="none" normalizeH="0" baseline="0" dirty="0">
                  <a:ln>
                    <a:noFill/>
                  </a:ln>
                  <a:solidFill>
                    <a:schemeClr val="tx1"/>
                  </a:solidFill>
                  <a:effectLst/>
                </a:endParaRPr>
              </a:p>
            </p:txBody>
          </p:sp>
          <p:sp>
            <p:nvSpPr>
              <p:cNvPr id="20" name="Text Box 3"/>
              <p:cNvSpPr txBox="1">
                <a:spLocks noChangeArrowheads="1"/>
              </p:cNvSpPr>
              <p:nvPr/>
            </p:nvSpPr>
            <p:spPr bwMode="auto">
              <a:xfrm>
                <a:off x="249" y="6342"/>
                <a:ext cx="3923" cy="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kumimoji="0" lang="en-US" altLang="en-US" sz="900" b="1" i="0" u="none" strike="noStrike" cap="none" normalizeH="0" baseline="0" dirty="0">
                    <a:ln>
                      <a:noFill/>
                    </a:ln>
                    <a:solidFill>
                      <a:srgbClr val="C308C3"/>
                    </a:solidFill>
                    <a:effectLst/>
                    <a:ea typeface="Calibri" panose="020F0502020204030204" pitchFamily="34" charset="0"/>
                    <a:cs typeface="Arial" panose="020B0604020202020204" pitchFamily="34" charset="0"/>
                  </a:rPr>
                  <a:t>DRY OR WATER FAULTING</a:t>
                </a:r>
                <a:endParaRPr kumimoji="0" lang="en-US" altLang="en-US" sz="900" b="0" i="0" u="none" strike="noStrike" cap="none" normalizeH="0" baseline="0" dirty="0">
                  <a:ln>
                    <a:noFill/>
                  </a:ln>
                  <a:solidFill>
                    <a:schemeClr val="tx1"/>
                  </a:solidFill>
                  <a:effectLst/>
                </a:endParaRPr>
              </a:p>
              <a:p>
                <a:r>
                  <a:rPr kumimoji="0" lang="en-US" altLang="en-US" sz="900" b="1" i="0" u="none" strike="noStrike" cap="none" normalizeH="0" baseline="0" dirty="0">
                    <a:ln>
                      <a:noFill/>
                    </a:ln>
                    <a:solidFill>
                      <a:srgbClr val="C308C3"/>
                    </a:solidFill>
                    <a:effectLst/>
                    <a:ea typeface="Calibri" panose="020F0502020204030204" pitchFamily="34" charset="0"/>
                    <a:cs typeface="Arial" panose="020B0604020202020204" pitchFamily="34" charset="0"/>
                  </a:rPr>
                  <a:t>NO HYDROCARBONS (OIL &amp; GAS)</a:t>
                </a:r>
                <a:endParaRPr kumimoji="0" lang="en-US" altLang="en-US" sz="900" b="0" i="0" u="none" strike="noStrike" cap="none" normalizeH="0" baseline="0" dirty="0">
                  <a:ln>
                    <a:noFill/>
                  </a:ln>
                  <a:solidFill>
                    <a:schemeClr val="tx1"/>
                  </a:solidFill>
                  <a:effectLst/>
                </a:endParaRPr>
              </a:p>
            </p:txBody>
          </p:sp>
        </p:grpSp>
      </p:grpSp>
      <p:sp>
        <p:nvSpPr>
          <p:cNvPr id="30" name="Rectangle 29"/>
          <p:cNvSpPr/>
          <p:nvPr/>
        </p:nvSpPr>
        <p:spPr>
          <a:xfrm>
            <a:off x="539552" y="452767"/>
            <a:ext cx="6202856" cy="684803"/>
          </a:xfrm>
          <a:prstGeom prst="rect">
            <a:avLst/>
          </a:prstGeom>
        </p:spPr>
        <p:txBody>
          <a:bodyPr wrap="square">
            <a:spAutoFit/>
          </a:bodyPr>
          <a:lstStyle/>
          <a:p>
            <a:r>
              <a:rPr lang="en-US" sz="1100" dirty="0">
                <a:latin typeface="+mn-lt"/>
              </a:rPr>
              <a:t>1. Locate vertical </a:t>
            </a:r>
            <a:r>
              <a:rPr lang="en-US" sz="1100" dirty="0" smtClean="0">
                <a:latin typeface="+mn-lt"/>
              </a:rPr>
              <a:t>(Strike-slip) faults and Karst</a:t>
            </a:r>
            <a:endParaRPr lang="en-US" sz="1100" dirty="0">
              <a:latin typeface="+mn-lt"/>
            </a:endParaRPr>
          </a:p>
          <a:p>
            <a:pPr lvl="0">
              <a:lnSpc>
                <a:spcPct val="150000"/>
              </a:lnSpc>
            </a:pPr>
            <a:r>
              <a:rPr lang="en-US" sz="1100" dirty="0">
                <a:latin typeface="+mn-lt"/>
              </a:rPr>
              <a:t>2. Determine if fault is hydrocarbon bearing, best place drill and where not to </a:t>
            </a:r>
            <a:r>
              <a:rPr lang="en-US" sz="1100" dirty="0" smtClean="0">
                <a:latin typeface="+mn-lt"/>
              </a:rPr>
              <a:t>drill</a:t>
            </a:r>
            <a:endParaRPr lang="en-US" sz="1100" dirty="0">
              <a:latin typeface="+mn-lt"/>
            </a:endParaRPr>
          </a:p>
          <a:p>
            <a:pPr lvl="0"/>
            <a:r>
              <a:rPr lang="en-US" sz="1100" dirty="0">
                <a:latin typeface="+mn-lt"/>
              </a:rPr>
              <a:t>3. Point out unstable areas associated with the vertical, </a:t>
            </a:r>
            <a:r>
              <a:rPr lang="en-US" sz="1100" dirty="0" smtClean="0">
                <a:latin typeface="+mn-lt"/>
              </a:rPr>
              <a:t>strike-slip </a:t>
            </a:r>
            <a:r>
              <a:rPr lang="en-US" sz="1100" dirty="0">
                <a:latin typeface="+mn-lt"/>
              </a:rPr>
              <a:t>faults and </a:t>
            </a:r>
            <a:r>
              <a:rPr lang="en-US" sz="1100" dirty="0" smtClean="0">
                <a:latin typeface="+mn-lt"/>
              </a:rPr>
              <a:t>Karst</a:t>
            </a:r>
            <a:endParaRPr lang="en-US" sz="1100" dirty="0">
              <a:latin typeface="+mn-lt"/>
            </a:endParaRPr>
          </a:p>
        </p:txBody>
      </p:sp>
      <p:sp>
        <p:nvSpPr>
          <p:cNvPr id="29" name="TextBox 28"/>
          <p:cNvSpPr txBox="1"/>
          <p:nvPr/>
        </p:nvSpPr>
        <p:spPr>
          <a:xfrm>
            <a:off x="7147425" y="1029848"/>
            <a:ext cx="1512168" cy="215444"/>
          </a:xfrm>
          <a:prstGeom prst="rect">
            <a:avLst/>
          </a:prstGeom>
          <a:noFill/>
        </p:spPr>
        <p:txBody>
          <a:bodyPr wrap="square" rtlCol="0">
            <a:spAutoFit/>
          </a:bodyPr>
          <a:lstStyle/>
          <a:p>
            <a:r>
              <a:rPr lang="en-US" sz="800" b="0" dirty="0"/>
              <a:t>Vertical (Strike-slip Fault) </a:t>
            </a:r>
          </a:p>
        </p:txBody>
      </p:sp>
      <p:pic>
        <p:nvPicPr>
          <p:cNvPr id="8" name="My recording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40147" y="409641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60000">
        <p:wipe/>
      </p:transition>
    </mc:Choice>
    <mc:Fallback>
      <p:transition spd="slow" advClick="0" advTm="6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9" name="TextBox 5"/>
          <p:cNvSpPr txBox="1">
            <a:spLocks noChangeArrowheads="1"/>
          </p:cNvSpPr>
          <p:nvPr/>
        </p:nvSpPr>
        <p:spPr bwMode="auto">
          <a:xfrm>
            <a:off x="251520" y="123478"/>
            <a:ext cx="8353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r>
              <a:rPr lang="en-US" altLang="en-US" sz="1800" dirty="0">
                <a:solidFill>
                  <a:schemeClr val="accent1">
                    <a:lumMod val="50000"/>
                  </a:schemeClr>
                </a:solidFill>
              </a:rPr>
              <a:t>OIL FIELD DEVELOPMENT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44" y="492810"/>
            <a:ext cx="7998066" cy="4311188"/>
          </a:xfrm>
          <a:prstGeom prst="rect">
            <a:avLst/>
          </a:prstGeom>
        </p:spPr>
      </p:pic>
      <p:pic>
        <p:nvPicPr>
          <p:cNvPr id="2" name="My recording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304" y="401191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42000">
        <p:push dir="u"/>
      </p:transition>
    </mc:Choice>
    <mc:Fallback>
      <p:transition spd="slow" advClick="0" advTm="42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843558"/>
            <a:ext cx="7704856" cy="3924151"/>
          </a:xfrm>
          <a:prstGeom prst="rect">
            <a:avLst/>
          </a:prstGeom>
          <a:noFill/>
        </p:spPr>
        <p:txBody>
          <a:bodyPr wrap="square" rtlCol="0">
            <a:spAutoFit/>
          </a:bodyPr>
          <a:lstStyle/>
          <a:p>
            <a:pPr algn="just"/>
            <a:r>
              <a:rPr lang="en-US" sz="1400" dirty="0" smtClean="0"/>
              <a:t>Hydrocarbon surveys are conducted on a project-by-project basis. The project’s scope-of-work is developed in consultation with the production company and stakeholders. Once the scope-of-work is agreed to, a written proposal is offered. Upon proposal acceptance by all parties the proposal becomes a formal working contract.</a:t>
            </a:r>
          </a:p>
          <a:p>
            <a:pPr algn="just"/>
            <a:endParaRPr lang="en-US" sz="1400" dirty="0"/>
          </a:p>
          <a:p>
            <a:pPr algn="ctr"/>
            <a:r>
              <a:rPr lang="en-US" sz="1400" u="sng" dirty="0" smtClean="0"/>
              <a:t>Typical Fees and Charges for Smaller-scale US Projects</a:t>
            </a:r>
          </a:p>
          <a:p>
            <a:endParaRPr lang="en-US" dirty="0"/>
          </a:p>
          <a:p>
            <a:pPr>
              <a:lnSpc>
                <a:spcPts val="1800"/>
              </a:lnSpc>
            </a:pPr>
            <a:r>
              <a:rPr lang="en-US" sz="1400" dirty="0" smtClean="0"/>
              <a:t>HS Equipment - </a:t>
            </a:r>
            <a:r>
              <a:rPr lang="en-US" sz="1400" dirty="0"/>
              <a:t>$6,000 US / </a:t>
            </a:r>
            <a:r>
              <a:rPr lang="en-US" sz="1400" dirty="0" smtClean="0"/>
              <a:t>per </a:t>
            </a:r>
            <a:r>
              <a:rPr lang="en-US" sz="1400" dirty="0" smtClean="0">
                <a:solidFill>
                  <a:srgbClr val="FF0000"/>
                </a:solidFill>
              </a:rPr>
              <a:t>*Unit Day </a:t>
            </a:r>
            <a:r>
              <a:rPr lang="en-US" sz="1400" dirty="0" smtClean="0"/>
              <a:t>/ Large Projects per Contract Terms</a:t>
            </a:r>
          </a:p>
          <a:p>
            <a:pPr>
              <a:lnSpc>
                <a:spcPts val="1800"/>
              </a:lnSpc>
            </a:pPr>
            <a:r>
              <a:rPr lang="en-US" sz="1400" dirty="0" smtClean="0"/>
              <a:t>Equipment Shipping &amp; Insurance – per Contract Terms</a:t>
            </a:r>
          </a:p>
          <a:p>
            <a:pPr>
              <a:lnSpc>
                <a:spcPts val="1800"/>
              </a:lnSpc>
            </a:pPr>
            <a:r>
              <a:rPr lang="en-US" sz="1400" dirty="0" smtClean="0"/>
              <a:t>Data </a:t>
            </a:r>
            <a:r>
              <a:rPr lang="en-US" sz="1400" dirty="0"/>
              <a:t>Processing &amp; Maps - $5,000 </a:t>
            </a:r>
            <a:r>
              <a:rPr lang="en-US" sz="1400" dirty="0" smtClean="0"/>
              <a:t>– up to 3 Unit Days / Large Projects per Contract Terms</a:t>
            </a:r>
            <a:endParaRPr lang="en-US" sz="1400" dirty="0"/>
          </a:p>
          <a:p>
            <a:pPr>
              <a:lnSpc>
                <a:spcPts val="1800"/>
              </a:lnSpc>
            </a:pPr>
            <a:r>
              <a:rPr lang="en-US" sz="1400" dirty="0" smtClean="0"/>
              <a:t>Consulting </a:t>
            </a:r>
            <a:r>
              <a:rPr lang="en-US" sz="1400" dirty="0"/>
              <a:t>by Video Conference </a:t>
            </a:r>
            <a:r>
              <a:rPr lang="en-US" sz="1400" dirty="0" smtClean="0"/>
              <a:t>(Zoom) – 3 </a:t>
            </a:r>
            <a:r>
              <a:rPr lang="en-US" sz="1400" dirty="0" err="1" smtClean="0"/>
              <a:t>hrs</a:t>
            </a:r>
            <a:r>
              <a:rPr lang="en-US" sz="1400" dirty="0" smtClean="0"/>
              <a:t> per Unit Day </a:t>
            </a:r>
            <a:r>
              <a:rPr lang="en-US" sz="1400" dirty="0"/>
              <a:t>Included </a:t>
            </a:r>
            <a:r>
              <a:rPr lang="en-US" sz="1400" dirty="0" smtClean="0"/>
              <a:t>in Leasing </a:t>
            </a:r>
            <a:r>
              <a:rPr lang="en-US" sz="1400" dirty="0"/>
              <a:t>Fee</a:t>
            </a:r>
          </a:p>
          <a:p>
            <a:pPr>
              <a:lnSpc>
                <a:spcPts val="1800"/>
              </a:lnSpc>
            </a:pPr>
            <a:r>
              <a:rPr lang="en-US" sz="1400" dirty="0" smtClean="0"/>
              <a:t>On-site </a:t>
            </a:r>
            <a:r>
              <a:rPr lang="en-US" sz="1400" dirty="0"/>
              <a:t>Consulting </a:t>
            </a:r>
            <a:r>
              <a:rPr lang="en-US" sz="1400" dirty="0" smtClean="0"/>
              <a:t>and Training </a:t>
            </a:r>
            <a:r>
              <a:rPr lang="en-US" sz="1400" dirty="0"/>
              <a:t>if Needed -  </a:t>
            </a:r>
            <a:r>
              <a:rPr lang="en-US" sz="1400" dirty="0" smtClean="0"/>
              <a:t>Travel Expenses + Per Diem per Contract Terms</a:t>
            </a:r>
          </a:p>
          <a:p>
            <a:pPr>
              <a:lnSpc>
                <a:spcPts val="1800"/>
              </a:lnSpc>
            </a:pPr>
            <a:endParaRPr lang="en-US" sz="1400" dirty="0"/>
          </a:p>
          <a:p>
            <a:pPr>
              <a:lnSpc>
                <a:spcPts val="1800"/>
              </a:lnSpc>
            </a:pPr>
            <a:r>
              <a:rPr lang="en-US" sz="1400" dirty="0" smtClean="0">
                <a:solidFill>
                  <a:srgbClr val="FF0000"/>
                </a:solidFill>
              </a:rPr>
              <a:t>*1 Unit Day </a:t>
            </a:r>
            <a:r>
              <a:rPr lang="en-US" sz="1400" dirty="0">
                <a:solidFill>
                  <a:srgbClr val="FF0000"/>
                </a:solidFill>
              </a:rPr>
              <a:t>= </a:t>
            </a:r>
            <a:r>
              <a:rPr lang="en-US" sz="1400" dirty="0" smtClean="0">
                <a:solidFill>
                  <a:srgbClr val="FF0000"/>
                </a:solidFill>
              </a:rPr>
              <a:t>24 hours </a:t>
            </a:r>
            <a:endParaRPr lang="en-US" sz="1400" dirty="0">
              <a:solidFill>
                <a:srgbClr val="FF0000"/>
              </a:solidFill>
            </a:endParaRPr>
          </a:p>
          <a:p>
            <a:pPr>
              <a:lnSpc>
                <a:spcPts val="1800"/>
              </a:lnSpc>
            </a:pPr>
            <a:r>
              <a:rPr lang="en-US" sz="1400" dirty="0" smtClean="0"/>
              <a:t>Note: On-site Consulting and Training is Highly Recommended</a:t>
            </a:r>
          </a:p>
          <a:p>
            <a:endParaRPr lang="en-US" sz="1400" dirty="0"/>
          </a:p>
        </p:txBody>
      </p:sp>
      <p:sp>
        <p:nvSpPr>
          <p:cNvPr id="4" name="TextBox 5"/>
          <p:cNvSpPr txBox="1">
            <a:spLocks noChangeArrowheads="1"/>
          </p:cNvSpPr>
          <p:nvPr/>
        </p:nvSpPr>
        <p:spPr bwMode="auto">
          <a:xfrm>
            <a:off x="0" y="123478"/>
            <a:ext cx="8353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r>
              <a:rPr lang="en-US" altLang="en-US" sz="1800" dirty="0" smtClean="0">
                <a:solidFill>
                  <a:schemeClr val="accent1">
                    <a:lumMod val="50000"/>
                  </a:schemeClr>
                </a:solidFill>
              </a:rPr>
              <a:t>EQUIPMENT LEASING AND CONSULTING</a:t>
            </a:r>
            <a:endParaRPr lang="en-US" altLang="en-US" sz="1800" dirty="0">
              <a:solidFill>
                <a:schemeClr val="accent1">
                  <a:lumMod val="50000"/>
                </a:schemeClr>
              </a:solidFill>
            </a:endParaRPr>
          </a:p>
        </p:txBody>
      </p:sp>
      <p:pic>
        <p:nvPicPr>
          <p:cNvPr id="2" name="My recording 5ne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6764" y="4011910"/>
            <a:ext cx="609600" cy="609600"/>
          </a:xfrm>
          <a:prstGeom prst="rect">
            <a:avLst/>
          </a:prstGeom>
        </p:spPr>
      </p:pic>
    </p:spTree>
    <p:extLst>
      <p:ext uri="{BB962C8B-B14F-4D97-AF65-F5344CB8AC3E}">
        <p14:creationId xmlns:p14="http://schemas.microsoft.com/office/powerpoint/2010/main" val="691524960"/>
      </p:ext>
    </p:extLst>
  </p:cSld>
  <p:clrMapOvr>
    <a:masterClrMapping/>
  </p:clrMapOvr>
  <mc:AlternateContent xmlns:mc="http://schemas.openxmlformats.org/markup-compatibility/2006">
    <mc:Choice xmlns:p14="http://schemas.microsoft.com/office/powerpoint/2010/main" Requires="p14">
      <p:transition spd="slow" p14:dur="2500" advClick="0" advTm="52000">
        <p14:reveal/>
      </p:transition>
    </mc:Choice>
    <mc:Fallback>
      <p:transition spd="slow" advClick="0" advTm="5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zentacja">
  <a:themeElements>
    <a:clrScheme name="prezentacj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zentacja">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ctr" defTabSz="449263" rtl="0" eaLnBrk="1" fontAlgn="base" latinLnBrk="0" hangingPunct="0">
          <a:lnSpc>
            <a:spcPct val="92000"/>
          </a:lnSpc>
          <a:spcBef>
            <a:spcPct val="50000"/>
          </a:spcBef>
          <a:spcAft>
            <a:spcPct val="0"/>
          </a:spcAft>
          <a:buClr>
            <a:srgbClr val="000000"/>
          </a:buClr>
          <a:buSzPct val="45000"/>
          <a:buFont typeface="Wingdings" pitchFamily="2" charset="2"/>
          <a:buNone/>
          <a:tabLst/>
          <a:defRPr kumimoji="0" lang="pl-PL" altLang="pl-PL"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ctr" defTabSz="449263" rtl="0" eaLnBrk="1" fontAlgn="base" latinLnBrk="0" hangingPunct="0">
          <a:lnSpc>
            <a:spcPct val="92000"/>
          </a:lnSpc>
          <a:spcBef>
            <a:spcPct val="50000"/>
          </a:spcBef>
          <a:spcAft>
            <a:spcPct val="0"/>
          </a:spcAft>
          <a:buClr>
            <a:srgbClr val="000000"/>
          </a:buClr>
          <a:buSzPct val="45000"/>
          <a:buFont typeface="Wingdings" pitchFamily="2" charset="2"/>
          <a:buNone/>
          <a:tabLst/>
          <a:defRPr kumimoji="0" lang="pl-PL" altLang="pl-PL" sz="1600" b="1" i="0" u="none" strike="noStrike" cap="none" normalizeH="0" baseline="0" smtClean="0">
            <a:ln>
              <a:noFill/>
            </a:ln>
            <a:solidFill>
              <a:schemeClr val="tx1"/>
            </a:solidFill>
            <a:effectLst/>
            <a:latin typeface="Arial" charset="0"/>
          </a:defRPr>
        </a:defPPr>
      </a:lstStyle>
    </a:lnDef>
  </a:objectDefaults>
  <a:extraClrSchemeLst>
    <a:extraClrScheme>
      <a:clrScheme name="prezentacj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zentacj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zentacj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zentacj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zentacj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zentacj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zentacj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Prezentacja INiG - szablon 2008 </Template>
  <TotalTime>4335</TotalTime>
  <Words>723</Words>
  <Application>Microsoft Office PowerPoint</Application>
  <PresentationFormat>On-screen Show (16:9)</PresentationFormat>
  <Paragraphs>103</Paragraphs>
  <Slides>11</Slides>
  <Notes>6</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Microsoft YaHei</vt:lpstr>
      <vt:lpstr>Arial</vt:lpstr>
      <vt:lpstr>Arial-BoldItalicMT</vt:lpstr>
      <vt:lpstr>Calibri</vt:lpstr>
      <vt:lpstr>Century Gothic</vt:lpstr>
      <vt:lpstr>Lucida Sans</vt:lpstr>
      <vt:lpstr>Montserrat</vt:lpstr>
      <vt:lpstr>Symbol</vt:lpstr>
      <vt:lpstr>Times New Roman</vt:lpstr>
      <vt:lpstr>Wingdings</vt:lpstr>
      <vt:lpstr>prezentacja</vt:lpstr>
      <vt:lpstr>PowerPoint Presentation</vt:lpstr>
      <vt:lpstr>PRESENTATION TOPICS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ADITEN SP. Z O.O.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Piotr Wróbel</dc:creator>
  <cp:lastModifiedBy>PDLaunt</cp:lastModifiedBy>
  <cp:revision>329</cp:revision>
  <dcterms:created xsi:type="dcterms:W3CDTF">2009-05-04T14:14:30Z</dcterms:created>
  <dcterms:modified xsi:type="dcterms:W3CDTF">2024-03-21T14:36:52Z</dcterms:modified>
</cp:coreProperties>
</file>